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450" r:id="rId19"/>
    <p:sldId id="451" r:id="rId20"/>
    <p:sldId id="383" r:id="rId21"/>
    <p:sldId id="413" r:id="rId22"/>
    <p:sldId id="448" r:id="rId23"/>
    <p:sldId id="449" r:id="rId24"/>
    <p:sldId id="394" r:id="rId25"/>
    <p:sldId id="423" r:id="rId26"/>
    <p:sldId id="446" r:id="rId27"/>
    <p:sldId id="424" r:id="rId28"/>
    <p:sldId id="393" r:id="rId2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2" d="100"/>
          <a:sy n="72" d="100"/>
        </p:scale>
        <p:origin x="1206" y="2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802.15-25-0170-08</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5/15-25-0174-12-04ab-consolidated-comments-draft-2-0.xls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276-00-04ab-call-detailed-schedule-may-july-2025.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May – July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May 2025 through July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9113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1401090521"/>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Aug-Nov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Wide Latin" panose="020F0502020204030204" pitchFamily="18" charset="0"/>
              </a:rPr>
              <a:t>There’s Still Hope</a:t>
            </a:r>
            <a:endParaRPr kumimoji="0" lang="en-US" sz="2000" b="0" i="0" u="none" strike="noStrike" cap="none" normalizeH="0" baseline="0" dirty="0">
              <a:ln>
                <a:noFill/>
              </a:ln>
              <a:solidFill>
                <a:schemeClr val="tx1"/>
              </a:solidFill>
              <a:effectLst/>
              <a:latin typeface="Wide Latin" panose="020F0502020204030204" pitchFamily="18" charset="0"/>
            </a:endParaRP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br>
              <a:rPr lang="en-US" dirty="0"/>
            </a:br>
            <a:r>
              <a:rPr lang="en-US" dirty="0"/>
              <a:t>Current Plan</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2057400"/>
            <a:ext cx="10363200" cy="4343400"/>
          </a:xfrm>
        </p:spPr>
        <p:txBody>
          <a:bodyPr>
            <a:normAutofit fontScale="92500" lnSpcReduction="10000"/>
          </a:bodyPr>
          <a:lstStyle/>
          <a:p>
            <a:r>
              <a:rPr lang="en-US" dirty="0"/>
              <a:t>Seek LMSC in July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https://mentor.ieee.org/802.15/dcn/25/15-25-0174-16-04ab-consolidated-comments-draft-2-0.xlsm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2881-8AE3-E639-F15C-F8CC117AF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79E5-3A2D-DF34-BCFF-58674470F766}"/>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B4FAD1F-AB20-1A13-E288-9816C5DCEB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6" name="Picture 5" descr="A stairs in the woods&#10;&#10;Description automatically generated">
            <a:extLst>
              <a:ext uri="{FF2B5EF4-FFF2-40B4-BE49-F238E27FC236}">
                <a16:creationId xmlns:a16="http://schemas.microsoft.com/office/drawing/2014/main" id="{C99B274F-671E-7DD2-0CCD-16C79E26A5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41931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31F64-6152-4650-8FCD-3F5FC17E4CD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52E4539-4D08-1219-4E1A-1E50351BD2A0}"/>
              </a:ext>
            </a:extLst>
          </p:cNvPr>
          <p:cNvPicPr>
            <a:picLocks noChangeAspect="1"/>
          </p:cNvPicPr>
          <p:nvPr/>
        </p:nvPicPr>
        <p:blipFill>
          <a:blip r:embed="rId2"/>
          <a:stretch>
            <a:fillRect/>
          </a:stretch>
        </p:blipFill>
        <p:spPr>
          <a:xfrm>
            <a:off x="4191000" y="949035"/>
            <a:ext cx="3915137" cy="3461611"/>
          </a:xfrm>
          <a:prstGeom prst="rect">
            <a:avLst/>
          </a:prstGeom>
        </p:spPr>
      </p:pic>
      <p:sp>
        <p:nvSpPr>
          <p:cNvPr id="2" name="Title 1">
            <a:extLst>
              <a:ext uri="{FF2B5EF4-FFF2-40B4-BE49-F238E27FC236}">
                <a16:creationId xmlns:a16="http://schemas.microsoft.com/office/drawing/2014/main" id="{569C17D0-3A24-8062-133D-DFB7D0F55413}"/>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5353DE9-FE95-3B7D-4E3A-D250878040B3}"/>
              </a:ext>
            </a:extLst>
          </p:cNvPr>
          <p:cNvSpPr>
            <a:spLocks noGrp="1"/>
          </p:cNvSpPr>
          <p:nvPr>
            <p:ph type="body" sz="half" idx="1"/>
          </p:nvPr>
        </p:nvSpPr>
        <p:spPr>
          <a:xfrm>
            <a:off x="914400" y="4572001"/>
            <a:ext cx="10363200" cy="1903412"/>
          </a:xfrm>
        </p:spPr>
        <p:txBody>
          <a:bodyPr>
            <a:normAutofit fontScale="77500" lnSpcReduction="20000"/>
          </a:bodyPr>
          <a:lstStyle/>
          <a:p>
            <a:r>
              <a:rPr lang="en-US" dirty="0"/>
              <a:t>Plenary starts on 27</a:t>
            </a:r>
            <a:r>
              <a:rPr lang="en-US" baseline="30000" dirty="0"/>
              <a:t>th</a:t>
            </a:r>
            <a:r>
              <a:rPr lang="en-US" dirty="0"/>
              <a:t> July 2025</a:t>
            </a:r>
          </a:p>
          <a:p>
            <a:r>
              <a:rPr lang="en-US" dirty="0"/>
              <a:t>First call 27</a:t>
            </a:r>
            <a:r>
              <a:rPr lang="en-US" baseline="30000" dirty="0"/>
              <a:t>th</a:t>
            </a:r>
            <a:r>
              <a:rPr lang="en-US" dirty="0"/>
              <a:t> May 2025 through 22</a:t>
            </a:r>
            <a:r>
              <a:rPr lang="en-US" baseline="30000" dirty="0"/>
              <a:t>nd</a:t>
            </a:r>
            <a:r>
              <a:rPr lang="en-US" dirty="0"/>
              <a:t> July 2025</a:t>
            </a:r>
          </a:p>
          <a:p>
            <a:pPr lvl="1"/>
            <a:r>
              <a:rPr lang="en-US" dirty="0"/>
              <a:t>Once per week, 1 hour each, </a:t>
            </a:r>
          </a:p>
          <a:p>
            <a:pPr lvl="1"/>
            <a:r>
              <a:rPr lang="en-US" dirty="0"/>
              <a:t>Tuesday 06:00</a:t>
            </a:r>
          </a:p>
          <a:p>
            <a:r>
              <a:rPr lang="en-US" dirty="0"/>
              <a:t>Agenda:  Resolve comments</a:t>
            </a:r>
          </a:p>
        </p:txBody>
      </p:sp>
      <p:sp>
        <p:nvSpPr>
          <p:cNvPr id="4" name="Slide Number Placeholder 3">
            <a:extLst>
              <a:ext uri="{FF2B5EF4-FFF2-40B4-BE49-F238E27FC236}">
                <a16:creationId xmlns:a16="http://schemas.microsoft.com/office/drawing/2014/main" id="{25B25510-3C35-1C01-89E8-E1131D03CA8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12" name="Picture 11">
            <a:extLst>
              <a:ext uri="{FF2B5EF4-FFF2-40B4-BE49-F238E27FC236}">
                <a16:creationId xmlns:a16="http://schemas.microsoft.com/office/drawing/2014/main" id="{F8A78606-0898-6329-06B1-80E678E61A4D}"/>
              </a:ext>
            </a:extLst>
          </p:cNvPr>
          <p:cNvPicPr>
            <a:picLocks noChangeAspect="1"/>
          </p:cNvPicPr>
          <p:nvPr/>
        </p:nvPicPr>
        <p:blipFill>
          <a:blip r:embed="rId3"/>
          <a:stretch>
            <a:fillRect/>
          </a:stretch>
        </p:blipFill>
        <p:spPr>
          <a:xfrm>
            <a:off x="381000" y="949035"/>
            <a:ext cx="3738484" cy="3325094"/>
          </a:xfrm>
          <a:prstGeom prst="rect">
            <a:avLst/>
          </a:prstGeom>
        </p:spPr>
      </p:pic>
      <p:sp>
        <p:nvSpPr>
          <p:cNvPr id="26" name="Oval 25">
            <a:extLst>
              <a:ext uri="{FF2B5EF4-FFF2-40B4-BE49-F238E27FC236}">
                <a16:creationId xmlns:a16="http://schemas.microsoft.com/office/drawing/2014/main" id="{05EBB0FD-67C5-8290-C969-90D805443FAC}"/>
              </a:ext>
            </a:extLst>
          </p:cNvPr>
          <p:cNvSpPr/>
          <p:nvPr/>
        </p:nvSpPr>
        <p:spPr bwMode="auto">
          <a:xfrm>
            <a:off x="5415504"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7" name="Oval 26">
            <a:extLst>
              <a:ext uri="{FF2B5EF4-FFF2-40B4-BE49-F238E27FC236}">
                <a16:creationId xmlns:a16="http://schemas.microsoft.com/office/drawing/2014/main" id="{B637B970-0ED4-F1E5-6733-D692DB3D86A5}"/>
              </a:ext>
            </a:extLst>
          </p:cNvPr>
          <p:cNvSpPr/>
          <p:nvPr/>
        </p:nvSpPr>
        <p:spPr bwMode="auto">
          <a:xfrm>
            <a:off x="1524000" y="3834247"/>
            <a:ext cx="381000" cy="42790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ADD41C5C-5A6B-0FED-B805-F6ADB9CA0DB2}"/>
              </a:ext>
            </a:extLst>
          </p:cNvPr>
          <p:cNvSpPr/>
          <p:nvPr/>
        </p:nvSpPr>
        <p:spPr bwMode="auto">
          <a:xfrm>
            <a:off x="2590800" y="2895600"/>
            <a:ext cx="381000" cy="42790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9" name="Oval 8">
            <a:extLst>
              <a:ext uri="{FF2B5EF4-FFF2-40B4-BE49-F238E27FC236}">
                <a16:creationId xmlns:a16="http://schemas.microsoft.com/office/drawing/2014/main" id="{2EC2876E-5EE0-488F-F368-82BA5E55E387}"/>
              </a:ext>
            </a:extLst>
          </p:cNvPr>
          <p:cNvSpPr/>
          <p:nvPr/>
        </p:nvSpPr>
        <p:spPr bwMode="auto">
          <a:xfrm>
            <a:off x="5415504"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1" name="Oval 10">
            <a:extLst>
              <a:ext uri="{FF2B5EF4-FFF2-40B4-BE49-F238E27FC236}">
                <a16:creationId xmlns:a16="http://schemas.microsoft.com/office/drawing/2014/main" id="{AB493ABC-4F79-FBBE-0BF8-F0C68E35A49C}"/>
              </a:ext>
            </a:extLst>
          </p:cNvPr>
          <p:cNvSpPr/>
          <p:nvPr/>
        </p:nvSpPr>
        <p:spPr bwMode="auto">
          <a:xfrm>
            <a:off x="5415504"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9" name="Oval 18">
            <a:extLst>
              <a:ext uri="{FF2B5EF4-FFF2-40B4-BE49-F238E27FC236}">
                <a16:creationId xmlns:a16="http://schemas.microsoft.com/office/drawing/2014/main" id="{72C0C2CC-9C6A-E900-9225-9197931D20F6}"/>
              </a:ext>
            </a:extLst>
          </p:cNvPr>
          <p:cNvSpPr/>
          <p:nvPr/>
        </p:nvSpPr>
        <p:spPr bwMode="auto">
          <a:xfrm>
            <a:off x="5415504"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pic>
        <p:nvPicPr>
          <p:cNvPr id="31" name="Picture 30">
            <a:extLst>
              <a:ext uri="{FF2B5EF4-FFF2-40B4-BE49-F238E27FC236}">
                <a16:creationId xmlns:a16="http://schemas.microsoft.com/office/drawing/2014/main" id="{543C2720-8629-8C6B-ABE3-B406638D4303}"/>
              </a:ext>
            </a:extLst>
          </p:cNvPr>
          <p:cNvPicPr>
            <a:picLocks noChangeAspect="1"/>
          </p:cNvPicPr>
          <p:nvPr/>
        </p:nvPicPr>
        <p:blipFill>
          <a:blip r:embed="rId4"/>
          <a:stretch>
            <a:fillRect/>
          </a:stretch>
        </p:blipFill>
        <p:spPr>
          <a:xfrm>
            <a:off x="8077200" y="949036"/>
            <a:ext cx="3809998" cy="3441882"/>
          </a:xfrm>
          <a:prstGeom prst="rect">
            <a:avLst/>
          </a:prstGeom>
        </p:spPr>
      </p:pic>
      <p:sp>
        <p:nvSpPr>
          <p:cNvPr id="32" name="Oval 31">
            <a:extLst>
              <a:ext uri="{FF2B5EF4-FFF2-40B4-BE49-F238E27FC236}">
                <a16:creationId xmlns:a16="http://schemas.microsoft.com/office/drawing/2014/main" id="{46113CC0-3B5A-DCF3-926F-1618A8F093F0}"/>
              </a:ext>
            </a:extLst>
          </p:cNvPr>
          <p:cNvSpPr/>
          <p:nvPr/>
        </p:nvSpPr>
        <p:spPr bwMode="auto">
          <a:xfrm>
            <a:off x="5410200" y="3949264"/>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3" name="Oval 32">
            <a:extLst>
              <a:ext uri="{FF2B5EF4-FFF2-40B4-BE49-F238E27FC236}">
                <a16:creationId xmlns:a16="http://schemas.microsoft.com/office/drawing/2014/main" id="{37424935-0B7E-AA14-F7C1-C8D571038173}"/>
              </a:ext>
            </a:extLst>
          </p:cNvPr>
          <p:cNvSpPr/>
          <p:nvPr/>
        </p:nvSpPr>
        <p:spPr bwMode="auto">
          <a:xfrm>
            <a:off x="9220200"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4" name="Oval 33">
            <a:extLst>
              <a:ext uri="{FF2B5EF4-FFF2-40B4-BE49-F238E27FC236}">
                <a16:creationId xmlns:a16="http://schemas.microsoft.com/office/drawing/2014/main" id="{3BFFFA62-DE4F-C625-AC45-DEB99A359BB7}"/>
              </a:ext>
            </a:extLst>
          </p:cNvPr>
          <p:cNvSpPr/>
          <p:nvPr/>
        </p:nvSpPr>
        <p:spPr bwMode="auto">
          <a:xfrm>
            <a:off x="9220200"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5" name="Oval 34">
            <a:extLst>
              <a:ext uri="{FF2B5EF4-FFF2-40B4-BE49-F238E27FC236}">
                <a16:creationId xmlns:a16="http://schemas.microsoft.com/office/drawing/2014/main" id="{0BDAAF4D-D4B9-B925-D616-907AD9BB2028}"/>
              </a:ext>
            </a:extLst>
          </p:cNvPr>
          <p:cNvSpPr/>
          <p:nvPr/>
        </p:nvSpPr>
        <p:spPr bwMode="auto">
          <a:xfrm>
            <a:off x="9220200"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6" name="Oval 35">
            <a:extLst>
              <a:ext uri="{FF2B5EF4-FFF2-40B4-BE49-F238E27FC236}">
                <a16:creationId xmlns:a16="http://schemas.microsoft.com/office/drawing/2014/main" id="{F5669DFE-131D-A602-8991-B7F82F29FBD2}"/>
              </a:ext>
            </a:extLst>
          </p:cNvPr>
          <p:cNvSpPr/>
          <p:nvPr/>
        </p:nvSpPr>
        <p:spPr bwMode="auto">
          <a:xfrm>
            <a:off x="9220200"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39" name="Straight Connector 38">
            <a:extLst>
              <a:ext uri="{FF2B5EF4-FFF2-40B4-BE49-F238E27FC236}">
                <a16:creationId xmlns:a16="http://schemas.microsoft.com/office/drawing/2014/main" id="{9629A8AB-9961-472C-E962-3652D54FB804}"/>
              </a:ext>
            </a:extLst>
          </p:cNvPr>
          <p:cNvCxnSpPr/>
          <p:nvPr/>
        </p:nvCxnSpPr>
        <p:spPr bwMode="auto">
          <a:xfrm>
            <a:off x="411948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5632AEF2-FB51-C149-B8BC-C374200294AD}"/>
              </a:ext>
            </a:extLst>
          </p:cNvPr>
          <p:cNvCxnSpPr/>
          <p:nvPr/>
        </p:nvCxnSpPr>
        <p:spPr bwMode="auto">
          <a:xfrm>
            <a:off x="8077200"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6B89700-5771-2789-36A8-3D9C3CD18487}"/>
              </a:ext>
            </a:extLst>
          </p:cNvPr>
          <p:cNvSpPr/>
          <p:nvPr/>
        </p:nvSpPr>
        <p:spPr bwMode="auto">
          <a:xfrm>
            <a:off x="8106136" y="3982739"/>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2" name="Connector: Elbow 41">
            <a:extLst>
              <a:ext uri="{FF2B5EF4-FFF2-40B4-BE49-F238E27FC236}">
                <a16:creationId xmlns:a16="http://schemas.microsoft.com/office/drawing/2014/main" id="{0FD40C74-1952-A558-D173-C6EA43816FCF}"/>
              </a:ext>
            </a:extLst>
          </p:cNvPr>
          <p:cNvCxnSpPr/>
          <p:nvPr/>
        </p:nvCxnSpPr>
        <p:spPr bwMode="auto">
          <a:xfrm flipV="1">
            <a:off x="6781800" y="4572001"/>
            <a:ext cx="2209799" cy="228599"/>
          </a:xfrm>
          <a:prstGeom prst="bentConnector3">
            <a:avLst>
              <a:gd name="adj1" fmla="val 100314"/>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509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May 27</a:t>
            </a:r>
            <a:r>
              <a:rPr lang="en-US" sz="2800" baseline="30000" dirty="0"/>
              <a:t>th</a:t>
            </a:r>
            <a:r>
              <a:rPr lang="en-US" sz="2800" dirty="0"/>
              <a:t>, 2025 </a:t>
            </a:r>
          </a:p>
          <a:p>
            <a:r>
              <a:rPr lang="en-US" sz="2800" dirty="0"/>
              <a:t>through </a:t>
            </a:r>
          </a:p>
          <a:p>
            <a:r>
              <a:rPr lang="en-US" sz="2800" dirty="0"/>
              <a:t>July 22</a:t>
            </a:r>
            <a:r>
              <a:rPr lang="en-US" sz="2800" baseline="30000" dirty="0"/>
              <a:t>nd </a:t>
            </a:r>
            <a:r>
              <a:rPr lang="en-US" sz="2800" dirty="0"/>
              <a:t>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3" name="TextBox 2">
            <a:extLst>
              <a:ext uri="{FF2B5EF4-FFF2-40B4-BE49-F238E27FC236}">
                <a16:creationId xmlns:a16="http://schemas.microsoft.com/office/drawing/2014/main" id="{B89F123F-9D7E-91FF-8638-F66C940F9B35}"/>
              </a:ext>
            </a:extLst>
          </p:cNvPr>
          <p:cNvSpPr txBox="1"/>
          <p:nvPr/>
        </p:nvSpPr>
        <p:spPr>
          <a:xfrm>
            <a:off x="4388972" y="5638800"/>
            <a:ext cx="3414056"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968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291064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8375FF-AFDE-FF71-B171-A82BAC5D2185}"/>
              </a:ext>
            </a:extLst>
          </p:cNvPr>
          <p:cNvPicPr>
            <a:picLocks noChangeAspect="1"/>
          </p:cNvPicPr>
          <p:nvPr/>
        </p:nvPicPr>
        <p:blipFill>
          <a:blip r:embed="rId2"/>
          <a:stretch>
            <a:fillRect/>
          </a:stretch>
        </p:blipFill>
        <p:spPr>
          <a:xfrm>
            <a:off x="4191000" y="949035"/>
            <a:ext cx="3915137" cy="3461611"/>
          </a:xfrm>
          <a:prstGeom prst="rect">
            <a:avLst/>
          </a:prstGeom>
        </p:spPr>
      </p:pic>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77500" lnSpcReduction="20000"/>
          </a:bodyPr>
          <a:lstStyle/>
          <a:p>
            <a:r>
              <a:rPr lang="en-US" dirty="0"/>
              <a:t>Plenary starts on 27</a:t>
            </a:r>
            <a:r>
              <a:rPr lang="en-US" baseline="30000" dirty="0"/>
              <a:t>th</a:t>
            </a:r>
            <a:r>
              <a:rPr lang="en-US" dirty="0"/>
              <a:t> July 2025</a:t>
            </a:r>
          </a:p>
          <a:p>
            <a:r>
              <a:rPr lang="en-US" dirty="0"/>
              <a:t>First call 27</a:t>
            </a:r>
            <a:r>
              <a:rPr lang="en-US" baseline="30000" dirty="0"/>
              <a:t>th</a:t>
            </a:r>
            <a:r>
              <a:rPr lang="en-US" dirty="0"/>
              <a:t> May 2025 through 22</a:t>
            </a:r>
            <a:r>
              <a:rPr lang="en-US" baseline="30000" dirty="0"/>
              <a:t>nd</a:t>
            </a:r>
            <a:r>
              <a:rPr lang="en-US" dirty="0"/>
              <a:t> July 2025</a:t>
            </a:r>
          </a:p>
          <a:p>
            <a:pPr lvl="1"/>
            <a:r>
              <a:rPr lang="en-US" dirty="0"/>
              <a:t>Once per week, 1 hour each, </a:t>
            </a:r>
          </a:p>
          <a:p>
            <a:pPr lvl="1"/>
            <a:r>
              <a:rPr lang="en-US" dirty="0"/>
              <a:t>Tuesday 06:00</a:t>
            </a:r>
          </a:p>
          <a:p>
            <a:r>
              <a:rPr lang="en-US" dirty="0"/>
              <a:t>Agenda:  Resolve comments</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3"/>
          <a:stretch>
            <a:fillRect/>
          </a:stretch>
        </p:blipFill>
        <p:spPr>
          <a:xfrm>
            <a:off x="381000" y="949035"/>
            <a:ext cx="3738484" cy="3325094"/>
          </a:xfrm>
          <a:prstGeom prst="rect">
            <a:avLst/>
          </a:prstGeom>
        </p:spPr>
      </p:pic>
      <p:sp>
        <p:nvSpPr>
          <p:cNvPr id="26" name="Oval 25">
            <a:extLst>
              <a:ext uri="{FF2B5EF4-FFF2-40B4-BE49-F238E27FC236}">
                <a16:creationId xmlns:a16="http://schemas.microsoft.com/office/drawing/2014/main" id="{84115926-EF6E-8C24-D6C5-CD6CA552E6E5}"/>
              </a:ext>
            </a:extLst>
          </p:cNvPr>
          <p:cNvSpPr/>
          <p:nvPr/>
        </p:nvSpPr>
        <p:spPr bwMode="auto">
          <a:xfrm>
            <a:off x="5415504"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7" name="Oval 26">
            <a:extLst>
              <a:ext uri="{FF2B5EF4-FFF2-40B4-BE49-F238E27FC236}">
                <a16:creationId xmlns:a16="http://schemas.microsoft.com/office/drawing/2014/main" id="{38AD4533-C149-6829-6850-81FDAEEEF1D2}"/>
              </a:ext>
            </a:extLst>
          </p:cNvPr>
          <p:cNvSpPr/>
          <p:nvPr/>
        </p:nvSpPr>
        <p:spPr bwMode="auto">
          <a:xfrm>
            <a:off x="1524000" y="3834247"/>
            <a:ext cx="381000" cy="42790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1EB8FC5F-515A-D9FD-ED5D-562FF739487D}"/>
              </a:ext>
            </a:extLst>
          </p:cNvPr>
          <p:cNvSpPr/>
          <p:nvPr/>
        </p:nvSpPr>
        <p:spPr bwMode="auto">
          <a:xfrm>
            <a:off x="2590800" y="2895600"/>
            <a:ext cx="381000" cy="42790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9" name="Oval 8">
            <a:extLst>
              <a:ext uri="{FF2B5EF4-FFF2-40B4-BE49-F238E27FC236}">
                <a16:creationId xmlns:a16="http://schemas.microsoft.com/office/drawing/2014/main" id="{4923DDD0-3AC1-70C1-DBCD-24ADADCEEB12}"/>
              </a:ext>
            </a:extLst>
          </p:cNvPr>
          <p:cNvSpPr/>
          <p:nvPr/>
        </p:nvSpPr>
        <p:spPr bwMode="auto">
          <a:xfrm>
            <a:off x="5415504"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1" name="Oval 10">
            <a:extLst>
              <a:ext uri="{FF2B5EF4-FFF2-40B4-BE49-F238E27FC236}">
                <a16:creationId xmlns:a16="http://schemas.microsoft.com/office/drawing/2014/main" id="{F826FE83-C9E7-531F-9093-77538CFB9C44}"/>
              </a:ext>
            </a:extLst>
          </p:cNvPr>
          <p:cNvSpPr/>
          <p:nvPr/>
        </p:nvSpPr>
        <p:spPr bwMode="auto">
          <a:xfrm>
            <a:off x="5415504"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9" name="Oval 18">
            <a:extLst>
              <a:ext uri="{FF2B5EF4-FFF2-40B4-BE49-F238E27FC236}">
                <a16:creationId xmlns:a16="http://schemas.microsoft.com/office/drawing/2014/main" id="{6512FE9F-820D-9113-E513-CCC8D9F4251F}"/>
              </a:ext>
            </a:extLst>
          </p:cNvPr>
          <p:cNvSpPr/>
          <p:nvPr/>
        </p:nvSpPr>
        <p:spPr bwMode="auto">
          <a:xfrm>
            <a:off x="5415504"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pic>
        <p:nvPicPr>
          <p:cNvPr id="31" name="Picture 30">
            <a:extLst>
              <a:ext uri="{FF2B5EF4-FFF2-40B4-BE49-F238E27FC236}">
                <a16:creationId xmlns:a16="http://schemas.microsoft.com/office/drawing/2014/main" id="{390D2B6D-BFB9-A300-C312-4496BFC5CB91}"/>
              </a:ext>
            </a:extLst>
          </p:cNvPr>
          <p:cNvPicPr>
            <a:picLocks noChangeAspect="1"/>
          </p:cNvPicPr>
          <p:nvPr/>
        </p:nvPicPr>
        <p:blipFill>
          <a:blip r:embed="rId4"/>
          <a:stretch>
            <a:fillRect/>
          </a:stretch>
        </p:blipFill>
        <p:spPr>
          <a:xfrm>
            <a:off x="8077200" y="949036"/>
            <a:ext cx="3809998" cy="3441882"/>
          </a:xfrm>
          <a:prstGeom prst="rect">
            <a:avLst/>
          </a:prstGeom>
        </p:spPr>
      </p:pic>
      <p:sp>
        <p:nvSpPr>
          <p:cNvPr id="32" name="Oval 31">
            <a:extLst>
              <a:ext uri="{FF2B5EF4-FFF2-40B4-BE49-F238E27FC236}">
                <a16:creationId xmlns:a16="http://schemas.microsoft.com/office/drawing/2014/main" id="{BD569559-1794-4385-A3D9-669B4F167757}"/>
              </a:ext>
            </a:extLst>
          </p:cNvPr>
          <p:cNvSpPr/>
          <p:nvPr/>
        </p:nvSpPr>
        <p:spPr bwMode="auto">
          <a:xfrm>
            <a:off x="5410200" y="3949264"/>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3" name="Oval 32">
            <a:extLst>
              <a:ext uri="{FF2B5EF4-FFF2-40B4-BE49-F238E27FC236}">
                <a16:creationId xmlns:a16="http://schemas.microsoft.com/office/drawing/2014/main" id="{F156F4AF-287E-9D16-1937-F8C6C09838E8}"/>
              </a:ext>
            </a:extLst>
          </p:cNvPr>
          <p:cNvSpPr/>
          <p:nvPr/>
        </p:nvSpPr>
        <p:spPr bwMode="auto">
          <a:xfrm>
            <a:off x="9220200" y="19812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4" name="Oval 33">
            <a:extLst>
              <a:ext uri="{FF2B5EF4-FFF2-40B4-BE49-F238E27FC236}">
                <a16:creationId xmlns:a16="http://schemas.microsoft.com/office/drawing/2014/main" id="{4F4288A2-913D-D255-4CC2-AECAB7A6EBC8}"/>
              </a:ext>
            </a:extLst>
          </p:cNvPr>
          <p:cNvSpPr/>
          <p:nvPr/>
        </p:nvSpPr>
        <p:spPr bwMode="auto">
          <a:xfrm>
            <a:off x="9220200" y="2490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5" name="Oval 34">
            <a:extLst>
              <a:ext uri="{FF2B5EF4-FFF2-40B4-BE49-F238E27FC236}">
                <a16:creationId xmlns:a16="http://schemas.microsoft.com/office/drawing/2014/main" id="{C529F7E6-D35C-59CF-0D3F-B5E8A14BCCD7}"/>
              </a:ext>
            </a:extLst>
          </p:cNvPr>
          <p:cNvSpPr/>
          <p:nvPr/>
        </p:nvSpPr>
        <p:spPr bwMode="auto">
          <a:xfrm>
            <a:off x="9220200" y="2947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6" name="Oval 35">
            <a:extLst>
              <a:ext uri="{FF2B5EF4-FFF2-40B4-BE49-F238E27FC236}">
                <a16:creationId xmlns:a16="http://schemas.microsoft.com/office/drawing/2014/main" id="{6E709E2D-4299-FD96-F629-6A246CEBB5C1}"/>
              </a:ext>
            </a:extLst>
          </p:cNvPr>
          <p:cNvSpPr/>
          <p:nvPr/>
        </p:nvSpPr>
        <p:spPr bwMode="auto">
          <a:xfrm>
            <a:off x="9220200" y="3480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39" name="Straight Connector 38">
            <a:extLst>
              <a:ext uri="{FF2B5EF4-FFF2-40B4-BE49-F238E27FC236}">
                <a16:creationId xmlns:a16="http://schemas.microsoft.com/office/drawing/2014/main" id="{98953B59-8039-E442-6089-5E248532667E}"/>
              </a:ext>
            </a:extLst>
          </p:cNvPr>
          <p:cNvCxnSpPr/>
          <p:nvPr/>
        </p:nvCxnSpPr>
        <p:spPr bwMode="auto">
          <a:xfrm>
            <a:off x="411948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F479E4AB-871A-8258-0946-0A42A9D1641A}"/>
              </a:ext>
            </a:extLst>
          </p:cNvPr>
          <p:cNvCxnSpPr/>
          <p:nvPr/>
        </p:nvCxnSpPr>
        <p:spPr bwMode="auto">
          <a:xfrm>
            <a:off x="8077200"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3088E478-1052-36F2-29CB-E9D671A93B41}"/>
              </a:ext>
            </a:extLst>
          </p:cNvPr>
          <p:cNvSpPr/>
          <p:nvPr/>
        </p:nvSpPr>
        <p:spPr bwMode="auto">
          <a:xfrm>
            <a:off x="8106136" y="3982739"/>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2" name="Connector: Elbow 41">
            <a:extLst>
              <a:ext uri="{FF2B5EF4-FFF2-40B4-BE49-F238E27FC236}">
                <a16:creationId xmlns:a16="http://schemas.microsoft.com/office/drawing/2014/main" id="{95C455B6-0B80-68EC-5B1A-2DAEB7B24776}"/>
              </a:ext>
            </a:extLst>
          </p:cNvPr>
          <p:cNvCxnSpPr/>
          <p:nvPr/>
        </p:nvCxnSpPr>
        <p:spPr bwMode="auto">
          <a:xfrm flipV="1">
            <a:off x="6781800" y="4572001"/>
            <a:ext cx="2209799" cy="228599"/>
          </a:xfrm>
          <a:prstGeom prst="bentConnector3">
            <a:avLst>
              <a:gd name="adj1" fmla="val 100314"/>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5637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15853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28</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524000"/>
          </a:xfrm>
        </p:spPr>
        <p:txBody>
          <a:bodyPr/>
          <a:lstStyle/>
          <a:p>
            <a:r>
              <a:rPr lang="en-US" dirty="0"/>
              <a:t>Detailed Call Schedule</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https://mentor.ieee.org/802.15/dcn/25/15-25-0276-00-04ab-call-detailed-schedule-may-july-2025.xlsx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141220</TotalTime>
  <Words>1998</Words>
  <Application>Microsoft Office PowerPoint</Application>
  <PresentationFormat>Widescreen</PresentationFormat>
  <Paragraphs>233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Call Schedule</vt:lpstr>
      <vt:lpstr>5.2.b Scope of the project (As approved):</vt:lpstr>
      <vt:lpstr>PowerPoint Presentation</vt:lpstr>
      <vt:lpstr>PowerPoint Presentation</vt:lpstr>
      <vt:lpstr>Ways to accelerate schedule Current Plan</vt:lpstr>
      <vt:lpstr>Editor’s Corner</vt:lpstr>
      <vt:lpstr>Operation of Task Group  (WG15 Operations Manual)</vt:lpstr>
      <vt:lpstr>Comment resolution</vt:lpstr>
      <vt:lpstr>Consolidated Comments Recirc 1</vt:lpstr>
      <vt:lpstr>Next Steps</vt:lpstr>
      <vt:lpstr>Telecom/Webex Schedule</vt:lpstr>
      <vt:lpstr>Recess</vt:lpstr>
      <vt:lpstr>Resume from Recess</vt:lpstr>
      <vt:lpstr>IEEE-SA Patent, Copyright, and Participation Policies</vt:lpstr>
      <vt:lpstr>Participants have a duty to inform the IEEE</vt:lpstr>
      <vt:lpstr>Participants have a duty to inform the IEEE</vt:lpstr>
      <vt:lpstr>Next Steps</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1374</cp:revision>
  <cp:lastPrinted>2000-07-07T01:25:49Z</cp:lastPrinted>
  <dcterms:created xsi:type="dcterms:W3CDTF">1999-06-22T06:24:01Z</dcterms:created>
  <dcterms:modified xsi:type="dcterms:W3CDTF">2025-05-26T21:02:42Z</dcterms:modified>
  <cp:category/>
</cp:coreProperties>
</file>