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60" r:id="rId2"/>
    <p:sldId id="361" r:id="rId3"/>
    <p:sldId id="370" r:id="rId4"/>
    <p:sldId id="427" r:id="rId5"/>
    <p:sldId id="377" r:id="rId6"/>
    <p:sldId id="388" r:id="rId7"/>
    <p:sldId id="448" r:id="rId8"/>
    <p:sldId id="440" r:id="rId9"/>
    <p:sldId id="381" r:id="rId10"/>
    <p:sldId id="449" r:id="rId11"/>
    <p:sldId id="423" r:id="rId12"/>
    <p:sldId id="446" r:id="rId13"/>
    <p:sldId id="450" r:id="rId14"/>
    <p:sldId id="393" r:id="rId1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74" d="100"/>
          <a:sy n="74" d="100"/>
        </p:scale>
        <p:origin x="31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802.15-25-0272-00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5/15-25-0190-12-04ab-tg4ab-detailed-agenda-may-2025.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2025 Closing Report</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15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3509-FBA4-6FBB-FF5A-EEFE15199FB4}"/>
              </a:ext>
            </a:extLst>
          </p:cNvPr>
          <p:cNvSpPr>
            <a:spLocks noGrp="1"/>
          </p:cNvSpPr>
          <p:nvPr>
            <p:ph type="title"/>
          </p:nvPr>
        </p:nvSpPr>
        <p:spPr>
          <a:xfrm>
            <a:off x="914400" y="101138"/>
            <a:ext cx="10363200" cy="457200"/>
          </a:xfrm>
        </p:spPr>
        <p:txBody>
          <a:bodyPr/>
          <a:lstStyle/>
          <a:p>
            <a:r>
              <a:rPr lang="en-US" dirty="0"/>
              <a:t>Stats before and after</a:t>
            </a:r>
          </a:p>
        </p:txBody>
      </p:sp>
      <p:sp>
        <p:nvSpPr>
          <p:cNvPr id="4" name="Slide Number Placeholder 3">
            <a:extLst>
              <a:ext uri="{FF2B5EF4-FFF2-40B4-BE49-F238E27FC236}">
                <a16:creationId xmlns:a16="http://schemas.microsoft.com/office/drawing/2014/main" id="{DE11DE06-9E03-22CF-1218-9421A0755E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graphicFrame>
        <p:nvGraphicFramePr>
          <p:cNvPr id="6" name="Table 5">
            <a:extLst>
              <a:ext uri="{FF2B5EF4-FFF2-40B4-BE49-F238E27FC236}">
                <a16:creationId xmlns:a16="http://schemas.microsoft.com/office/drawing/2014/main" id="{78B40F1E-C231-1F7B-6D05-577F120BDFB2}"/>
              </a:ext>
            </a:extLst>
          </p:cNvPr>
          <p:cNvGraphicFramePr>
            <a:graphicFrameLocks noGrp="1"/>
          </p:cNvGraphicFramePr>
          <p:nvPr>
            <p:extLst>
              <p:ext uri="{D42A27DB-BD31-4B8C-83A1-F6EECF244321}">
                <p14:modId xmlns:p14="http://schemas.microsoft.com/office/powerpoint/2010/main" val="136795448"/>
              </p:ext>
            </p:extLst>
          </p:nvPr>
        </p:nvGraphicFramePr>
        <p:xfrm>
          <a:off x="914400" y="636515"/>
          <a:ext cx="5638800" cy="5642365"/>
        </p:xfrm>
        <a:graphic>
          <a:graphicData uri="http://schemas.openxmlformats.org/drawingml/2006/table">
            <a:tbl>
              <a:tblPr/>
              <a:tblGrid>
                <a:gridCol w="1563561">
                  <a:extLst>
                    <a:ext uri="{9D8B030D-6E8A-4147-A177-3AD203B41FA5}">
                      <a16:colId xmlns:a16="http://schemas.microsoft.com/office/drawing/2014/main" val="1234790587"/>
                    </a:ext>
                  </a:extLst>
                </a:gridCol>
                <a:gridCol w="2212273">
                  <a:extLst>
                    <a:ext uri="{9D8B030D-6E8A-4147-A177-3AD203B41FA5}">
                      <a16:colId xmlns:a16="http://schemas.microsoft.com/office/drawing/2014/main" val="3488701389"/>
                    </a:ext>
                  </a:extLst>
                </a:gridCol>
                <a:gridCol w="931483">
                  <a:extLst>
                    <a:ext uri="{9D8B030D-6E8A-4147-A177-3AD203B41FA5}">
                      <a16:colId xmlns:a16="http://schemas.microsoft.com/office/drawing/2014/main" val="1557568999"/>
                    </a:ext>
                  </a:extLst>
                </a:gridCol>
                <a:gridCol w="931483">
                  <a:extLst>
                    <a:ext uri="{9D8B030D-6E8A-4147-A177-3AD203B41FA5}">
                      <a16:colId xmlns:a16="http://schemas.microsoft.com/office/drawing/2014/main" val="1616160188"/>
                    </a:ext>
                  </a:extLst>
                </a:gridCol>
              </a:tblGrid>
              <a:tr h="182880">
                <a:tc>
                  <a:txBody>
                    <a:bodyPr/>
                    <a:lstStyle/>
                    <a:p>
                      <a:pPr algn="l" fontAlgn="ctr"/>
                      <a:endParaRPr lang="en-US" sz="16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6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panose="020F0502020204030204" pitchFamily="34" charset="0"/>
                        </a:rPr>
                        <a:t>Before</a:t>
                      </a:r>
                    </a:p>
                  </a:txBody>
                  <a:tcPr marL="0" marR="0" marT="0" marB="0" anchor="b">
                    <a:lnL>
                      <a:noFill/>
                    </a:lnL>
                    <a:lnR>
                      <a:noFill/>
                    </a:lnR>
                    <a:lnT>
                      <a:noFill/>
                    </a:lnT>
                    <a:lnB>
                      <a:noFill/>
                    </a:lnB>
                    <a:noFill/>
                  </a:tcPr>
                </a:tc>
                <a:tc>
                  <a:txBody>
                    <a:bodyPr/>
                    <a:lstStyle/>
                    <a:p>
                      <a:pPr algn="r" fontAlgn="b"/>
                      <a:r>
                        <a:rPr lang="en-US" sz="1600" b="0" i="0" u="none" strike="noStrike" dirty="0">
                          <a:solidFill>
                            <a:srgbClr val="000000"/>
                          </a:solidFill>
                          <a:effectLst/>
                          <a:latin typeface="Calibri" panose="020F0502020204030204" pitchFamily="34" charset="0"/>
                        </a:rPr>
                        <a:t>After</a:t>
                      </a:r>
                    </a:p>
                  </a:txBody>
                  <a:tcPr marL="0" marR="0" marT="0" marB="0" anchor="b">
                    <a:lnL>
                      <a:noFill/>
                    </a:lnL>
                    <a:lnR>
                      <a:noFill/>
                    </a:lnR>
                    <a:lnT>
                      <a:noFill/>
                    </a:lnT>
                    <a:lnB>
                      <a:noFill/>
                    </a:lnB>
                    <a:noFill/>
                  </a:tcPr>
                </a:tc>
                <a:extLst>
                  <a:ext uri="{0D108BD9-81ED-4DB2-BD59-A6C34878D82A}">
                    <a16:rowId xmlns:a16="http://schemas.microsoft.com/office/drawing/2014/main" val="3450191656"/>
                  </a:ext>
                </a:extLst>
              </a:tr>
              <a:tr h="182880">
                <a:tc rowSpan="21">
                  <a:txBody>
                    <a:bodyPr/>
                    <a:lstStyle/>
                    <a:p>
                      <a:pPr algn="l" fontAlgn="ctr"/>
                      <a:r>
                        <a:rPr lang="en-US" sz="1600" b="0" i="0" u="none" strike="noStrike" dirty="0">
                          <a:solidFill>
                            <a:srgbClr val="000000"/>
                          </a:solidFill>
                          <a:effectLst/>
                          <a:latin typeface="Calibri" panose="020F0502020204030204" pitchFamily="34" charset="0"/>
                        </a:rPr>
                        <a:t>Technical/</a:t>
                      </a:r>
                    </a:p>
                    <a:p>
                      <a:pPr algn="l" fontAlgn="ctr"/>
                      <a:r>
                        <a:rPr lang="en-US" sz="1600" b="0" i="0" u="none" strike="noStrike" dirty="0">
                          <a:solidFill>
                            <a:srgbClr val="000000"/>
                          </a:solidFill>
                          <a:effectLst/>
                          <a:latin typeface="Calibri" panose="020F0502020204030204" pitchFamily="34" charset="0"/>
                        </a:rPr>
                        <a:t>General</a:t>
                      </a:r>
                    </a:p>
                  </a:txBody>
                  <a:tcPr marL="182880" marR="2743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n-US" sz="1600" b="0" i="0" u="none" strike="noStrike" dirty="0">
                          <a:solidFill>
                            <a:srgbClr val="000000"/>
                          </a:solidFill>
                          <a:effectLst/>
                          <a:latin typeface="Calibri" panose="020F0502020204030204" pitchFamily="34" charset="0"/>
                        </a:rPr>
                        <a:t>Total</a:t>
                      </a:r>
                    </a:p>
                  </a:txBody>
                  <a:tcPr marL="182880" marR="27432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Calibri" panose="020F0502020204030204" pitchFamily="34" charset="0"/>
                      </a:endParaRPr>
                    </a:p>
                    <a:p>
                      <a:pPr algn="r" fontAlgn="b"/>
                      <a:r>
                        <a:rPr lang="en-US" sz="1600" b="0" i="0" u="none" strike="noStrike" dirty="0">
                          <a:solidFill>
                            <a:srgbClr val="000000"/>
                          </a:solidFill>
                          <a:effectLst/>
                          <a:latin typeface="Calibri" panose="020F0502020204030204" pitchFamily="34" charset="0"/>
                        </a:rPr>
                        <a:t>452</a:t>
                      </a:r>
                    </a:p>
                  </a:txBody>
                  <a:tcPr marL="182880" marR="274320" marT="0" marB="0" anchor="b">
                    <a:lnL>
                      <a:noFill/>
                    </a:lnL>
                    <a:lnR>
                      <a:noFill/>
                    </a:lnR>
                    <a:lnT>
                      <a:noFill/>
                    </a:lnT>
                    <a:lnB>
                      <a:noFill/>
                    </a:lnB>
                    <a:noFill/>
                  </a:tcPr>
                </a:tc>
                <a:tc>
                  <a:txBody>
                    <a:bodyPr/>
                    <a:lstStyle/>
                    <a:p>
                      <a:pPr algn="r" fontAlgn="b"/>
                      <a:r>
                        <a:rPr lang="en-US" sz="1600" b="0" i="0" u="none" strike="noStrike" dirty="0">
                          <a:solidFill>
                            <a:srgbClr val="000000"/>
                          </a:solidFill>
                          <a:effectLst/>
                          <a:latin typeface="Calibri" panose="020F0502020204030204" pitchFamily="34" charset="0"/>
                        </a:rPr>
                        <a:t>452</a:t>
                      </a:r>
                    </a:p>
                  </a:txBody>
                  <a:tcPr marL="182880" marR="274320" marT="0" marB="0" anchor="b">
                    <a:lnL>
                      <a:noFill/>
                    </a:lnL>
                    <a:lnR>
                      <a:noFill/>
                    </a:lnR>
                    <a:lnT>
                      <a:noFill/>
                    </a:lnT>
                    <a:lnB>
                      <a:noFill/>
                    </a:lnB>
                    <a:noFill/>
                  </a:tcPr>
                </a:tc>
                <a:extLst>
                  <a:ext uri="{0D108BD9-81ED-4DB2-BD59-A6C34878D82A}">
                    <a16:rowId xmlns:a16="http://schemas.microsoft.com/office/drawing/2014/main" val="3794830625"/>
                  </a:ext>
                </a:extLst>
              </a:tr>
              <a:tr h="182880">
                <a:tc vMerge="1">
                  <a:txBody>
                    <a:bodyPr/>
                    <a:lstStyle/>
                    <a:p>
                      <a:endParaRPr lang="en-US"/>
                    </a:p>
                  </a:txBody>
                  <a:tcPr/>
                </a:tc>
                <a:tc vMerge="1">
                  <a:txBody>
                    <a:bodyPr/>
                    <a:lstStyle/>
                    <a:p>
                      <a:endParaRPr lang="en-US"/>
                    </a:p>
                  </a:txBody>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182880" marR="27432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182880" marR="27432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62165"/>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Addressed</a:t>
                      </a:r>
                    </a:p>
                  </a:txBody>
                  <a:tcPr marL="182880" marR="27432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63</a:t>
                      </a:r>
                    </a:p>
                  </a:txBody>
                  <a:tcPr marL="182880" marR="27432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dirty="0">
                          <a:solidFill>
                            <a:srgbClr val="000000"/>
                          </a:solidFill>
                          <a:effectLst/>
                          <a:latin typeface="Calibri" panose="020F0502020204030204" pitchFamily="34" charset="0"/>
                        </a:rPr>
                        <a:t>151</a:t>
                      </a:r>
                    </a:p>
                  </a:txBody>
                  <a:tcPr marL="182880" marR="27432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57514769"/>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13.94%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33.41%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289"/>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Ready</a:t>
                      </a:r>
                    </a:p>
                  </a:txBody>
                  <a:tcPr marL="18288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97172531"/>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15.49%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056988"/>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Done</a:t>
                      </a:r>
                    </a:p>
                  </a:txBody>
                  <a:tcPr marL="18288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60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56960872"/>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13.05%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13.27%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217376"/>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N/A</a:t>
                      </a:r>
                    </a:p>
                  </a:txBody>
                  <a:tcPr marL="18288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panose="020F0502020204030204" pitchFamily="34" charset="0"/>
                        </a:rPr>
                        <a:t>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40297089"/>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0.88%</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4.65%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713620"/>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To Be Addressed</a:t>
                      </a:r>
                    </a:p>
                  </a:txBody>
                  <a:tcPr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389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301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9823389"/>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86.06%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66.59%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531483"/>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Assigned</a:t>
                      </a:r>
                    </a:p>
                  </a:txBody>
                  <a:tcPr marL="18288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389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301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84662449"/>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86.06%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66.59%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98578"/>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Proposed Resolutions</a:t>
                      </a:r>
                    </a:p>
                  </a:txBody>
                  <a:tcPr marL="27432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45352008"/>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1.77%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361679"/>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Need Proposals</a:t>
                      </a:r>
                    </a:p>
                  </a:txBody>
                  <a:tcPr marL="27432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389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293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41914666"/>
                  </a:ext>
                </a:extLst>
              </a:tr>
              <a:tr h="182880">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86.06%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64.82%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278328"/>
                  </a:ext>
                </a:extLst>
              </a:tr>
              <a:tr h="182880">
                <a:tc vMerge="1">
                  <a:txBody>
                    <a:bodyPr/>
                    <a:lstStyle/>
                    <a:p>
                      <a:endParaRPr lang="en-US"/>
                    </a:p>
                  </a:txBody>
                  <a:tcPr/>
                </a:tc>
                <a:tc rowSpan="2">
                  <a:txBody>
                    <a:bodyPr/>
                    <a:lstStyle/>
                    <a:p>
                      <a:pPr algn="l" fontAlgn="ctr"/>
                      <a:r>
                        <a:rPr lang="en-US" sz="1600" b="0" i="0" u="none" strike="noStrike">
                          <a:solidFill>
                            <a:srgbClr val="000000"/>
                          </a:solidFill>
                          <a:effectLst/>
                          <a:latin typeface="Calibri" panose="020F0502020204030204" pitchFamily="34" charset="0"/>
                        </a:rPr>
                        <a:t>Not Assigned</a:t>
                      </a:r>
                    </a:p>
                  </a:txBody>
                  <a:tcPr marL="18288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77473693"/>
                  </a:ext>
                </a:extLst>
              </a:tr>
              <a:tr h="277885">
                <a:tc vMerge="1">
                  <a:txBody>
                    <a:bodyPr/>
                    <a:lstStyle/>
                    <a:p>
                      <a:endParaRPr lang="en-US"/>
                    </a:p>
                  </a:txBody>
                  <a:tcPr/>
                </a:tc>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141117"/>
                  </a:ext>
                </a:extLst>
              </a:tr>
              <a:tr h="190500">
                <a:tc vMerge="1">
                  <a:txBody>
                    <a:bodyPr/>
                    <a:lstStyle/>
                    <a:p>
                      <a:endParaRPr lang="en-US"/>
                    </a:p>
                  </a:txBody>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8288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050884"/>
                  </a:ext>
                </a:extLst>
              </a:tr>
            </a:tbl>
          </a:graphicData>
        </a:graphic>
      </p:graphicFrame>
      <p:sp>
        <p:nvSpPr>
          <p:cNvPr id="7" name="Text Placeholder 2">
            <a:extLst>
              <a:ext uri="{FF2B5EF4-FFF2-40B4-BE49-F238E27FC236}">
                <a16:creationId xmlns:a16="http://schemas.microsoft.com/office/drawing/2014/main" id="{5A7745C9-FBC7-BAA6-CC7F-FDC8726AC8A6}"/>
              </a:ext>
            </a:extLst>
          </p:cNvPr>
          <p:cNvSpPr>
            <a:spLocks noGrp="1"/>
          </p:cNvSpPr>
          <p:nvPr>
            <p:ph type="body" sz="half" idx="1"/>
          </p:nvPr>
        </p:nvSpPr>
        <p:spPr>
          <a:xfrm>
            <a:off x="7010400" y="1524000"/>
            <a:ext cx="4648200" cy="4114800"/>
          </a:xfrm>
          <a:solidFill>
            <a:schemeClr val="accent1">
              <a:lumMod val="20000"/>
              <a:lumOff val="80000"/>
            </a:schemeClr>
          </a:solidFill>
        </p:spPr>
        <p:txBody>
          <a:bodyPr/>
          <a:lstStyle/>
          <a:p>
            <a:r>
              <a:rPr lang="en-US" sz="2400" dirty="0"/>
              <a:t>452 technical comments</a:t>
            </a:r>
          </a:p>
          <a:p>
            <a:r>
              <a:rPr lang="en-US" sz="2400" dirty="0"/>
              <a:t>Pre-session: 63 resolved</a:t>
            </a:r>
          </a:p>
          <a:p>
            <a:r>
              <a:rPr lang="en-US" sz="2400" dirty="0"/>
              <a:t>Post-session: 151 resolved</a:t>
            </a:r>
          </a:p>
          <a:p>
            <a:r>
              <a:rPr lang="en-US" sz="2400" dirty="0"/>
              <a:t>Total 33% of technical comments resolved</a:t>
            </a:r>
          </a:p>
          <a:p>
            <a:endParaRPr lang="en-US" sz="2400" dirty="0"/>
          </a:p>
          <a:p>
            <a:endParaRPr lang="en-US" sz="2400" dirty="0"/>
          </a:p>
        </p:txBody>
      </p:sp>
    </p:spTree>
    <p:extLst>
      <p:ext uri="{BB962C8B-B14F-4D97-AF65-F5344CB8AC3E}">
        <p14:creationId xmlns:p14="http://schemas.microsoft.com/office/powerpoint/2010/main" val="208721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375FF-AFDE-FF71-B171-A82BAC5D2185}"/>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84115926-EF6E-8C24-D6C5-CD6CA552E6E5}"/>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38AD4533-C149-6829-6850-81FDAEEEF1D2}"/>
              </a:ext>
            </a:extLst>
          </p:cNvPr>
          <p:cNvSpPr/>
          <p:nvPr/>
        </p:nvSpPr>
        <p:spPr bwMode="auto">
          <a:xfrm>
            <a:off x="31242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1EB8FC5F-515A-D9FD-ED5D-562FF739487D}"/>
              </a:ext>
            </a:extLst>
          </p:cNvPr>
          <p:cNvSpPr/>
          <p:nvPr/>
        </p:nvSpPr>
        <p:spPr bwMode="auto">
          <a:xfrm>
            <a:off x="31242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4923DDD0-3AC1-70C1-DBCD-24ADADCEEB12}"/>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F826FE83-C9E7-531F-9093-77538CFB9C44}"/>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6512FE9F-820D-9113-E513-CCC8D9F4251F}"/>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390D2B6D-BFB9-A300-C312-4496BFC5CB91}"/>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BD569559-1794-4385-A3D9-669B4F167757}"/>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F156F4AF-287E-9D16-1937-F8C6C09838E8}"/>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4F4288A2-913D-D255-4CC2-AECAB7A6EBC8}"/>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C529F7E6-D35C-59CF-0D3F-B5E8A14BCCD7}"/>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6E709E2D-4299-FD96-F629-6A246CEBB5C1}"/>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8953B59-8039-E442-6089-5E248532667E}"/>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F479E4AB-871A-8258-0946-0A42A9D1641A}"/>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3088E478-1052-36F2-29CB-E9D671A93B41}"/>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95C455B6-0B80-68EC-5B1A-2DAEB7B24776}"/>
              </a:ext>
            </a:extLst>
          </p:cNvPr>
          <p:cNvCxnSpPr/>
          <p:nvPr/>
        </p:nvCxnSpPr>
        <p:spPr bwMode="auto">
          <a:xfrm flipV="1">
            <a:off x="6781800" y="4572001"/>
            <a:ext cx="2209799" cy="228599"/>
          </a:xfrm>
          <a:prstGeom prst="bentConnector3">
            <a:avLst>
              <a:gd name="adj1" fmla="val 100314"/>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637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DB03-9B43-B827-DBE7-8B8CCED42FE9}"/>
              </a:ext>
            </a:extLst>
          </p:cNvPr>
          <p:cNvSpPr>
            <a:spLocks noGrp="1"/>
          </p:cNvSpPr>
          <p:nvPr>
            <p:ph type="title"/>
          </p:nvPr>
        </p:nvSpPr>
        <p:spPr/>
        <p:txBody>
          <a:bodyPr/>
          <a:lstStyle/>
          <a:p>
            <a:r>
              <a:rPr lang="en-US" dirty="0"/>
              <a:t>Plan for Madrid</a:t>
            </a:r>
          </a:p>
        </p:txBody>
      </p:sp>
      <p:sp>
        <p:nvSpPr>
          <p:cNvPr id="3" name="Text Placeholder 2">
            <a:extLst>
              <a:ext uri="{FF2B5EF4-FFF2-40B4-BE49-F238E27FC236}">
                <a16:creationId xmlns:a16="http://schemas.microsoft.com/office/drawing/2014/main" id="{D7EBE863-CF5C-D882-31D3-7374B8D1B18A}"/>
              </a:ext>
            </a:extLst>
          </p:cNvPr>
          <p:cNvSpPr>
            <a:spLocks noGrp="1"/>
          </p:cNvSpPr>
          <p:nvPr>
            <p:ph type="body" sz="half" idx="1"/>
          </p:nvPr>
        </p:nvSpPr>
        <p:spPr/>
        <p:txBody>
          <a:bodyPr/>
          <a:lstStyle/>
          <a:p>
            <a:r>
              <a:rPr lang="en-US" dirty="0"/>
              <a:t>Resolve remaining comments</a:t>
            </a:r>
          </a:p>
          <a:p>
            <a:r>
              <a:rPr lang="en-US" dirty="0"/>
              <a:t>Initiate recirculation</a:t>
            </a:r>
          </a:p>
          <a:p>
            <a:pPr marL="0" indent="0">
              <a:buNone/>
            </a:pPr>
            <a:endParaRPr lang="en-US" dirty="0"/>
          </a:p>
        </p:txBody>
      </p:sp>
      <p:sp>
        <p:nvSpPr>
          <p:cNvPr id="4" name="Slide Number Placeholder 3">
            <a:extLst>
              <a:ext uri="{FF2B5EF4-FFF2-40B4-BE49-F238E27FC236}">
                <a16:creationId xmlns:a16="http://schemas.microsoft.com/office/drawing/2014/main" id="{F40EA61E-252B-C255-C591-9038F25009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63474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Thank you for listening!</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14</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May 2025 </a:t>
            </a:r>
          </a:p>
          <a:p>
            <a:r>
              <a:rPr lang="en-US" sz="2800" dirty="0"/>
              <a:t>802 Wireless Interim Session</a:t>
            </a:r>
          </a:p>
          <a:p>
            <a:r>
              <a:rPr lang="en-US" sz="2800" dirty="0"/>
              <a:t>Mixed Mode</a:t>
            </a:r>
          </a:p>
          <a:p>
            <a:r>
              <a:rPr lang="en-US" sz="2800" dirty="0"/>
              <a:t>Live from</a:t>
            </a:r>
          </a:p>
          <a:p>
            <a:r>
              <a:rPr lang="en-US" sz="2800" dirty="0"/>
              <a:t>Warsaw, Poland</a:t>
            </a:r>
          </a:p>
        </p:txBody>
      </p:sp>
      <p:pic>
        <p:nvPicPr>
          <p:cNvPr id="3" name="Picture 2">
            <a:extLst>
              <a:ext uri="{FF2B5EF4-FFF2-40B4-BE49-F238E27FC236}">
                <a16:creationId xmlns:a16="http://schemas.microsoft.com/office/drawing/2014/main" id="{9C26BA85-0E44-50AA-95A8-9F17A308FA75}"/>
              </a:ext>
            </a:extLst>
          </p:cNvPr>
          <p:cNvPicPr>
            <a:picLocks noChangeAspect="1"/>
          </p:cNvPicPr>
          <p:nvPr/>
        </p:nvPicPr>
        <p:blipFill>
          <a:blip r:embed="rId3"/>
          <a:stretch>
            <a:fillRect/>
          </a:stretch>
        </p:blipFill>
        <p:spPr>
          <a:xfrm>
            <a:off x="8001000" y="2895600"/>
            <a:ext cx="1914792" cy="2553056"/>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https://mentor.ieee.org/802.15/dcn/25/15-25-0190-12-04ab-tg4ab-detailed-agenda-may-2025.xlsx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28818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32255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41440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a:t>
            </a:r>
            <a:r>
              <a:rPr lang="en-US" dirty="0" err="1"/>
              <a:t>producting</a:t>
            </a:r>
            <a:r>
              <a:rPr lang="en-US" dirty="0"/>
              <a:t> collaboration</a:t>
            </a:r>
          </a:p>
          <a:p>
            <a:r>
              <a:rPr lang="en-US" dirty="0"/>
              <a:t>Work on outstanding issues</a:t>
            </a:r>
          </a:p>
          <a:p>
            <a:pPr lvl="1"/>
            <a:r>
              <a:rPr lang="en-US" dirty="0"/>
              <a:t>Us ad hoc time to work on convergence</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96272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5052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68346</TotalTime>
  <Words>779</Words>
  <Application>Microsoft Office PowerPoint</Application>
  <PresentationFormat>Widescreen</PresentationFormat>
  <Paragraphs>168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Times New Roman</vt:lpstr>
      <vt:lpstr>Wide Latin</vt:lpstr>
      <vt:lpstr>IEEE-802_15</vt:lpstr>
      <vt:lpstr>PowerPoint Presentation</vt:lpstr>
      <vt:lpstr>Task Group 15.4ab Next Generation UWB Amendment</vt:lpstr>
      <vt:lpstr>Agenda</vt:lpstr>
      <vt:lpstr>Project Information</vt:lpstr>
      <vt:lpstr>5.2.b Scope of the project (As approved):</vt:lpstr>
      <vt:lpstr>PowerPoint Presentation</vt:lpstr>
      <vt:lpstr>PowerPoint Presentation</vt:lpstr>
      <vt:lpstr>Goals for the week </vt:lpstr>
      <vt:lpstr>Comment Resolution </vt:lpstr>
      <vt:lpstr>Stats before and after</vt:lpstr>
      <vt:lpstr>Next Steps</vt:lpstr>
      <vt:lpstr>Telecom/Webex Schedule</vt:lpstr>
      <vt:lpstr>Plan for Madrid</vt:lpstr>
      <vt:lpstr>Thank you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1339</cp:revision>
  <cp:lastPrinted>2000-07-07T01:25:49Z</cp:lastPrinted>
  <dcterms:created xsi:type="dcterms:W3CDTF">1999-06-22T06:24:01Z</dcterms:created>
  <dcterms:modified xsi:type="dcterms:W3CDTF">2025-05-15T13:48:46Z</dcterms:modified>
  <cp:category/>
</cp:coreProperties>
</file>