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13"/>
  </p:notesMasterIdLst>
  <p:handoutMasterIdLst>
    <p:handoutMasterId r:id="rId14"/>
  </p:handoutMasterIdLst>
  <p:sldIdLst>
    <p:sldId id="1058" r:id="rId2"/>
    <p:sldId id="938" r:id="rId3"/>
    <p:sldId id="1043" r:id="rId4"/>
    <p:sldId id="1059" r:id="rId5"/>
    <p:sldId id="1064" r:id="rId6"/>
    <p:sldId id="1065" r:id="rId7"/>
    <p:sldId id="1066" r:id="rId8"/>
    <p:sldId id="1067" r:id="rId9"/>
    <p:sldId id="1063" r:id="rId10"/>
    <p:sldId id="256" r:id="rId11"/>
    <p:sldId id="965" r:id="rId12"/>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97" autoAdjust="0"/>
    <p:restoredTop sz="96869" autoAdjust="0"/>
  </p:normalViewPr>
  <p:slideViewPr>
    <p:cSldViewPr>
      <p:cViewPr varScale="1">
        <p:scale>
          <a:sx n="99" d="100"/>
          <a:sy n="99" d="100"/>
        </p:scale>
        <p:origin x="108" y="624"/>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notesViewPr>
    <p:cSldViewPr>
      <p:cViewPr varScale="1">
        <p:scale>
          <a:sx n="97" d="100"/>
          <a:sy n="97" d="100"/>
        </p:scale>
        <p:origin x="2772"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dirty="0"/>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10</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May_2025</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doc.:IEEE802.15-25-0271r0</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May_2025</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5/revise-document?t=9837700040%7F0" TargetMode="External"/><Relationship Id="rId7" Type="http://schemas.openxmlformats.org/officeDocument/2006/relationships/hyperlink" Target="https://mentor.ieee.org/802.15/revise-document?t=9838100040%7F1" TargetMode="External"/><Relationship Id="rId2" Type="http://schemas.openxmlformats.org/officeDocument/2006/relationships/hyperlink" Target="https://mentor.ieee.org/802.15/dcn/25/15-25-0242-00-16me-proposed-modifications-for-revision.pptx" TargetMode="External"/><Relationship Id="rId1" Type="http://schemas.openxmlformats.org/officeDocument/2006/relationships/slideLayout" Target="../slideLayouts/slideLayout2.xml"/><Relationship Id="rId6" Type="http://schemas.openxmlformats.org/officeDocument/2006/relationships/hyperlink" Target="https://mentor.ieee.org/802.15/dcn/25/15-25-0244-01-16me-dpp-burst-structure-modifications.docx" TargetMode="External"/><Relationship Id="rId5" Type="http://schemas.openxmlformats.org/officeDocument/2006/relationships/hyperlink" Target="https://mentor.ieee.org/802.15/revise-document?t=9841100040%7F0" TargetMode="External"/><Relationship Id="rId4" Type="http://schemas.openxmlformats.org/officeDocument/2006/relationships/hyperlink" Target="https://mentor.ieee.org/802.15/dcn/25/15-25-0257-00-16me-analysistoolforptmp-mac.pptx"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ieeexplore.ieee.org/document/10722846"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5/revise-document?t=9843700040%7F0" TargetMode="External"/><Relationship Id="rId2" Type="http://schemas.openxmlformats.org/officeDocument/2006/relationships/hyperlink" Target="https://mentor.ieee.org/802.15/dcn/25/15-25-0268-00-16me-ptmp-mac-optimisations-proposal.pptx" TargetMode="External"/><Relationship Id="rId1" Type="http://schemas.openxmlformats.org/officeDocument/2006/relationships/slideLayout" Target="../slideLayouts/slideLayout2.xml"/><Relationship Id="rId5" Type="http://schemas.openxmlformats.org/officeDocument/2006/relationships/hyperlink" Target="https://mentor.ieee.org/802.15/revise-document?t=9842000040%7F0" TargetMode="External"/><Relationship Id="rId4" Type="http://schemas.openxmlformats.org/officeDocument/2006/relationships/hyperlink" Target="https://mentor.ieee.org/802.15/dcn/25/15-25-0263-00-16me-comments-to-dcn244.docx"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139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802.16 Revision TG16me </a:t>
            </a:r>
            <a:r>
              <a:rPr lang="en-US" dirty="0"/>
              <a:t>May 2025</a:t>
            </a: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2025-05-15</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Closing Report</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744683718"/>
              </p:ext>
            </p:extLst>
          </p:nvPr>
        </p:nvGraphicFramePr>
        <p:xfrm>
          <a:off x="1828800" y="1190819"/>
          <a:ext cx="8382000" cy="3769902"/>
        </p:xfrm>
        <a:graphic>
          <a:graphicData uri="http://schemas.openxmlformats.org/drawingml/2006/table">
            <a:tbl>
              <a:tblPr firstRow="1" bandRow="1">
                <a:tableStyleId>{5C22544A-7EE6-4342-B048-85BDC9FD1C3A}</a:tableStyleId>
              </a:tblPr>
              <a:tblGrid>
                <a:gridCol w="6026727">
                  <a:extLst>
                    <a:ext uri="{9D8B030D-6E8A-4147-A177-3AD203B41FA5}">
                      <a16:colId xmlns:a16="http://schemas.microsoft.com/office/drawing/2014/main" val="3384751907"/>
                    </a:ext>
                  </a:extLst>
                </a:gridCol>
                <a:gridCol w="2355273">
                  <a:extLst>
                    <a:ext uri="{9D8B030D-6E8A-4147-A177-3AD203B41FA5}">
                      <a16:colId xmlns:a16="http://schemas.microsoft.com/office/drawing/2014/main" val="434009601"/>
                    </a:ext>
                  </a:extLst>
                </a:gridCol>
              </a:tblGrid>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Milestone</a:t>
                      </a:r>
                    </a:p>
                  </a:txBody>
                  <a:tcPr marL="83127" marR="83127"/>
                </a:tc>
                <a:tc>
                  <a:txBody>
                    <a:bodyPr/>
                    <a:lstStyle/>
                    <a:p>
                      <a:r>
                        <a:rPr lang="en-US" sz="1800" dirty="0"/>
                        <a:t>Date</a:t>
                      </a:r>
                    </a:p>
                  </a:txBody>
                  <a:tcPr marL="83127" marR="83127"/>
                </a:tc>
                <a:extLst>
                  <a:ext uri="{0D108BD9-81ED-4DB2-BD59-A6C34878D82A}">
                    <a16:rowId xmlns:a16="http://schemas.microsoft.com/office/drawing/2014/main" val="4207709845"/>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tx1"/>
                          </a:solidFill>
                        </a:rPr>
                        <a:t>Task Group Start</a:t>
                      </a:r>
                    </a:p>
                  </a:txBody>
                  <a:tcPr marL="83127" marR="83127"/>
                </a:tc>
                <a:tc>
                  <a:txBody>
                    <a:bodyPr/>
                    <a:lstStyle/>
                    <a:p>
                      <a:r>
                        <a:rPr lang="en-US" sz="1800" dirty="0">
                          <a:solidFill>
                            <a:schemeClr val="tx1"/>
                          </a:solidFill>
                        </a:rPr>
                        <a:t>March 2025</a:t>
                      </a:r>
                    </a:p>
                  </a:txBody>
                  <a:tcPr marL="83127" marR="83127"/>
                </a:tc>
                <a:extLst>
                  <a:ext uri="{0D108BD9-81ED-4DB2-BD59-A6C34878D82A}">
                    <a16:rowId xmlns:a16="http://schemas.microsoft.com/office/drawing/2014/main" val="1668596901"/>
                  </a:ext>
                </a:extLst>
              </a:tr>
              <a:tr h="418878">
                <a:tc>
                  <a:txBody>
                    <a:bodyPr/>
                    <a:lstStyle/>
                    <a:p>
                      <a:r>
                        <a:rPr lang="en-US" sz="1800" dirty="0">
                          <a:solidFill>
                            <a:schemeClr val="tx1"/>
                          </a:solidFill>
                        </a:rPr>
                        <a:t>Draft Development</a:t>
                      </a:r>
                    </a:p>
                  </a:txBody>
                  <a:tcPr marL="83127" marR="83127"/>
                </a:tc>
                <a:tc>
                  <a:txBody>
                    <a:bodyPr/>
                    <a:lstStyle/>
                    <a:p>
                      <a:r>
                        <a:rPr lang="en-US" sz="1800" dirty="0">
                          <a:solidFill>
                            <a:schemeClr val="tx1"/>
                          </a:solidFill>
                        </a:rPr>
                        <a:t>May – Sept 2025</a:t>
                      </a:r>
                    </a:p>
                  </a:txBody>
                  <a:tcPr marL="83127" marR="83127"/>
                </a:tc>
                <a:extLst>
                  <a:ext uri="{0D108BD9-81ED-4DB2-BD59-A6C34878D82A}">
                    <a16:rowId xmlns:a16="http://schemas.microsoft.com/office/drawing/2014/main" val="4038355541"/>
                  </a:ext>
                </a:extLst>
              </a:tr>
              <a:tr h="418878">
                <a:tc>
                  <a:txBody>
                    <a:bodyPr/>
                    <a:lstStyle/>
                    <a:p>
                      <a:r>
                        <a:rPr lang="en-US" sz="1800" dirty="0">
                          <a:solidFill>
                            <a:schemeClr val="tx1"/>
                          </a:solidFill>
                        </a:rPr>
                        <a:t>Informal TG review of draft</a:t>
                      </a:r>
                    </a:p>
                  </a:txBody>
                  <a:tcPr marL="83127" marR="83127"/>
                </a:tc>
                <a:tc>
                  <a:txBody>
                    <a:bodyPr/>
                    <a:lstStyle/>
                    <a:p>
                      <a:r>
                        <a:rPr lang="en-US" sz="1800" dirty="0">
                          <a:solidFill>
                            <a:schemeClr val="tx1"/>
                          </a:solidFill>
                        </a:rPr>
                        <a:t>Nov 2025</a:t>
                      </a:r>
                    </a:p>
                  </a:txBody>
                  <a:tcPr marL="83127" marR="83127"/>
                </a:tc>
                <a:extLst>
                  <a:ext uri="{0D108BD9-81ED-4DB2-BD59-A6C34878D82A}">
                    <a16:rowId xmlns:a16="http://schemas.microsoft.com/office/drawing/2014/main" val="1866948594"/>
                  </a:ext>
                </a:extLst>
              </a:tr>
              <a:tr h="418878">
                <a:tc>
                  <a:txBody>
                    <a:bodyPr/>
                    <a:lstStyle/>
                    <a:p>
                      <a:r>
                        <a:rPr lang="en-US" sz="1800" dirty="0">
                          <a:solidFill>
                            <a:schemeClr val="tx1"/>
                          </a:solidFill>
                        </a:rPr>
                        <a:t>Working Group Letter Ballot</a:t>
                      </a:r>
                    </a:p>
                  </a:txBody>
                  <a:tcPr marL="83127" marR="83127"/>
                </a:tc>
                <a:tc>
                  <a:txBody>
                    <a:bodyPr/>
                    <a:lstStyle/>
                    <a:p>
                      <a:r>
                        <a:rPr lang="en-US" sz="1800" dirty="0">
                          <a:solidFill>
                            <a:schemeClr val="tx1"/>
                          </a:solidFill>
                        </a:rPr>
                        <a:t>March 2026</a:t>
                      </a:r>
                    </a:p>
                  </a:txBody>
                  <a:tcPr marL="83127" marR="83127"/>
                </a:tc>
                <a:extLst>
                  <a:ext uri="{0D108BD9-81ED-4DB2-BD59-A6C34878D82A}">
                    <a16:rowId xmlns:a16="http://schemas.microsoft.com/office/drawing/2014/main" val="634721270"/>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tx1"/>
                          </a:solidFill>
                        </a:rPr>
                        <a:t>Working Group Recirculation Letter Ballot</a:t>
                      </a:r>
                    </a:p>
                  </a:txBody>
                  <a:tcPr marL="83127" marR="83127"/>
                </a:tc>
                <a:tc>
                  <a:txBody>
                    <a:bodyPr/>
                    <a:lstStyle/>
                    <a:p>
                      <a:r>
                        <a:rPr lang="en-US" sz="1800" dirty="0">
                          <a:solidFill>
                            <a:schemeClr val="tx1"/>
                          </a:solidFill>
                        </a:rPr>
                        <a:t>May 2026</a:t>
                      </a:r>
                    </a:p>
                  </a:txBody>
                  <a:tcPr marL="83127" marR="83127"/>
                </a:tc>
                <a:extLst>
                  <a:ext uri="{0D108BD9-81ED-4DB2-BD59-A6C34878D82A}">
                    <a16:rowId xmlns:a16="http://schemas.microsoft.com/office/drawing/2014/main" val="1970946961"/>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tx1"/>
                          </a:solidFill>
                        </a:rPr>
                        <a:t>SA Ballot</a:t>
                      </a:r>
                    </a:p>
                  </a:txBody>
                  <a:tcPr marL="83127" marR="83127"/>
                </a:tc>
                <a:tc>
                  <a:txBody>
                    <a:bodyPr/>
                    <a:lstStyle/>
                    <a:p>
                      <a:r>
                        <a:rPr lang="en-US" sz="1800" dirty="0">
                          <a:solidFill>
                            <a:schemeClr val="tx1"/>
                          </a:solidFill>
                        </a:rPr>
                        <a:t>Sept 2026</a:t>
                      </a:r>
                    </a:p>
                  </a:txBody>
                  <a:tcPr marL="83127" marR="83127"/>
                </a:tc>
                <a:extLst>
                  <a:ext uri="{0D108BD9-81ED-4DB2-BD59-A6C34878D82A}">
                    <a16:rowId xmlns:a16="http://schemas.microsoft.com/office/drawing/2014/main" val="1018105641"/>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tx1"/>
                          </a:solidFill>
                          <a:latin typeface="+mn-lt"/>
                          <a:ea typeface="+mn-ea"/>
                          <a:cs typeface="+mn-cs"/>
                        </a:rPr>
                        <a:t>SA Recirc</a:t>
                      </a:r>
                    </a:p>
                  </a:txBody>
                  <a:tcPr marL="83127" marR="83127"/>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tx1"/>
                          </a:solidFill>
                          <a:latin typeface="+mn-lt"/>
                          <a:ea typeface="+mn-ea"/>
                          <a:cs typeface="+mn-cs"/>
                        </a:rPr>
                        <a:t>Jan 2027</a:t>
                      </a:r>
                    </a:p>
                  </a:txBody>
                  <a:tcPr marL="83127" marR="83127"/>
                </a:tc>
                <a:extLst>
                  <a:ext uri="{0D108BD9-81ED-4DB2-BD59-A6C34878D82A}">
                    <a16:rowId xmlns:a16="http://schemas.microsoft.com/office/drawing/2014/main" val="82442068"/>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Forward to RevCom</a:t>
                      </a:r>
                    </a:p>
                  </a:txBody>
                  <a:tcPr marL="83127" marR="83127"/>
                </a:tc>
                <a:tc>
                  <a:txBody>
                    <a:bodyPr/>
                    <a:lstStyle/>
                    <a:p>
                      <a:r>
                        <a:rPr lang="en-US" sz="1800" dirty="0"/>
                        <a:t>March 2027</a:t>
                      </a:r>
                    </a:p>
                  </a:txBody>
                  <a:tcPr marL="83127" marR="83127"/>
                </a:tc>
                <a:extLst>
                  <a:ext uri="{0D108BD9-81ED-4DB2-BD59-A6C34878D82A}">
                    <a16:rowId xmlns:a16="http://schemas.microsoft.com/office/drawing/2014/main" val="1058448561"/>
                  </a:ext>
                </a:extLst>
              </a:tr>
            </a:tbl>
          </a:graphicData>
        </a:graphic>
      </p:graphicFrame>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May_2025</a:t>
            </a:r>
          </a:p>
        </p:txBody>
      </p:sp>
      <p:sp>
        <p:nvSpPr>
          <p:cNvPr id="3" name="Arrow: Right 2">
            <a:extLst>
              <a:ext uri="{FF2B5EF4-FFF2-40B4-BE49-F238E27FC236}">
                <a16:creationId xmlns:a16="http://schemas.microsoft.com/office/drawing/2014/main" id="{40D38A25-D564-4828-863A-D3B332BDEDFD}"/>
              </a:ext>
            </a:extLst>
          </p:cNvPr>
          <p:cNvSpPr/>
          <p:nvPr/>
        </p:nvSpPr>
        <p:spPr>
          <a:xfrm>
            <a:off x="609600" y="1981200"/>
            <a:ext cx="978408" cy="4846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July (Madrid) Meeting Slot Request</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a:xfrm>
            <a:off x="838200" y="1447800"/>
            <a:ext cx="10515600" cy="4729163"/>
          </a:xfrm>
        </p:spPr>
        <p:txBody>
          <a:bodyPr>
            <a:normAutofit/>
          </a:bodyPr>
          <a:lstStyle/>
          <a:p>
            <a:pPr marL="457200" lvl="1">
              <a:spcBef>
                <a:spcPts val="0"/>
              </a:spcBef>
              <a:spcAft>
                <a:spcPts val="1200"/>
              </a:spcAft>
            </a:pPr>
            <a:r>
              <a:rPr lang="en-US" dirty="0"/>
              <a:t>Monday PM2</a:t>
            </a:r>
          </a:p>
          <a:p>
            <a:pPr marL="457200" lvl="1">
              <a:spcBef>
                <a:spcPts val="0"/>
              </a:spcBef>
              <a:spcAft>
                <a:spcPts val="1200"/>
              </a:spcAft>
            </a:pPr>
            <a:r>
              <a:rPr lang="en-US" dirty="0"/>
              <a:t>Tuesday PM1</a:t>
            </a:r>
          </a:p>
          <a:p>
            <a:pPr marL="457200" lvl="1">
              <a:spcBef>
                <a:spcPts val="0"/>
              </a:spcBef>
              <a:spcAft>
                <a:spcPts val="1200"/>
              </a:spcAft>
            </a:pPr>
            <a:r>
              <a:rPr lang="en-US" dirty="0"/>
              <a:t>Wednesday PM1</a:t>
            </a:r>
          </a:p>
          <a:p>
            <a:pPr marL="457200" lvl="1">
              <a:spcBef>
                <a:spcPts val="0"/>
              </a:spcBef>
              <a:spcAft>
                <a:spcPts val="1200"/>
              </a:spcAft>
            </a:pPr>
            <a:r>
              <a:rPr lang="en-US" dirty="0"/>
              <a:t>Thursday PM1</a:t>
            </a:r>
          </a:p>
          <a:p>
            <a:pPr marL="457200" lvl="1">
              <a:spcBef>
                <a:spcPts val="0"/>
              </a:spcBef>
              <a:spcAft>
                <a:spcPts val="1200"/>
              </a:spcAft>
            </a:pPr>
            <a:endParaRPr lang="en-US" dirty="0"/>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11</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dirty="0"/>
              <a:t>May_2025</a:t>
            </a:r>
          </a:p>
        </p:txBody>
      </p:sp>
    </p:spTree>
    <p:extLst>
      <p:ext uri="{BB962C8B-B14F-4D97-AF65-F5344CB8AC3E}">
        <p14:creationId xmlns:p14="http://schemas.microsoft.com/office/powerpoint/2010/main" val="39192351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normAutofit/>
          </a:bodyPr>
          <a:lstStyle/>
          <a:p>
            <a:r>
              <a:rPr lang="en-US" dirty="0"/>
              <a:t>TG16me May Interim Agenda</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a:xfrm>
            <a:off x="838200" y="1825625"/>
            <a:ext cx="10668000" cy="4351338"/>
          </a:xfrm>
        </p:spPr>
        <p:txBody>
          <a:bodyPr>
            <a:normAutofit/>
          </a:bodyPr>
          <a:lstStyle/>
          <a:p>
            <a:r>
              <a:rPr lang="en-US" dirty="0"/>
              <a:t>Introductions, Secretary, Review and Approve Agenda</a:t>
            </a:r>
          </a:p>
          <a:p>
            <a:r>
              <a:rPr lang="en-US" dirty="0"/>
              <a:t>Policy Review</a:t>
            </a:r>
          </a:p>
          <a:p>
            <a:r>
              <a:rPr lang="en-US" dirty="0"/>
              <a:t>Review of contributions</a:t>
            </a:r>
          </a:p>
          <a:p>
            <a:r>
              <a:rPr lang="en-US" dirty="0"/>
              <a:t>Discussion on Revision Project timeline</a:t>
            </a:r>
          </a:p>
          <a:p>
            <a:r>
              <a:rPr lang="en-US" dirty="0"/>
              <a:t>Adjourn</a:t>
            </a:r>
          </a:p>
          <a:p>
            <a:endParaRPr lang="en-US" dirty="0"/>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p:txBody>
          <a:bodyPr/>
          <a:lstStyle/>
          <a:p>
            <a:r>
              <a:rPr lang="en-US" dirty="0"/>
              <a:t>May_2025</a:t>
            </a:r>
          </a:p>
        </p:txBody>
      </p:sp>
    </p:spTree>
    <p:extLst>
      <p:ext uri="{BB962C8B-B14F-4D97-AF65-F5344CB8AC3E}">
        <p14:creationId xmlns:p14="http://schemas.microsoft.com/office/powerpoint/2010/main" val="20064856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0E542-D8CA-B4EC-CF88-618E60E936DD}"/>
              </a:ext>
            </a:extLst>
          </p:cNvPr>
          <p:cNvSpPr>
            <a:spLocks noGrp="1"/>
          </p:cNvSpPr>
          <p:nvPr>
            <p:ph type="title"/>
          </p:nvPr>
        </p:nvSpPr>
        <p:spPr/>
        <p:txBody>
          <a:bodyPr/>
          <a:lstStyle/>
          <a:p>
            <a:r>
              <a:rPr lang="en-US" dirty="0"/>
              <a:t>Plan for week</a:t>
            </a:r>
          </a:p>
        </p:txBody>
      </p:sp>
      <p:sp>
        <p:nvSpPr>
          <p:cNvPr id="3" name="Content Placeholder 2">
            <a:extLst>
              <a:ext uri="{FF2B5EF4-FFF2-40B4-BE49-F238E27FC236}">
                <a16:creationId xmlns:a16="http://schemas.microsoft.com/office/drawing/2014/main" id="{E2B27A02-CA0F-47A8-9034-A8728F168401}"/>
              </a:ext>
            </a:extLst>
          </p:cNvPr>
          <p:cNvSpPr>
            <a:spLocks noGrp="1"/>
          </p:cNvSpPr>
          <p:nvPr>
            <p:ph idx="1"/>
          </p:nvPr>
        </p:nvSpPr>
        <p:spPr/>
        <p:txBody>
          <a:bodyPr/>
          <a:lstStyle/>
          <a:p>
            <a:r>
              <a:rPr lang="en-US" dirty="0"/>
              <a:t>Tuesday PM1 1:30pm CEST  </a:t>
            </a:r>
          </a:p>
          <a:p>
            <a:r>
              <a:rPr lang="en-US" dirty="0"/>
              <a:t>Wednesday PM1 1:30pm CEST</a:t>
            </a:r>
          </a:p>
          <a:p>
            <a:r>
              <a:rPr lang="en-US" dirty="0"/>
              <a:t>Thursday PM1 1:30pm CEST</a:t>
            </a:r>
          </a:p>
          <a:p>
            <a:endParaRPr lang="en-US" dirty="0"/>
          </a:p>
          <a:p>
            <a:endParaRPr lang="en-US" dirty="0"/>
          </a:p>
        </p:txBody>
      </p:sp>
      <p:sp>
        <p:nvSpPr>
          <p:cNvPr id="4" name="Date Placeholder 3">
            <a:extLst>
              <a:ext uri="{FF2B5EF4-FFF2-40B4-BE49-F238E27FC236}">
                <a16:creationId xmlns:a16="http://schemas.microsoft.com/office/drawing/2014/main" id="{4E0B49B8-5F16-C872-DAF2-E6CCDC0720F2}"/>
              </a:ext>
            </a:extLst>
          </p:cNvPr>
          <p:cNvSpPr>
            <a:spLocks noGrp="1"/>
          </p:cNvSpPr>
          <p:nvPr>
            <p:ph type="dt" sz="half" idx="10"/>
          </p:nvPr>
        </p:nvSpPr>
        <p:spPr/>
        <p:txBody>
          <a:bodyPr/>
          <a:lstStyle/>
          <a:p>
            <a:r>
              <a:rPr lang="en-US" dirty="0"/>
              <a:t>May_2025</a:t>
            </a:r>
          </a:p>
        </p:txBody>
      </p:sp>
      <p:sp>
        <p:nvSpPr>
          <p:cNvPr id="5" name="Footer Placeholder 4">
            <a:extLst>
              <a:ext uri="{FF2B5EF4-FFF2-40B4-BE49-F238E27FC236}">
                <a16:creationId xmlns:a16="http://schemas.microsoft.com/office/drawing/2014/main" id="{5D66707F-0644-86D0-8482-6D22121BCD7A}"/>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53E450-3D3E-231F-FC7A-E7395D7396EA}"/>
              </a:ext>
            </a:extLst>
          </p:cNvPr>
          <p:cNvSpPr>
            <a:spLocks noGrp="1"/>
          </p:cNvSpPr>
          <p:nvPr>
            <p:ph type="sldNum" sz="quarter" idx="12"/>
          </p:nvPr>
        </p:nvSpPr>
        <p:spPr/>
        <p:txBody>
          <a:bodyPr/>
          <a:lstStyle/>
          <a:p>
            <a:fld id="{A1C9EF53-BD90-4B75-A223-F9525C143888}" type="slidenum">
              <a:rPr lang="en-US" smtClean="0"/>
              <a:pPr/>
              <a:t>3</a:t>
            </a:fld>
            <a:endParaRPr lang="en-US" dirty="0"/>
          </a:p>
        </p:txBody>
      </p:sp>
    </p:spTree>
    <p:extLst>
      <p:ext uri="{BB962C8B-B14F-4D97-AF65-F5344CB8AC3E}">
        <p14:creationId xmlns:p14="http://schemas.microsoft.com/office/powerpoint/2010/main" val="29616876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DF2F16-8732-308E-C949-F367EEBECA5A}"/>
              </a:ext>
            </a:extLst>
          </p:cNvPr>
          <p:cNvSpPr>
            <a:spLocks noGrp="1"/>
          </p:cNvSpPr>
          <p:nvPr>
            <p:ph type="title"/>
          </p:nvPr>
        </p:nvSpPr>
        <p:spPr/>
        <p:txBody>
          <a:bodyPr/>
          <a:lstStyle/>
          <a:p>
            <a:r>
              <a:rPr lang="en-US" dirty="0"/>
              <a:t>New Contributions</a:t>
            </a:r>
          </a:p>
        </p:txBody>
      </p:sp>
      <p:sp>
        <p:nvSpPr>
          <p:cNvPr id="4" name="Date Placeholder 3">
            <a:extLst>
              <a:ext uri="{FF2B5EF4-FFF2-40B4-BE49-F238E27FC236}">
                <a16:creationId xmlns:a16="http://schemas.microsoft.com/office/drawing/2014/main" id="{BAA6D1E9-9A04-2B28-AFAE-94685F9B2E19}"/>
              </a:ext>
            </a:extLst>
          </p:cNvPr>
          <p:cNvSpPr>
            <a:spLocks noGrp="1"/>
          </p:cNvSpPr>
          <p:nvPr>
            <p:ph type="dt" sz="half" idx="10"/>
          </p:nvPr>
        </p:nvSpPr>
        <p:spPr>
          <a:xfrm>
            <a:off x="838200" y="6022341"/>
            <a:ext cx="2743200" cy="365125"/>
          </a:xfrm>
        </p:spPr>
        <p:txBody>
          <a:bodyPr/>
          <a:lstStyle/>
          <a:p>
            <a:r>
              <a:rPr lang="en-US" dirty="0"/>
              <a:t>May_2025</a:t>
            </a:r>
          </a:p>
        </p:txBody>
      </p:sp>
      <p:sp>
        <p:nvSpPr>
          <p:cNvPr id="5" name="Footer Placeholder 4">
            <a:extLst>
              <a:ext uri="{FF2B5EF4-FFF2-40B4-BE49-F238E27FC236}">
                <a16:creationId xmlns:a16="http://schemas.microsoft.com/office/drawing/2014/main" id="{D45DE568-8BC6-B3AD-6932-C8FB143F8BB5}"/>
              </a:ext>
            </a:extLst>
          </p:cNvPr>
          <p:cNvSpPr>
            <a:spLocks noGrp="1"/>
          </p:cNvSpPr>
          <p:nvPr>
            <p:ph type="ftr" sz="quarter" idx="11"/>
          </p:nvPr>
        </p:nvSpPr>
        <p:spPr>
          <a:xfrm>
            <a:off x="4038600" y="6022341"/>
            <a:ext cx="4114800" cy="365125"/>
          </a:xfrm>
        </p:spPr>
        <p:txBody>
          <a:bodyPr/>
          <a:lstStyle/>
          <a:p>
            <a:r>
              <a:rPr lang="en-US"/>
              <a:t>Tim Godfrey, EPRI</a:t>
            </a:r>
          </a:p>
        </p:txBody>
      </p:sp>
      <p:sp>
        <p:nvSpPr>
          <p:cNvPr id="6" name="Slide Number Placeholder 5">
            <a:extLst>
              <a:ext uri="{FF2B5EF4-FFF2-40B4-BE49-F238E27FC236}">
                <a16:creationId xmlns:a16="http://schemas.microsoft.com/office/drawing/2014/main" id="{A9308724-67C5-66D1-A038-157164ED4287}"/>
              </a:ext>
            </a:extLst>
          </p:cNvPr>
          <p:cNvSpPr>
            <a:spLocks noGrp="1"/>
          </p:cNvSpPr>
          <p:nvPr>
            <p:ph type="sldNum" sz="quarter" idx="12"/>
          </p:nvPr>
        </p:nvSpPr>
        <p:spPr>
          <a:xfrm>
            <a:off x="8915400" y="6022341"/>
            <a:ext cx="2971800" cy="365125"/>
          </a:xfrm>
        </p:spPr>
        <p:txBody>
          <a:bodyPr/>
          <a:lstStyle/>
          <a:p>
            <a:fld id="{A1C9EF53-BD90-4B75-A223-F9525C143888}" type="slidenum">
              <a:rPr lang="en-US" smtClean="0"/>
              <a:pPr/>
              <a:t>4</a:t>
            </a:fld>
            <a:endParaRPr lang="en-US" dirty="0"/>
          </a:p>
        </p:txBody>
      </p:sp>
      <p:sp>
        <p:nvSpPr>
          <p:cNvPr id="8" name="TextBox 7">
            <a:extLst>
              <a:ext uri="{FF2B5EF4-FFF2-40B4-BE49-F238E27FC236}">
                <a16:creationId xmlns:a16="http://schemas.microsoft.com/office/drawing/2014/main" id="{C82AF8A4-FDAC-431F-F420-659044F23BD3}"/>
              </a:ext>
            </a:extLst>
          </p:cNvPr>
          <p:cNvSpPr txBox="1"/>
          <p:nvPr/>
        </p:nvSpPr>
        <p:spPr>
          <a:xfrm>
            <a:off x="228600" y="1295400"/>
            <a:ext cx="6889835" cy="369332"/>
          </a:xfrm>
          <a:prstGeom prst="rect">
            <a:avLst/>
          </a:prstGeom>
          <a:noFill/>
        </p:spPr>
        <p:txBody>
          <a:bodyPr wrap="none" rtlCol="0">
            <a:spAutoFit/>
          </a:bodyPr>
          <a:lstStyle/>
          <a:p>
            <a:r>
              <a:rPr lang="en-US" dirty="0"/>
              <a:t>Remember to use new Mentor section for TG16me Revision documents</a:t>
            </a:r>
          </a:p>
        </p:txBody>
      </p:sp>
      <p:graphicFrame>
        <p:nvGraphicFramePr>
          <p:cNvPr id="3" name="Content Placeholder 2">
            <a:extLst>
              <a:ext uri="{FF2B5EF4-FFF2-40B4-BE49-F238E27FC236}">
                <a16:creationId xmlns:a16="http://schemas.microsoft.com/office/drawing/2014/main" id="{32B6B916-13DA-A4A4-EC92-E36ADDBEA0B9}"/>
              </a:ext>
            </a:extLst>
          </p:cNvPr>
          <p:cNvGraphicFramePr>
            <a:graphicFrameLocks noGrp="1"/>
          </p:cNvGraphicFramePr>
          <p:nvPr>
            <p:ph idx="1"/>
            <p:extLst>
              <p:ext uri="{D42A27DB-BD31-4B8C-83A1-F6EECF244321}">
                <p14:modId xmlns:p14="http://schemas.microsoft.com/office/powerpoint/2010/main" val="2428695278"/>
              </p:ext>
            </p:extLst>
          </p:nvPr>
        </p:nvGraphicFramePr>
        <p:xfrm>
          <a:off x="609600" y="1799591"/>
          <a:ext cx="10515600" cy="1554480"/>
        </p:xfrm>
        <a:graphic>
          <a:graphicData uri="http://schemas.openxmlformats.org/drawingml/2006/table">
            <a:tbl>
              <a:tblPr/>
              <a:tblGrid>
                <a:gridCol w="1168400">
                  <a:extLst>
                    <a:ext uri="{9D8B030D-6E8A-4147-A177-3AD203B41FA5}">
                      <a16:colId xmlns:a16="http://schemas.microsoft.com/office/drawing/2014/main" val="299332824"/>
                    </a:ext>
                  </a:extLst>
                </a:gridCol>
                <a:gridCol w="1168400">
                  <a:extLst>
                    <a:ext uri="{9D8B030D-6E8A-4147-A177-3AD203B41FA5}">
                      <a16:colId xmlns:a16="http://schemas.microsoft.com/office/drawing/2014/main" val="993020734"/>
                    </a:ext>
                  </a:extLst>
                </a:gridCol>
                <a:gridCol w="1168400">
                  <a:extLst>
                    <a:ext uri="{9D8B030D-6E8A-4147-A177-3AD203B41FA5}">
                      <a16:colId xmlns:a16="http://schemas.microsoft.com/office/drawing/2014/main" val="1476962503"/>
                    </a:ext>
                  </a:extLst>
                </a:gridCol>
                <a:gridCol w="1168400">
                  <a:extLst>
                    <a:ext uri="{9D8B030D-6E8A-4147-A177-3AD203B41FA5}">
                      <a16:colId xmlns:a16="http://schemas.microsoft.com/office/drawing/2014/main" val="3378957397"/>
                    </a:ext>
                  </a:extLst>
                </a:gridCol>
                <a:gridCol w="1168400">
                  <a:extLst>
                    <a:ext uri="{9D8B030D-6E8A-4147-A177-3AD203B41FA5}">
                      <a16:colId xmlns:a16="http://schemas.microsoft.com/office/drawing/2014/main" val="563356993"/>
                    </a:ext>
                  </a:extLst>
                </a:gridCol>
                <a:gridCol w="1168400">
                  <a:extLst>
                    <a:ext uri="{9D8B030D-6E8A-4147-A177-3AD203B41FA5}">
                      <a16:colId xmlns:a16="http://schemas.microsoft.com/office/drawing/2014/main" val="217753063"/>
                    </a:ext>
                  </a:extLst>
                </a:gridCol>
                <a:gridCol w="1168400">
                  <a:extLst>
                    <a:ext uri="{9D8B030D-6E8A-4147-A177-3AD203B41FA5}">
                      <a16:colId xmlns:a16="http://schemas.microsoft.com/office/drawing/2014/main" val="1750940389"/>
                    </a:ext>
                  </a:extLst>
                </a:gridCol>
                <a:gridCol w="1168400">
                  <a:extLst>
                    <a:ext uri="{9D8B030D-6E8A-4147-A177-3AD203B41FA5}">
                      <a16:colId xmlns:a16="http://schemas.microsoft.com/office/drawing/2014/main" val="1173977592"/>
                    </a:ext>
                  </a:extLst>
                </a:gridCol>
                <a:gridCol w="1168400">
                  <a:extLst>
                    <a:ext uri="{9D8B030D-6E8A-4147-A177-3AD203B41FA5}">
                      <a16:colId xmlns:a16="http://schemas.microsoft.com/office/drawing/2014/main" val="3556047193"/>
                    </a:ext>
                  </a:extLst>
                </a:gridCol>
              </a:tblGrid>
              <a:tr h="0">
                <a:tc>
                  <a:txBody>
                    <a:bodyPr/>
                    <a:lstStyle/>
                    <a:p>
                      <a:pPr>
                        <a:buNone/>
                      </a:pPr>
                      <a:endParaRPr lang="en-US" dirty="0"/>
                    </a:p>
                  </a:txBody>
                  <a:tcPr anchor="ctr">
                    <a:lnL>
                      <a:noFill/>
                    </a:lnL>
                    <a:lnR>
                      <a:noFill/>
                    </a:lnR>
                    <a:lnT>
                      <a:noFill/>
                    </a:lnT>
                    <a:lnB>
                      <a:noFill/>
                    </a:lnB>
                    <a:noFill/>
                  </a:tcPr>
                </a:tc>
                <a:tc>
                  <a:txBody>
                    <a:bodyPr/>
                    <a:lstStyle/>
                    <a:p>
                      <a:endParaRPr lang="en-US"/>
                    </a:p>
                  </a:txBody>
                  <a:tcPr anchor="ctr">
                    <a:lnL>
                      <a:noFill/>
                    </a:lnL>
                    <a:lnR>
                      <a:noFill/>
                    </a:lnR>
                    <a:lnT>
                      <a:noFill/>
                    </a:lnT>
                    <a:lnB>
                      <a:noFill/>
                    </a:lnB>
                    <a:noFill/>
                  </a:tcPr>
                </a:tc>
                <a:tc>
                  <a:txBody>
                    <a:bodyPr/>
                    <a:lstStyle/>
                    <a:p>
                      <a:endParaRPr lang="en-US"/>
                    </a:p>
                  </a:txBody>
                  <a:tcPr anchor="ctr">
                    <a:lnL>
                      <a:noFill/>
                    </a:lnL>
                    <a:lnR>
                      <a:noFill/>
                    </a:lnR>
                    <a:lnT>
                      <a:noFill/>
                    </a:lnT>
                    <a:lnB>
                      <a:noFill/>
                    </a:lnB>
                    <a:noFill/>
                  </a:tcPr>
                </a:tc>
                <a:tc>
                  <a:txBody>
                    <a:bodyPr/>
                    <a:lstStyle/>
                    <a:p>
                      <a:endParaRPr lang="en-US" dirty="0"/>
                    </a:p>
                  </a:txBody>
                  <a:tcPr anchor="ctr">
                    <a:lnL>
                      <a:noFill/>
                    </a:lnL>
                    <a:lnR>
                      <a:noFill/>
                    </a:lnR>
                    <a:lnT>
                      <a:noFill/>
                    </a:lnT>
                    <a:lnB>
                      <a:noFill/>
                    </a:lnB>
                    <a:noFill/>
                  </a:tcPr>
                </a:tc>
                <a:tc>
                  <a:txBody>
                    <a:bodyPr/>
                    <a:lstStyle/>
                    <a:p>
                      <a:endParaRPr lang="en-US"/>
                    </a:p>
                  </a:txBody>
                  <a:tcPr anchor="ctr">
                    <a:lnL>
                      <a:noFill/>
                    </a:lnL>
                    <a:lnR>
                      <a:noFill/>
                    </a:lnR>
                    <a:lnT>
                      <a:noFill/>
                    </a:lnT>
                    <a:lnB>
                      <a:noFill/>
                    </a:lnB>
                    <a:noFill/>
                  </a:tcPr>
                </a:tc>
                <a:tc>
                  <a:txBody>
                    <a:bodyPr/>
                    <a:lstStyle/>
                    <a:p>
                      <a:endParaRPr lang="en-US"/>
                    </a:p>
                  </a:txBody>
                  <a:tcPr anchor="ctr">
                    <a:lnL>
                      <a:noFill/>
                    </a:lnL>
                    <a:lnR>
                      <a:noFill/>
                    </a:lnR>
                    <a:lnT>
                      <a:noFill/>
                    </a:lnT>
                    <a:lnB>
                      <a:noFill/>
                    </a:lnB>
                    <a:noFill/>
                  </a:tcPr>
                </a:tc>
                <a:tc>
                  <a:txBody>
                    <a:bodyPr/>
                    <a:lstStyle/>
                    <a:p>
                      <a:endParaRPr lang="en-US"/>
                    </a:p>
                  </a:txBody>
                  <a:tcPr anchor="ctr">
                    <a:lnL>
                      <a:noFill/>
                    </a:lnL>
                    <a:lnR>
                      <a:noFill/>
                    </a:lnR>
                    <a:lnT>
                      <a:noFill/>
                    </a:lnT>
                    <a:lnB>
                      <a:noFill/>
                    </a:lnB>
                    <a:noFill/>
                  </a:tcPr>
                </a:tc>
                <a:tc>
                  <a:txBody>
                    <a:bodyPr/>
                    <a:lstStyle/>
                    <a:p>
                      <a:pPr>
                        <a:buNone/>
                      </a:pPr>
                      <a:endParaRPr lang="en-US"/>
                    </a:p>
                  </a:txBody>
                  <a:tcPr anchor="ctr">
                    <a:lnL>
                      <a:noFill/>
                    </a:lnL>
                    <a:lnR>
                      <a:noFill/>
                    </a:lnR>
                    <a:lnT>
                      <a:noFill/>
                    </a:lnT>
                    <a:lnB>
                      <a:noFill/>
                    </a:lnB>
                    <a:noFill/>
                  </a:tcPr>
                </a:tc>
                <a:tc>
                  <a:txBody>
                    <a:bodyPr/>
                    <a:lstStyle/>
                    <a:p>
                      <a:endParaRPr lang="en-US" dirty="0"/>
                    </a:p>
                  </a:txBody>
                  <a:tcPr anchor="ctr">
                    <a:lnL>
                      <a:noFill/>
                    </a:lnL>
                    <a:lnR>
                      <a:noFill/>
                    </a:lnR>
                    <a:lnT>
                      <a:noFill/>
                    </a:lnT>
                    <a:lnB>
                      <a:noFill/>
                    </a:lnB>
                    <a:noFill/>
                  </a:tcPr>
                </a:tc>
                <a:extLst>
                  <a:ext uri="{0D108BD9-81ED-4DB2-BD59-A6C34878D82A}">
                    <a16:rowId xmlns:a16="http://schemas.microsoft.com/office/drawing/2014/main" val="1611443572"/>
                  </a:ext>
                </a:extLst>
              </a:tr>
              <a:tr h="0">
                <a:tc>
                  <a:txBody>
                    <a:bodyPr/>
                    <a:lstStyle/>
                    <a:p>
                      <a:pPr>
                        <a:buNone/>
                      </a:pPr>
                      <a:r>
                        <a:rPr lang="en-US" dirty="0"/>
                        <a:t>13-May-2025 ET</a:t>
                      </a:r>
                    </a:p>
                  </a:txBody>
                  <a:tcPr anchor="ctr">
                    <a:lnL>
                      <a:noFill/>
                    </a:lnL>
                    <a:lnR>
                      <a:noFill/>
                    </a:lnR>
                    <a:lnT>
                      <a:noFill/>
                    </a:lnT>
                    <a:lnB>
                      <a:noFill/>
                    </a:lnB>
                    <a:noFill/>
                  </a:tcPr>
                </a:tc>
                <a:tc>
                  <a:txBody>
                    <a:bodyPr/>
                    <a:lstStyle/>
                    <a:p>
                      <a:r>
                        <a:rPr lang="en-US"/>
                        <a:t>2025</a:t>
                      </a:r>
                    </a:p>
                  </a:txBody>
                  <a:tcPr anchor="ctr">
                    <a:lnL>
                      <a:noFill/>
                    </a:lnL>
                    <a:lnR>
                      <a:noFill/>
                    </a:lnR>
                    <a:lnT>
                      <a:noFill/>
                    </a:lnT>
                    <a:lnB>
                      <a:noFill/>
                    </a:lnB>
                    <a:noFill/>
                  </a:tcPr>
                </a:tc>
                <a:tc>
                  <a:txBody>
                    <a:bodyPr/>
                    <a:lstStyle/>
                    <a:p>
                      <a:r>
                        <a:rPr lang="en-US"/>
                        <a:t>242</a:t>
                      </a:r>
                    </a:p>
                  </a:txBody>
                  <a:tcPr anchor="ctr">
                    <a:lnL>
                      <a:noFill/>
                    </a:lnL>
                    <a:lnR>
                      <a:noFill/>
                    </a:lnR>
                    <a:lnT>
                      <a:noFill/>
                    </a:lnT>
                    <a:lnB>
                      <a:noFill/>
                    </a:lnB>
                    <a:noFill/>
                  </a:tcPr>
                </a:tc>
                <a:tc>
                  <a:txBody>
                    <a:bodyPr/>
                    <a:lstStyle/>
                    <a:p>
                      <a:r>
                        <a:rPr lang="en-US"/>
                        <a:t>0</a:t>
                      </a:r>
                    </a:p>
                  </a:txBody>
                  <a:tcPr anchor="ctr">
                    <a:lnL>
                      <a:noFill/>
                    </a:lnL>
                    <a:lnR>
                      <a:noFill/>
                    </a:lnR>
                    <a:lnT>
                      <a:noFill/>
                    </a:lnT>
                    <a:lnB>
                      <a:noFill/>
                    </a:lnB>
                    <a:noFill/>
                  </a:tcPr>
                </a:tc>
                <a:tc>
                  <a:txBody>
                    <a:bodyPr/>
                    <a:lstStyle/>
                    <a:p>
                      <a:r>
                        <a:rPr lang="en-US"/>
                        <a:t>TG16me (LIC-NB) Revision to 2017</a:t>
                      </a:r>
                    </a:p>
                  </a:txBody>
                  <a:tcPr anchor="ctr">
                    <a:lnL>
                      <a:noFill/>
                    </a:lnL>
                    <a:lnR>
                      <a:noFill/>
                    </a:lnR>
                    <a:lnT>
                      <a:noFill/>
                    </a:lnT>
                    <a:lnB>
                      <a:noFill/>
                    </a:lnB>
                    <a:noFill/>
                  </a:tcPr>
                </a:tc>
                <a:tc>
                  <a:txBody>
                    <a:bodyPr/>
                    <a:lstStyle/>
                    <a:p>
                      <a:r>
                        <a:rPr lang="en-US"/>
                        <a:t>Proposed Modifications for Revision</a:t>
                      </a:r>
                    </a:p>
                  </a:txBody>
                  <a:tcPr anchor="ctr">
                    <a:lnL>
                      <a:noFill/>
                    </a:lnL>
                    <a:lnR>
                      <a:noFill/>
                    </a:lnR>
                    <a:lnT>
                      <a:noFill/>
                    </a:lnT>
                    <a:lnB>
                      <a:noFill/>
                    </a:lnB>
                    <a:noFill/>
                  </a:tcPr>
                </a:tc>
                <a:tc>
                  <a:txBody>
                    <a:bodyPr/>
                    <a:lstStyle/>
                    <a:p>
                      <a:r>
                        <a:rPr lang="en-US"/>
                        <a:t>Menashe Shahar (Ondas)</a:t>
                      </a:r>
                    </a:p>
                  </a:txBody>
                  <a:tcPr anchor="ctr">
                    <a:lnL>
                      <a:noFill/>
                    </a:lnL>
                    <a:lnR>
                      <a:noFill/>
                    </a:lnR>
                    <a:lnT>
                      <a:noFill/>
                    </a:lnT>
                    <a:lnB>
                      <a:noFill/>
                    </a:lnB>
                    <a:noFill/>
                  </a:tcPr>
                </a:tc>
                <a:tc>
                  <a:txBody>
                    <a:bodyPr/>
                    <a:lstStyle/>
                    <a:p>
                      <a:pPr>
                        <a:buNone/>
                      </a:pPr>
                      <a:r>
                        <a:rPr lang="en-US"/>
                        <a:t>13-May-2025 05:26:45 ET</a:t>
                      </a:r>
                    </a:p>
                  </a:txBody>
                  <a:tcPr anchor="ctr">
                    <a:lnL>
                      <a:noFill/>
                    </a:lnL>
                    <a:lnR>
                      <a:noFill/>
                    </a:lnR>
                    <a:lnT>
                      <a:noFill/>
                    </a:lnT>
                    <a:lnB>
                      <a:noFill/>
                    </a:lnB>
                    <a:noFill/>
                  </a:tcPr>
                </a:tc>
                <a:tc>
                  <a:txBody>
                    <a:bodyPr/>
                    <a:lstStyle/>
                    <a:p>
                      <a:r>
                        <a:rPr lang="en-US" dirty="0">
                          <a:hlinkClick r:id="rId2"/>
                        </a:rPr>
                        <a:t>Download</a:t>
                      </a:r>
                      <a:r>
                        <a:rPr lang="en-US" dirty="0"/>
                        <a:t>, </a:t>
                      </a:r>
                      <a:r>
                        <a:rPr lang="en-US" dirty="0">
                          <a:hlinkClick r:id="rId3"/>
                        </a:rPr>
                        <a:t>Revise</a:t>
                      </a:r>
                      <a:endParaRPr lang="en-US" dirty="0"/>
                    </a:p>
                  </a:txBody>
                  <a:tcPr anchor="ctr">
                    <a:lnL>
                      <a:noFill/>
                    </a:lnL>
                    <a:lnR>
                      <a:noFill/>
                    </a:lnR>
                    <a:lnT>
                      <a:noFill/>
                    </a:lnT>
                    <a:lnB>
                      <a:noFill/>
                    </a:lnB>
                    <a:noFill/>
                  </a:tcPr>
                </a:tc>
                <a:extLst>
                  <a:ext uri="{0D108BD9-81ED-4DB2-BD59-A6C34878D82A}">
                    <a16:rowId xmlns:a16="http://schemas.microsoft.com/office/drawing/2014/main" val="3915086708"/>
                  </a:ext>
                </a:extLst>
              </a:tr>
            </a:tbl>
          </a:graphicData>
        </a:graphic>
      </p:graphicFrame>
      <p:graphicFrame>
        <p:nvGraphicFramePr>
          <p:cNvPr id="7" name="Table 6">
            <a:extLst>
              <a:ext uri="{FF2B5EF4-FFF2-40B4-BE49-F238E27FC236}">
                <a16:creationId xmlns:a16="http://schemas.microsoft.com/office/drawing/2014/main" id="{A4C554E3-E81B-3CB5-5FD0-AC68169F0EC6}"/>
              </a:ext>
            </a:extLst>
          </p:cNvPr>
          <p:cNvGraphicFramePr>
            <a:graphicFrameLocks noGrp="1"/>
          </p:cNvGraphicFramePr>
          <p:nvPr>
            <p:extLst>
              <p:ext uri="{D42A27DB-BD31-4B8C-83A1-F6EECF244321}">
                <p14:modId xmlns:p14="http://schemas.microsoft.com/office/powerpoint/2010/main" val="1281869510"/>
              </p:ext>
            </p:extLst>
          </p:nvPr>
        </p:nvGraphicFramePr>
        <p:xfrm>
          <a:off x="609600" y="4146551"/>
          <a:ext cx="10515600" cy="2377440"/>
        </p:xfrm>
        <a:graphic>
          <a:graphicData uri="http://schemas.openxmlformats.org/drawingml/2006/table">
            <a:tbl>
              <a:tblPr/>
              <a:tblGrid>
                <a:gridCol w="1168400">
                  <a:extLst>
                    <a:ext uri="{9D8B030D-6E8A-4147-A177-3AD203B41FA5}">
                      <a16:colId xmlns:a16="http://schemas.microsoft.com/office/drawing/2014/main" val="357411751"/>
                    </a:ext>
                  </a:extLst>
                </a:gridCol>
                <a:gridCol w="1168400">
                  <a:extLst>
                    <a:ext uri="{9D8B030D-6E8A-4147-A177-3AD203B41FA5}">
                      <a16:colId xmlns:a16="http://schemas.microsoft.com/office/drawing/2014/main" val="1390991215"/>
                    </a:ext>
                  </a:extLst>
                </a:gridCol>
                <a:gridCol w="1168400">
                  <a:extLst>
                    <a:ext uri="{9D8B030D-6E8A-4147-A177-3AD203B41FA5}">
                      <a16:colId xmlns:a16="http://schemas.microsoft.com/office/drawing/2014/main" val="2500163405"/>
                    </a:ext>
                  </a:extLst>
                </a:gridCol>
                <a:gridCol w="1168400">
                  <a:extLst>
                    <a:ext uri="{9D8B030D-6E8A-4147-A177-3AD203B41FA5}">
                      <a16:colId xmlns:a16="http://schemas.microsoft.com/office/drawing/2014/main" val="173092729"/>
                    </a:ext>
                  </a:extLst>
                </a:gridCol>
                <a:gridCol w="1168400">
                  <a:extLst>
                    <a:ext uri="{9D8B030D-6E8A-4147-A177-3AD203B41FA5}">
                      <a16:colId xmlns:a16="http://schemas.microsoft.com/office/drawing/2014/main" val="3882542441"/>
                    </a:ext>
                  </a:extLst>
                </a:gridCol>
                <a:gridCol w="1168400">
                  <a:extLst>
                    <a:ext uri="{9D8B030D-6E8A-4147-A177-3AD203B41FA5}">
                      <a16:colId xmlns:a16="http://schemas.microsoft.com/office/drawing/2014/main" val="586668208"/>
                    </a:ext>
                  </a:extLst>
                </a:gridCol>
                <a:gridCol w="1168400">
                  <a:extLst>
                    <a:ext uri="{9D8B030D-6E8A-4147-A177-3AD203B41FA5}">
                      <a16:colId xmlns:a16="http://schemas.microsoft.com/office/drawing/2014/main" val="2301107329"/>
                    </a:ext>
                  </a:extLst>
                </a:gridCol>
                <a:gridCol w="1168400">
                  <a:extLst>
                    <a:ext uri="{9D8B030D-6E8A-4147-A177-3AD203B41FA5}">
                      <a16:colId xmlns:a16="http://schemas.microsoft.com/office/drawing/2014/main" val="3051738473"/>
                    </a:ext>
                  </a:extLst>
                </a:gridCol>
                <a:gridCol w="1168400">
                  <a:extLst>
                    <a:ext uri="{9D8B030D-6E8A-4147-A177-3AD203B41FA5}">
                      <a16:colId xmlns:a16="http://schemas.microsoft.com/office/drawing/2014/main" val="224675327"/>
                    </a:ext>
                  </a:extLst>
                </a:gridCol>
              </a:tblGrid>
              <a:tr h="0">
                <a:tc>
                  <a:txBody>
                    <a:bodyPr/>
                    <a:lstStyle/>
                    <a:p>
                      <a:pPr>
                        <a:buNone/>
                      </a:pPr>
                      <a:r>
                        <a:rPr lang="en-US"/>
                        <a:t>14-May-2025 ET</a:t>
                      </a:r>
                    </a:p>
                  </a:txBody>
                  <a:tcPr anchor="ctr">
                    <a:lnL>
                      <a:noFill/>
                    </a:lnL>
                    <a:lnR>
                      <a:noFill/>
                    </a:lnR>
                    <a:lnT>
                      <a:noFill/>
                    </a:lnT>
                    <a:lnB>
                      <a:noFill/>
                    </a:lnB>
                    <a:noFill/>
                  </a:tcPr>
                </a:tc>
                <a:tc>
                  <a:txBody>
                    <a:bodyPr/>
                    <a:lstStyle/>
                    <a:p>
                      <a:r>
                        <a:rPr lang="en-US"/>
                        <a:t>2025</a:t>
                      </a:r>
                    </a:p>
                  </a:txBody>
                  <a:tcPr anchor="ctr">
                    <a:lnL>
                      <a:noFill/>
                    </a:lnL>
                    <a:lnR>
                      <a:noFill/>
                    </a:lnR>
                    <a:lnT>
                      <a:noFill/>
                    </a:lnT>
                    <a:lnB>
                      <a:noFill/>
                    </a:lnB>
                    <a:noFill/>
                  </a:tcPr>
                </a:tc>
                <a:tc>
                  <a:txBody>
                    <a:bodyPr/>
                    <a:lstStyle/>
                    <a:p>
                      <a:r>
                        <a:rPr lang="en-US"/>
                        <a:t>257</a:t>
                      </a:r>
                    </a:p>
                  </a:txBody>
                  <a:tcPr anchor="ctr">
                    <a:lnL>
                      <a:noFill/>
                    </a:lnL>
                    <a:lnR>
                      <a:noFill/>
                    </a:lnR>
                    <a:lnT>
                      <a:noFill/>
                    </a:lnT>
                    <a:lnB>
                      <a:noFill/>
                    </a:lnB>
                    <a:noFill/>
                  </a:tcPr>
                </a:tc>
                <a:tc>
                  <a:txBody>
                    <a:bodyPr/>
                    <a:lstStyle/>
                    <a:p>
                      <a:r>
                        <a:rPr lang="en-US"/>
                        <a:t>0</a:t>
                      </a:r>
                    </a:p>
                  </a:txBody>
                  <a:tcPr anchor="ctr">
                    <a:lnL>
                      <a:noFill/>
                    </a:lnL>
                    <a:lnR>
                      <a:noFill/>
                    </a:lnR>
                    <a:lnT>
                      <a:noFill/>
                    </a:lnT>
                    <a:lnB>
                      <a:noFill/>
                    </a:lnB>
                    <a:noFill/>
                  </a:tcPr>
                </a:tc>
                <a:tc>
                  <a:txBody>
                    <a:bodyPr/>
                    <a:lstStyle/>
                    <a:p>
                      <a:r>
                        <a:rPr lang="en-US"/>
                        <a:t>TG16me (LIC-NB) Revision to 2017</a:t>
                      </a:r>
                    </a:p>
                  </a:txBody>
                  <a:tcPr anchor="ctr">
                    <a:lnL>
                      <a:noFill/>
                    </a:lnL>
                    <a:lnR>
                      <a:noFill/>
                    </a:lnR>
                    <a:lnT>
                      <a:noFill/>
                    </a:lnT>
                    <a:lnB>
                      <a:noFill/>
                    </a:lnB>
                    <a:noFill/>
                  </a:tcPr>
                </a:tc>
                <a:tc>
                  <a:txBody>
                    <a:bodyPr/>
                    <a:lstStyle/>
                    <a:p>
                      <a:r>
                        <a:rPr lang="en-US"/>
                        <a:t>AnalysisToolForPtMP_MAC</a:t>
                      </a:r>
                    </a:p>
                  </a:txBody>
                  <a:tcPr anchor="ctr">
                    <a:lnL>
                      <a:noFill/>
                    </a:lnL>
                    <a:lnR>
                      <a:noFill/>
                    </a:lnR>
                    <a:lnT>
                      <a:noFill/>
                    </a:lnT>
                    <a:lnB>
                      <a:noFill/>
                    </a:lnB>
                    <a:noFill/>
                  </a:tcPr>
                </a:tc>
                <a:tc>
                  <a:txBody>
                    <a:bodyPr/>
                    <a:lstStyle/>
                    <a:p>
                      <a:r>
                        <a:rPr lang="en-US"/>
                        <a:t>Yael (Ondas)</a:t>
                      </a:r>
                    </a:p>
                  </a:txBody>
                  <a:tcPr anchor="ctr">
                    <a:lnL>
                      <a:noFill/>
                    </a:lnL>
                    <a:lnR>
                      <a:noFill/>
                    </a:lnR>
                    <a:lnT>
                      <a:noFill/>
                    </a:lnT>
                    <a:lnB>
                      <a:noFill/>
                    </a:lnB>
                    <a:noFill/>
                  </a:tcPr>
                </a:tc>
                <a:tc>
                  <a:txBody>
                    <a:bodyPr/>
                    <a:lstStyle/>
                    <a:p>
                      <a:pPr>
                        <a:buNone/>
                      </a:pPr>
                      <a:r>
                        <a:rPr lang="en-US"/>
                        <a:t>14-May-2025 07:21:12 ET</a:t>
                      </a:r>
                    </a:p>
                  </a:txBody>
                  <a:tcPr anchor="ctr">
                    <a:lnL>
                      <a:noFill/>
                    </a:lnL>
                    <a:lnR>
                      <a:noFill/>
                    </a:lnR>
                    <a:lnT>
                      <a:noFill/>
                    </a:lnT>
                    <a:lnB>
                      <a:noFill/>
                    </a:lnB>
                    <a:noFill/>
                  </a:tcPr>
                </a:tc>
                <a:tc>
                  <a:txBody>
                    <a:bodyPr/>
                    <a:lstStyle/>
                    <a:p>
                      <a:r>
                        <a:rPr lang="en-US">
                          <a:hlinkClick r:id="rId4"/>
                        </a:rPr>
                        <a:t>Download</a:t>
                      </a:r>
                      <a:r>
                        <a:rPr lang="en-US"/>
                        <a:t>, </a:t>
                      </a:r>
                      <a:r>
                        <a:rPr lang="en-US">
                          <a:hlinkClick r:id="rId5"/>
                        </a:rPr>
                        <a:t>Revise</a:t>
                      </a:r>
                      <a:endParaRPr lang="en-US"/>
                    </a:p>
                  </a:txBody>
                  <a:tcPr anchor="ctr">
                    <a:lnL>
                      <a:noFill/>
                    </a:lnL>
                    <a:lnR>
                      <a:noFill/>
                    </a:lnR>
                    <a:lnT>
                      <a:noFill/>
                    </a:lnT>
                    <a:lnB>
                      <a:noFill/>
                    </a:lnB>
                    <a:noFill/>
                  </a:tcPr>
                </a:tc>
                <a:extLst>
                  <a:ext uri="{0D108BD9-81ED-4DB2-BD59-A6C34878D82A}">
                    <a16:rowId xmlns:a16="http://schemas.microsoft.com/office/drawing/2014/main" val="3697918008"/>
                  </a:ext>
                </a:extLst>
              </a:tr>
              <a:tr h="0">
                <a:tc>
                  <a:txBody>
                    <a:bodyPr/>
                    <a:lstStyle/>
                    <a:p>
                      <a:pPr>
                        <a:buNone/>
                      </a:pPr>
                      <a:r>
                        <a:rPr lang="en-US"/>
                        <a:t>14-May-2025 ET</a:t>
                      </a:r>
                    </a:p>
                  </a:txBody>
                  <a:tcPr anchor="ctr">
                    <a:lnL>
                      <a:noFill/>
                    </a:lnL>
                    <a:lnR>
                      <a:noFill/>
                    </a:lnR>
                    <a:lnT>
                      <a:noFill/>
                    </a:lnT>
                    <a:lnB>
                      <a:noFill/>
                    </a:lnB>
                    <a:noFill/>
                  </a:tcPr>
                </a:tc>
                <a:tc>
                  <a:txBody>
                    <a:bodyPr/>
                    <a:lstStyle/>
                    <a:p>
                      <a:r>
                        <a:rPr lang="en-US"/>
                        <a:t>2025</a:t>
                      </a:r>
                    </a:p>
                  </a:txBody>
                  <a:tcPr anchor="ctr">
                    <a:lnL>
                      <a:noFill/>
                    </a:lnL>
                    <a:lnR>
                      <a:noFill/>
                    </a:lnR>
                    <a:lnT>
                      <a:noFill/>
                    </a:lnT>
                    <a:lnB>
                      <a:noFill/>
                    </a:lnB>
                    <a:noFill/>
                  </a:tcPr>
                </a:tc>
                <a:tc>
                  <a:txBody>
                    <a:bodyPr/>
                    <a:lstStyle/>
                    <a:p>
                      <a:r>
                        <a:rPr lang="en-US"/>
                        <a:t>244</a:t>
                      </a:r>
                    </a:p>
                  </a:txBody>
                  <a:tcPr anchor="ctr">
                    <a:lnL>
                      <a:noFill/>
                    </a:lnL>
                    <a:lnR>
                      <a:noFill/>
                    </a:lnR>
                    <a:lnT>
                      <a:noFill/>
                    </a:lnT>
                    <a:lnB>
                      <a:noFill/>
                    </a:lnB>
                    <a:noFill/>
                  </a:tcPr>
                </a:tc>
                <a:tc>
                  <a:txBody>
                    <a:bodyPr/>
                    <a:lstStyle/>
                    <a:p>
                      <a:r>
                        <a:rPr lang="en-US"/>
                        <a:t>1</a:t>
                      </a:r>
                    </a:p>
                  </a:txBody>
                  <a:tcPr anchor="ctr">
                    <a:lnL>
                      <a:noFill/>
                    </a:lnL>
                    <a:lnR>
                      <a:noFill/>
                    </a:lnR>
                    <a:lnT>
                      <a:noFill/>
                    </a:lnT>
                    <a:lnB>
                      <a:noFill/>
                    </a:lnB>
                    <a:noFill/>
                  </a:tcPr>
                </a:tc>
                <a:tc>
                  <a:txBody>
                    <a:bodyPr/>
                    <a:lstStyle/>
                    <a:p>
                      <a:r>
                        <a:rPr lang="en-US"/>
                        <a:t>TG16me (LIC-NB) Revision to 2017</a:t>
                      </a:r>
                    </a:p>
                  </a:txBody>
                  <a:tcPr anchor="ctr">
                    <a:lnL>
                      <a:noFill/>
                    </a:lnL>
                    <a:lnR>
                      <a:noFill/>
                    </a:lnR>
                    <a:lnT>
                      <a:noFill/>
                    </a:lnT>
                    <a:lnB>
                      <a:noFill/>
                    </a:lnB>
                    <a:noFill/>
                  </a:tcPr>
                </a:tc>
                <a:tc>
                  <a:txBody>
                    <a:bodyPr/>
                    <a:lstStyle/>
                    <a:p>
                      <a:r>
                        <a:rPr lang="en-US"/>
                        <a:t>DPP Burst Structure Modifications</a:t>
                      </a:r>
                    </a:p>
                  </a:txBody>
                  <a:tcPr anchor="ctr">
                    <a:lnL>
                      <a:noFill/>
                    </a:lnL>
                    <a:lnR>
                      <a:noFill/>
                    </a:lnR>
                    <a:lnT>
                      <a:noFill/>
                    </a:lnT>
                    <a:lnB>
                      <a:noFill/>
                    </a:lnB>
                    <a:noFill/>
                  </a:tcPr>
                </a:tc>
                <a:tc>
                  <a:txBody>
                    <a:bodyPr/>
                    <a:lstStyle/>
                    <a:p>
                      <a:r>
                        <a:rPr lang="en-US"/>
                        <a:t>Vishal Kalkundrikar (Ondas)</a:t>
                      </a:r>
                    </a:p>
                  </a:txBody>
                  <a:tcPr anchor="ctr">
                    <a:lnL>
                      <a:noFill/>
                    </a:lnL>
                    <a:lnR>
                      <a:noFill/>
                    </a:lnR>
                    <a:lnT>
                      <a:noFill/>
                    </a:lnT>
                    <a:lnB>
                      <a:noFill/>
                    </a:lnB>
                    <a:noFill/>
                  </a:tcPr>
                </a:tc>
                <a:tc>
                  <a:txBody>
                    <a:bodyPr/>
                    <a:lstStyle/>
                    <a:p>
                      <a:pPr>
                        <a:buNone/>
                      </a:pPr>
                      <a:r>
                        <a:rPr lang="en-US"/>
                        <a:t>14-May-2025 05:07:23 ET</a:t>
                      </a:r>
                    </a:p>
                  </a:txBody>
                  <a:tcPr anchor="ctr">
                    <a:lnL>
                      <a:noFill/>
                    </a:lnL>
                    <a:lnR>
                      <a:noFill/>
                    </a:lnR>
                    <a:lnT>
                      <a:noFill/>
                    </a:lnT>
                    <a:lnB>
                      <a:noFill/>
                    </a:lnB>
                    <a:noFill/>
                  </a:tcPr>
                </a:tc>
                <a:tc>
                  <a:txBody>
                    <a:bodyPr/>
                    <a:lstStyle/>
                    <a:p>
                      <a:r>
                        <a:rPr lang="en-US" dirty="0">
                          <a:hlinkClick r:id="rId6"/>
                        </a:rPr>
                        <a:t>Download</a:t>
                      </a:r>
                      <a:r>
                        <a:rPr lang="en-US" dirty="0"/>
                        <a:t>, </a:t>
                      </a:r>
                      <a:r>
                        <a:rPr lang="en-US" dirty="0">
                          <a:hlinkClick r:id="rId7"/>
                        </a:rPr>
                        <a:t>Revise</a:t>
                      </a:r>
                      <a:endParaRPr lang="en-US" dirty="0"/>
                    </a:p>
                  </a:txBody>
                  <a:tcPr anchor="ctr">
                    <a:lnL>
                      <a:noFill/>
                    </a:lnL>
                    <a:lnR>
                      <a:noFill/>
                    </a:lnR>
                    <a:lnT>
                      <a:noFill/>
                    </a:lnT>
                    <a:lnB>
                      <a:noFill/>
                    </a:lnB>
                    <a:noFill/>
                  </a:tcPr>
                </a:tc>
                <a:extLst>
                  <a:ext uri="{0D108BD9-81ED-4DB2-BD59-A6C34878D82A}">
                    <a16:rowId xmlns:a16="http://schemas.microsoft.com/office/drawing/2014/main" val="3475840561"/>
                  </a:ext>
                </a:extLst>
              </a:tr>
            </a:tbl>
          </a:graphicData>
        </a:graphic>
      </p:graphicFrame>
    </p:spTree>
    <p:extLst>
      <p:ext uri="{BB962C8B-B14F-4D97-AF65-F5344CB8AC3E}">
        <p14:creationId xmlns:p14="http://schemas.microsoft.com/office/powerpoint/2010/main" val="532316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10E99B-AAA9-2C89-CC07-0628997CA8BB}"/>
              </a:ext>
            </a:extLst>
          </p:cNvPr>
          <p:cNvSpPr>
            <a:spLocks noGrp="1"/>
          </p:cNvSpPr>
          <p:nvPr>
            <p:ph type="title"/>
          </p:nvPr>
        </p:nvSpPr>
        <p:spPr/>
        <p:txBody>
          <a:bodyPr/>
          <a:lstStyle/>
          <a:p>
            <a:r>
              <a:rPr lang="en-US" dirty="0"/>
              <a:t>Discussion</a:t>
            </a:r>
          </a:p>
        </p:txBody>
      </p:sp>
      <p:sp>
        <p:nvSpPr>
          <p:cNvPr id="3" name="Content Placeholder 2">
            <a:extLst>
              <a:ext uri="{FF2B5EF4-FFF2-40B4-BE49-F238E27FC236}">
                <a16:creationId xmlns:a16="http://schemas.microsoft.com/office/drawing/2014/main" id="{1E75EB27-0594-AB9B-5CBA-62A39953AAA8}"/>
              </a:ext>
            </a:extLst>
          </p:cNvPr>
          <p:cNvSpPr>
            <a:spLocks noGrp="1"/>
          </p:cNvSpPr>
          <p:nvPr>
            <p:ph idx="1"/>
          </p:nvPr>
        </p:nvSpPr>
        <p:spPr/>
        <p:txBody>
          <a:bodyPr/>
          <a:lstStyle/>
          <a:p>
            <a:r>
              <a:rPr lang="en-US" dirty="0"/>
              <a:t>2025-05-13  presentation of document 242r0</a:t>
            </a:r>
          </a:p>
          <a:p>
            <a:r>
              <a:rPr lang="en-US" dirty="0"/>
              <a:t>2025-05-14 presentation of document 257r0</a:t>
            </a:r>
          </a:p>
          <a:p>
            <a:r>
              <a:rPr lang="en-US" dirty="0"/>
              <a:t>2025-05-14 presentation of document 244r1</a:t>
            </a:r>
          </a:p>
          <a:p>
            <a:pPr lvl="1"/>
            <a:r>
              <a:rPr lang="en-US" dirty="0"/>
              <a:t>Harry suggests looking at ASCON for security:</a:t>
            </a:r>
          </a:p>
          <a:p>
            <a:pPr lvl="2"/>
            <a:r>
              <a:rPr lang="en-US" dirty="0">
                <a:hlinkClick r:id="rId2"/>
              </a:rPr>
              <a:t>https://ieeexplore.ieee.org/document/10722846</a:t>
            </a:r>
            <a:endParaRPr lang="en-US" dirty="0"/>
          </a:p>
          <a:p>
            <a:pPr lvl="1"/>
            <a:r>
              <a:rPr lang="en-US" dirty="0"/>
              <a:t>Juha will upload contribution with questions and comments on 244r1</a:t>
            </a:r>
          </a:p>
          <a:p>
            <a:pPr lvl="1"/>
            <a:r>
              <a:rPr lang="en-US" dirty="0"/>
              <a:t>Invite Tero K to attend and discuss applicability of ASCON</a:t>
            </a:r>
          </a:p>
          <a:p>
            <a:endParaRPr lang="en-US" dirty="0"/>
          </a:p>
          <a:p>
            <a:endParaRPr lang="en-US" dirty="0"/>
          </a:p>
        </p:txBody>
      </p:sp>
      <p:sp>
        <p:nvSpPr>
          <p:cNvPr id="4" name="Date Placeholder 3">
            <a:extLst>
              <a:ext uri="{FF2B5EF4-FFF2-40B4-BE49-F238E27FC236}">
                <a16:creationId xmlns:a16="http://schemas.microsoft.com/office/drawing/2014/main" id="{2F8D1875-BF28-F2AB-2E24-B00879BDC377}"/>
              </a:ext>
            </a:extLst>
          </p:cNvPr>
          <p:cNvSpPr>
            <a:spLocks noGrp="1"/>
          </p:cNvSpPr>
          <p:nvPr>
            <p:ph type="dt" sz="half" idx="10"/>
          </p:nvPr>
        </p:nvSpPr>
        <p:spPr/>
        <p:txBody>
          <a:bodyPr/>
          <a:lstStyle/>
          <a:p>
            <a:r>
              <a:rPr lang="en-US"/>
              <a:t>May_2025</a:t>
            </a:r>
            <a:endParaRPr lang="en-US" dirty="0"/>
          </a:p>
        </p:txBody>
      </p:sp>
      <p:sp>
        <p:nvSpPr>
          <p:cNvPr id="5" name="Footer Placeholder 4">
            <a:extLst>
              <a:ext uri="{FF2B5EF4-FFF2-40B4-BE49-F238E27FC236}">
                <a16:creationId xmlns:a16="http://schemas.microsoft.com/office/drawing/2014/main" id="{6390EC4A-FA25-9077-C061-C65821E52B0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6D091B5-06D4-9220-4585-D6EE9C57AC58}"/>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Tree>
    <p:extLst>
      <p:ext uri="{BB962C8B-B14F-4D97-AF65-F5344CB8AC3E}">
        <p14:creationId xmlns:p14="http://schemas.microsoft.com/office/powerpoint/2010/main" val="1794754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46DC3E-306F-963C-A63C-C39D3E2F7A31}"/>
              </a:ext>
            </a:extLst>
          </p:cNvPr>
          <p:cNvSpPr>
            <a:spLocks noGrp="1"/>
          </p:cNvSpPr>
          <p:nvPr>
            <p:ph type="title"/>
          </p:nvPr>
        </p:nvSpPr>
        <p:spPr/>
        <p:txBody>
          <a:bodyPr/>
          <a:lstStyle/>
          <a:p>
            <a:r>
              <a:rPr lang="en-US" dirty="0"/>
              <a:t>Process for completion – May 2025</a:t>
            </a:r>
          </a:p>
        </p:txBody>
      </p:sp>
      <p:sp>
        <p:nvSpPr>
          <p:cNvPr id="3" name="Content Placeholder 2">
            <a:extLst>
              <a:ext uri="{FF2B5EF4-FFF2-40B4-BE49-F238E27FC236}">
                <a16:creationId xmlns:a16="http://schemas.microsoft.com/office/drawing/2014/main" id="{5FA53F76-FAA2-0F64-DC6D-83158695EC4C}"/>
              </a:ext>
            </a:extLst>
          </p:cNvPr>
          <p:cNvSpPr>
            <a:spLocks noGrp="1"/>
          </p:cNvSpPr>
          <p:nvPr>
            <p:ph idx="1"/>
          </p:nvPr>
        </p:nvSpPr>
        <p:spPr/>
        <p:txBody>
          <a:bodyPr>
            <a:normAutofit fontScale="70000" lnSpcReduction="20000"/>
          </a:bodyPr>
          <a:lstStyle/>
          <a:p>
            <a:r>
              <a:rPr lang="en-US" dirty="0"/>
              <a:t>Overall Revision</a:t>
            </a:r>
          </a:p>
          <a:p>
            <a:pPr lvl="1"/>
            <a:r>
              <a:rPr lang="en-US" dirty="0"/>
              <a:t>Roll in 16t amendment – ask Michelle and Christy what is the timeline for publishing after approval?</a:t>
            </a:r>
          </a:p>
          <a:p>
            <a:pPr lvl="1"/>
            <a:r>
              <a:rPr lang="en-US" dirty="0"/>
              <a:t>Features in base standard that are not applicable to NB? They could be modified to operate in NB, or annotated to indicate they are not supported for NB. </a:t>
            </a:r>
          </a:p>
          <a:p>
            <a:pPr lvl="2"/>
            <a:r>
              <a:rPr lang="en-US" dirty="0"/>
              <a:t>Suggestion that mobility should be supported and modified as needed for NB</a:t>
            </a:r>
          </a:p>
          <a:p>
            <a:pPr lvl="2"/>
            <a:r>
              <a:rPr lang="en-US" dirty="0"/>
              <a:t>Spatial multiplexing – not significant for NB, but could be useful</a:t>
            </a:r>
          </a:p>
          <a:p>
            <a:pPr lvl="1"/>
            <a:endParaRPr lang="en-US" dirty="0"/>
          </a:p>
          <a:p>
            <a:r>
              <a:rPr lang="en-US" dirty="0"/>
              <a:t>Specific updates needed to NB mode defined in 16t</a:t>
            </a:r>
          </a:p>
          <a:p>
            <a:pPr lvl="1"/>
            <a:r>
              <a:rPr lang="en-US" dirty="0"/>
              <a:t>Improvements in efficiency for DPP, optimizing for short messages, P-MP enhancements. </a:t>
            </a:r>
          </a:p>
          <a:p>
            <a:pPr lvl="1"/>
            <a:endParaRPr lang="en-US" dirty="0"/>
          </a:p>
          <a:p>
            <a:r>
              <a:rPr lang="en-US" dirty="0"/>
              <a:t>Modifications related to implementation of standard</a:t>
            </a:r>
          </a:p>
          <a:p>
            <a:pPr lvl="1"/>
            <a:r>
              <a:rPr lang="en-US" dirty="0"/>
              <a:t>TBD</a:t>
            </a:r>
          </a:p>
          <a:p>
            <a:pPr lvl="1"/>
            <a:endParaRPr lang="en-US" dirty="0"/>
          </a:p>
          <a:p>
            <a:r>
              <a:rPr lang="en-US" dirty="0"/>
              <a:t>“Would be nice” improvements to base standard diagrams (bitmaps), hanging paragraphs,  tables without numbers, and other issues.</a:t>
            </a:r>
          </a:p>
          <a:p>
            <a:endParaRPr lang="en-US" dirty="0"/>
          </a:p>
        </p:txBody>
      </p:sp>
      <p:sp>
        <p:nvSpPr>
          <p:cNvPr id="4" name="Date Placeholder 3">
            <a:extLst>
              <a:ext uri="{FF2B5EF4-FFF2-40B4-BE49-F238E27FC236}">
                <a16:creationId xmlns:a16="http://schemas.microsoft.com/office/drawing/2014/main" id="{DB4FAFF8-56F1-BD08-58B6-DF9699AB5915}"/>
              </a:ext>
            </a:extLst>
          </p:cNvPr>
          <p:cNvSpPr>
            <a:spLocks noGrp="1"/>
          </p:cNvSpPr>
          <p:nvPr>
            <p:ph type="dt" sz="half" idx="10"/>
          </p:nvPr>
        </p:nvSpPr>
        <p:spPr/>
        <p:txBody>
          <a:bodyPr/>
          <a:lstStyle/>
          <a:p>
            <a:r>
              <a:rPr lang="en-US"/>
              <a:t>May_2025</a:t>
            </a:r>
            <a:endParaRPr lang="en-US" dirty="0"/>
          </a:p>
        </p:txBody>
      </p:sp>
      <p:sp>
        <p:nvSpPr>
          <p:cNvPr id="5" name="Footer Placeholder 4">
            <a:extLst>
              <a:ext uri="{FF2B5EF4-FFF2-40B4-BE49-F238E27FC236}">
                <a16:creationId xmlns:a16="http://schemas.microsoft.com/office/drawing/2014/main" id="{FED94EDD-D8E5-7808-66FB-32FB1DCC1592}"/>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68C803A8-5CE4-1507-2F1B-D37F641A51E6}"/>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Tree>
    <p:extLst>
      <p:ext uri="{BB962C8B-B14F-4D97-AF65-F5344CB8AC3E}">
        <p14:creationId xmlns:p14="http://schemas.microsoft.com/office/powerpoint/2010/main" val="41444006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97C813-D341-36A8-D4CD-5D7AF2B06182}"/>
              </a:ext>
            </a:extLst>
          </p:cNvPr>
          <p:cNvSpPr>
            <a:spLocks noGrp="1"/>
          </p:cNvSpPr>
          <p:nvPr>
            <p:ph type="title"/>
          </p:nvPr>
        </p:nvSpPr>
        <p:spPr/>
        <p:txBody>
          <a:bodyPr/>
          <a:lstStyle/>
          <a:p>
            <a:r>
              <a:rPr lang="en-US" dirty="0"/>
              <a:t>Contributions for Thursday</a:t>
            </a:r>
          </a:p>
        </p:txBody>
      </p:sp>
      <p:graphicFrame>
        <p:nvGraphicFramePr>
          <p:cNvPr id="7" name="Content Placeholder 6">
            <a:extLst>
              <a:ext uri="{FF2B5EF4-FFF2-40B4-BE49-F238E27FC236}">
                <a16:creationId xmlns:a16="http://schemas.microsoft.com/office/drawing/2014/main" id="{F787300B-7A23-912B-AAA9-D8EC57E14B74}"/>
              </a:ext>
            </a:extLst>
          </p:cNvPr>
          <p:cNvGraphicFramePr>
            <a:graphicFrameLocks noGrp="1"/>
          </p:cNvGraphicFramePr>
          <p:nvPr>
            <p:ph idx="1"/>
          </p:nvPr>
        </p:nvGraphicFramePr>
        <p:xfrm>
          <a:off x="838200" y="2812574"/>
          <a:ext cx="10515600" cy="2377440"/>
        </p:xfrm>
        <a:graphic>
          <a:graphicData uri="http://schemas.openxmlformats.org/drawingml/2006/table">
            <a:tbl>
              <a:tblPr/>
              <a:tblGrid>
                <a:gridCol w="1168400">
                  <a:extLst>
                    <a:ext uri="{9D8B030D-6E8A-4147-A177-3AD203B41FA5}">
                      <a16:colId xmlns:a16="http://schemas.microsoft.com/office/drawing/2014/main" val="2705997117"/>
                    </a:ext>
                  </a:extLst>
                </a:gridCol>
                <a:gridCol w="1168400">
                  <a:extLst>
                    <a:ext uri="{9D8B030D-6E8A-4147-A177-3AD203B41FA5}">
                      <a16:colId xmlns:a16="http://schemas.microsoft.com/office/drawing/2014/main" val="1984590401"/>
                    </a:ext>
                  </a:extLst>
                </a:gridCol>
                <a:gridCol w="1168400">
                  <a:extLst>
                    <a:ext uri="{9D8B030D-6E8A-4147-A177-3AD203B41FA5}">
                      <a16:colId xmlns:a16="http://schemas.microsoft.com/office/drawing/2014/main" val="607228336"/>
                    </a:ext>
                  </a:extLst>
                </a:gridCol>
                <a:gridCol w="1168400">
                  <a:extLst>
                    <a:ext uri="{9D8B030D-6E8A-4147-A177-3AD203B41FA5}">
                      <a16:colId xmlns:a16="http://schemas.microsoft.com/office/drawing/2014/main" val="3081047296"/>
                    </a:ext>
                  </a:extLst>
                </a:gridCol>
                <a:gridCol w="1168400">
                  <a:extLst>
                    <a:ext uri="{9D8B030D-6E8A-4147-A177-3AD203B41FA5}">
                      <a16:colId xmlns:a16="http://schemas.microsoft.com/office/drawing/2014/main" val="1817057136"/>
                    </a:ext>
                  </a:extLst>
                </a:gridCol>
                <a:gridCol w="1168400">
                  <a:extLst>
                    <a:ext uri="{9D8B030D-6E8A-4147-A177-3AD203B41FA5}">
                      <a16:colId xmlns:a16="http://schemas.microsoft.com/office/drawing/2014/main" val="374649110"/>
                    </a:ext>
                  </a:extLst>
                </a:gridCol>
                <a:gridCol w="1168400">
                  <a:extLst>
                    <a:ext uri="{9D8B030D-6E8A-4147-A177-3AD203B41FA5}">
                      <a16:colId xmlns:a16="http://schemas.microsoft.com/office/drawing/2014/main" val="1994775814"/>
                    </a:ext>
                  </a:extLst>
                </a:gridCol>
                <a:gridCol w="1168400">
                  <a:extLst>
                    <a:ext uri="{9D8B030D-6E8A-4147-A177-3AD203B41FA5}">
                      <a16:colId xmlns:a16="http://schemas.microsoft.com/office/drawing/2014/main" val="4245862702"/>
                    </a:ext>
                  </a:extLst>
                </a:gridCol>
                <a:gridCol w="1168400">
                  <a:extLst>
                    <a:ext uri="{9D8B030D-6E8A-4147-A177-3AD203B41FA5}">
                      <a16:colId xmlns:a16="http://schemas.microsoft.com/office/drawing/2014/main" val="2629931674"/>
                    </a:ext>
                  </a:extLst>
                </a:gridCol>
              </a:tblGrid>
              <a:tr h="0">
                <a:tc>
                  <a:txBody>
                    <a:bodyPr/>
                    <a:lstStyle/>
                    <a:p>
                      <a:pPr>
                        <a:buNone/>
                      </a:pPr>
                      <a:r>
                        <a:rPr lang="en-US"/>
                        <a:t>15-May-2025 ET</a:t>
                      </a:r>
                    </a:p>
                  </a:txBody>
                  <a:tcPr anchor="ctr">
                    <a:lnL>
                      <a:noFill/>
                    </a:lnL>
                    <a:lnR>
                      <a:noFill/>
                    </a:lnR>
                    <a:lnT>
                      <a:noFill/>
                    </a:lnT>
                    <a:lnB>
                      <a:noFill/>
                    </a:lnB>
                    <a:noFill/>
                  </a:tcPr>
                </a:tc>
                <a:tc>
                  <a:txBody>
                    <a:bodyPr/>
                    <a:lstStyle/>
                    <a:p>
                      <a:r>
                        <a:rPr lang="en-US"/>
                        <a:t>2025</a:t>
                      </a:r>
                    </a:p>
                  </a:txBody>
                  <a:tcPr anchor="ctr">
                    <a:lnL>
                      <a:noFill/>
                    </a:lnL>
                    <a:lnR>
                      <a:noFill/>
                    </a:lnR>
                    <a:lnT>
                      <a:noFill/>
                    </a:lnT>
                    <a:lnB>
                      <a:noFill/>
                    </a:lnB>
                    <a:noFill/>
                  </a:tcPr>
                </a:tc>
                <a:tc>
                  <a:txBody>
                    <a:bodyPr/>
                    <a:lstStyle/>
                    <a:p>
                      <a:r>
                        <a:rPr lang="en-US"/>
                        <a:t>268</a:t>
                      </a:r>
                    </a:p>
                  </a:txBody>
                  <a:tcPr anchor="ctr">
                    <a:lnL>
                      <a:noFill/>
                    </a:lnL>
                    <a:lnR>
                      <a:noFill/>
                    </a:lnR>
                    <a:lnT>
                      <a:noFill/>
                    </a:lnT>
                    <a:lnB>
                      <a:noFill/>
                    </a:lnB>
                    <a:noFill/>
                  </a:tcPr>
                </a:tc>
                <a:tc>
                  <a:txBody>
                    <a:bodyPr/>
                    <a:lstStyle/>
                    <a:p>
                      <a:r>
                        <a:rPr lang="en-US"/>
                        <a:t>0</a:t>
                      </a:r>
                    </a:p>
                  </a:txBody>
                  <a:tcPr anchor="ctr">
                    <a:lnL>
                      <a:noFill/>
                    </a:lnL>
                    <a:lnR>
                      <a:noFill/>
                    </a:lnR>
                    <a:lnT>
                      <a:noFill/>
                    </a:lnT>
                    <a:lnB>
                      <a:noFill/>
                    </a:lnB>
                    <a:noFill/>
                  </a:tcPr>
                </a:tc>
                <a:tc>
                  <a:txBody>
                    <a:bodyPr/>
                    <a:lstStyle/>
                    <a:p>
                      <a:r>
                        <a:rPr lang="en-US"/>
                        <a:t>TG16me (LIC-NB) Revision to 2017</a:t>
                      </a:r>
                    </a:p>
                  </a:txBody>
                  <a:tcPr anchor="ctr">
                    <a:lnL>
                      <a:noFill/>
                    </a:lnL>
                    <a:lnR>
                      <a:noFill/>
                    </a:lnR>
                    <a:lnT>
                      <a:noFill/>
                    </a:lnT>
                    <a:lnB>
                      <a:noFill/>
                    </a:lnB>
                    <a:noFill/>
                  </a:tcPr>
                </a:tc>
                <a:tc>
                  <a:txBody>
                    <a:bodyPr/>
                    <a:lstStyle/>
                    <a:p>
                      <a:r>
                        <a:rPr lang="en-US"/>
                        <a:t>PtMP_MAC_Optimisations_proposal</a:t>
                      </a:r>
                    </a:p>
                  </a:txBody>
                  <a:tcPr anchor="ctr">
                    <a:lnL>
                      <a:noFill/>
                    </a:lnL>
                    <a:lnR>
                      <a:noFill/>
                    </a:lnR>
                    <a:lnT>
                      <a:noFill/>
                    </a:lnT>
                    <a:lnB>
                      <a:noFill/>
                    </a:lnB>
                    <a:noFill/>
                  </a:tcPr>
                </a:tc>
                <a:tc>
                  <a:txBody>
                    <a:bodyPr/>
                    <a:lstStyle/>
                    <a:p>
                      <a:r>
                        <a:rPr lang="en-US"/>
                        <a:t>Vishal Kalkundrikar (Ondas)</a:t>
                      </a:r>
                    </a:p>
                  </a:txBody>
                  <a:tcPr anchor="ctr">
                    <a:lnL>
                      <a:noFill/>
                    </a:lnL>
                    <a:lnR>
                      <a:noFill/>
                    </a:lnR>
                    <a:lnT>
                      <a:noFill/>
                    </a:lnT>
                    <a:lnB>
                      <a:noFill/>
                    </a:lnB>
                    <a:noFill/>
                  </a:tcPr>
                </a:tc>
                <a:tc>
                  <a:txBody>
                    <a:bodyPr/>
                    <a:lstStyle/>
                    <a:p>
                      <a:pPr>
                        <a:buNone/>
                      </a:pPr>
                      <a:r>
                        <a:rPr lang="en-US"/>
                        <a:t>15-May-2025 06:45:28 ET</a:t>
                      </a:r>
                    </a:p>
                  </a:txBody>
                  <a:tcPr anchor="ctr">
                    <a:lnL>
                      <a:noFill/>
                    </a:lnL>
                    <a:lnR>
                      <a:noFill/>
                    </a:lnR>
                    <a:lnT>
                      <a:noFill/>
                    </a:lnT>
                    <a:lnB>
                      <a:noFill/>
                    </a:lnB>
                    <a:noFill/>
                  </a:tcPr>
                </a:tc>
                <a:tc>
                  <a:txBody>
                    <a:bodyPr/>
                    <a:lstStyle/>
                    <a:p>
                      <a:r>
                        <a:rPr lang="en-US">
                          <a:hlinkClick r:id="rId2"/>
                        </a:rPr>
                        <a:t>Download</a:t>
                      </a:r>
                      <a:r>
                        <a:rPr lang="en-US"/>
                        <a:t>, </a:t>
                      </a:r>
                      <a:r>
                        <a:rPr lang="en-US">
                          <a:hlinkClick r:id="rId3"/>
                        </a:rPr>
                        <a:t>Revise</a:t>
                      </a:r>
                      <a:endParaRPr lang="en-US"/>
                    </a:p>
                  </a:txBody>
                  <a:tcPr anchor="ctr">
                    <a:lnL>
                      <a:noFill/>
                    </a:lnL>
                    <a:lnR>
                      <a:noFill/>
                    </a:lnR>
                    <a:lnT>
                      <a:noFill/>
                    </a:lnT>
                    <a:lnB>
                      <a:noFill/>
                    </a:lnB>
                    <a:noFill/>
                  </a:tcPr>
                </a:tc>
                <a:extLst>
                  <a:ext uri="{0D108BD9-81ED-4DB2-BD59-A6C34878D82A}">
                    <a16:rowId xmlns:a16="http://schemas.microsoft.com/office/drawing/2014/main" val="2344577509"/>
                  </a:ext>
                </a:extLst>
              </a:tr>
              <a:tr h="0">
                <a:tc>
                  <a:txBody>
                    <a:bodyPr/>
                    <a:lstStyle/>
                    <a:p>
                      <a:pPr>
                        <a:buNone/>
                      </a:pPr>
                      <a:r>
                        <a:rPr lang="en-US"/>
                        <a:t>14-May-2025 ET</a:t>
                      </a:r>
                    </a:p>
                  </a:txBody>
                  <a:tcPr anchor="ctr">
                    <a:lnL>
                      <a:noFill/>
                    </a:lnL>
                    <a:lnR>
                      <a:noFill/>
                    </a:lnR>
                    <a:lnT>
                      <a:noFill/>
                    </a:lnT>
                    <a:lnB>
                      <a:noFill/>
                    </a:lnB>
                    <a:noFill/>
                  </a:tcPr>
                </a:tc>
                <a:tc>
                  <a:txBody>
                    <a:bodyPr/>
                    <a:lstStyle/>
                    <a:p>
                      <a:r>
                        <a:rPr lang="en-US"/>
                        <a:t>2025</a:t>
                      </a:r>
                    </a:p>
                  </a:txBody>
                  <a:tcPr anchor="ctr">
                    <a:lnL>
                      <a:noFill/>
                    </a:lnL>
                    <a:lnR>
                      <a:noFill/>
                    </a:lnR>
                    <a:lnT>
                      <a:noFill/>
                    </a:lnT>
                    <a:lnB>
                      <a:noFill/>
                    </a:lnB>
                    <a:noFill/>
                  </a:tcPr>
                </a:tc>
                <a:tc>
                  <a:txBody>
                    <a:bodyPr/>
                    <a:lstStyle/>
                    <a:p>
                      <a:r>
                        <a:rPr lang="en-US"/>
                        <a:t>263</a:t>
                      </a:r>
                    </a:p>
                  </a:txBody>
                  <a:tcPr anchor="ctr">
                    <a:lnL>
                      <a:noFill/>
                    </a:lnL>
                    <a:lnR>
                      <a:noFill/>
                    </a:lnR>
                    <a:lnT>
                      <a:noFill/>
                    </a:lnT>
                    <a:lnB>
                      <a:noFill/>
                    </a:lnB>
                    <a:noFill/>
                  </a:tcPr>
                </a:tc>
                <a:tc>
                  <a:txBody>
                    <a:bodyPr/>
                    <a:lstStyle/>
                    <a:p>
                      <a:r>
                        <a:rPr lang="en-US"/>
                        <a:t>0</a:t>
                      </a:r>
                    </a:p>
                  </a:txBody>
                  <a:tcPr anchor="ctr">
                    <a:lnL>
                      <a:noFill/>
                    </a:lnL>
                    <a:lnR>
                      <a:noFill/>
                    </a:lnR>
                    <a:lnT>
                      <a:noFill/>
                    </a:lnT>
                    <a:lnB>
                      <a:noFill/>
                    </a:lnB>
                    <a:noFill/>
                  </a:tcPr>
                </a:tc>
                <a:tc>
                  <a:txBody>
                    <a:bodyPr/>
                    <a:lstStyle/>
                    <a:p>
                      <a:r>
                        <a:rPr lang="en-US"/>
                        <a:t>TG16me (LIC-NB) Revision to 2017</a:t>
                      </a:r>
                    </a:p>
                  </a:txBody>
                  <a:tcPr anchor="ctr">
                    <a:lnL>
                      <a:noFill/>
                    </a:lnL>
                    <a:lnR>
                      <a:noFill/>
                    </a:lnR>
                    <a:lnT>
                      <a:noFill/>
                    </a:lnT>
                    <a:lnB>
                      <a:noFill/>
                    </a:lnB>
                    <a:noFill/>
                  </a:tcPr>
                </a:tc>
                <a:tc>
                  <a:txBody>
                    <a:bodyPr/>
                    <a:lstStyle/>
                    <a:p>
                      <a:r>
                        <a:rPr lang="en-US"/>
                        <a:t>comments to dcn244</a:t>
                      </a:r>
                    </a:p>
                  </a:txBody>
                  <a:tcPr anchor="ctr">
                    <a:lnL>
                      <a:noFill/>
                    </a:lnL>
                    <a:lnR>
                      <a:noFill/>
                    </a:lnR>
                    <a:lnT>
                      <a:noFill/>
                    </a:lnT>
                    <a:lnB>
                      <a:noFill/>
                    </a:lnB>
                    <a:noFill/>
                  </a:tcPr>
                </a:tc>
                <a:tc>
                  <a:txBody>
                    <a:bodyPr/>
                    <a:lstStyle/>
                    <a:p>
                      <a:r>
                        <a:rPr lang="en-US"/>
                        <a:t>Juha Juntunen (Meteorcomm)</a:t>
                      </a:r>
                    </a:p>
                  </a:txBody>
                  <a:tcPr anchor="ctr">
                    <a:lnL>
                      <a:noFill/>
                    </a:lnL>
                    <a:lnR>
                      <a:noFill/>
                    </a:lnR>
                    <a:lnT>
                      <a:noFill/>
                    </a:lnT>
                    <a:lnB>
                      <a:noFill/>
                    </a:lnB>
                    <a:noFill/>
                  </a:tcPr>
                </a:tc>
                <a:tc>
                  <a:txBody>
                    <a:bodyPr/>
                    <a:lstStyle/>
                    <a:p>
                      <a:pPr>
                        <a:buNone/>
                      </a:pPr>
                      <a:r>
                        <a:rPr lang="en-US"/>
                        <a:t>14-May-2025 11:13:02 ET</a:t>
                      </a:r>
                    </a:p>
                  </a:txBody>
                  <a:tcPr anchor="ctr">
                    <a:lnL>
                      <a:noFill/>
                    </a:lnL>
                    <a:lnR>
                      <a:noFill/>
                    </a:lnR>
                    <a:lnT>
                      <a:noFill/>
                    </a:lnT>
                    <a:lnB>
                      <a:noFill/>
                    </a:lnB>
                    <a:noFill/>
                  </a:tcPr>
                </a:tc>
                <a:tc>
                  <a:txBody>
                    <a:bodyPr/>
                    <a:lstStyle/>
                    <a:p>
                      <a:r>
                        <a:rPr lang="en-US" dirty="0">
                          <a:hlinkClick r:id="rId4"/>
                        </a:rPr>
                        <a:t>Download</a:t>
                      </a:r>
                      <a:r>
                        <a:rPr lang="en-US" dirty="0"/>
                        <a:t>, </a:t>
                      </a:r>
                      <a:r>
                        <a:rPr lang="en-US" dirty="0">
                          <a:hlinkClick r:id="rId5"/>
                        </a:rPr>
                        <a:t>Revise</a:t>
                      </a:r>
                      <a:endParaRPr lang="en-US" dirty="0"/>
                    </a:p>
                  </a:txBody>
                  <a:tcPr anchor="ctr">
                    <a:lnL>
                      <a:noFill/>
                    </a:lnL>
                    <a:lnR>
                      <a:noFill/>
                    </a:lnR>
                    <a:lnT>
                      <a:noFill/>
                    </a:lnT>
                    <a:lnB>
                      <a:noFill/>
                    </a:lnB>
                    <a:noFill/>
                  </a:tcPr>
                </a:tc>
                <a:extLst>
                  <a:ext uri="{0D108BD9-81ED-4DB2-BD59-A6C34878D82A}">
                    <a16:rowId xmlns:a16="http://schemas.microsoft.com/office/drawing/2014/main" val="2995225001"/>
                  </a:ext>
                </a:extLst>
              </a:tr>
            </a:tbl>
          </a:graphicData>
        </a:graphic>
      </p:graphicFrame>
      <p:sp>
        <p:nvSpPr>
          <p:cNvPr id="4" name="Date Placeholder 3">
            <a:extLst>
              <a:ext uri="{FF2B5EF4-FFF2-40B4-BE49-F238E27FC236}">
                <a16:creationId xmlns:a16="http://schemas.microsoft.com/office/drawing/2014/main" id="{58246786-73AB-BBD7-AA0E-64A299B93014}"/>
              </a:ext>
            </a:extLst>
          </p:cNvPr>
          <p:cNvSpPr>
            <a:spLocks noGrp="1"/>
          </p:cNvSpPr>
          <p:nvPr>
            <p:ph type="dt" sz="half" idx="10"/>
          </p:nvPr>
        </p:nvSpPr>
        <p:spPr/>
        <p:txBody>
          <a:bodyPr/>
          <a:lstStyle/>
          <a:p>
            <a:r>
              <a:rPr lang="en-US"/>
              <a:t>May_2025</a:t>
            </a:r>
            <a:endParaRPr lang="en-US" dirty="0"/>
          </a:p>
        </p:txBody>
      </p:sp>
      <p:sp>
        <p:nvSpPr>
          <p:cNvPr id="5" name="Footer Placeholder 4">
            <a:extLst>
              <a:ext uri="{FF2B5EF4-FFF2-40B4-BE49-F238E27FC236}">
                <a16:creationId xmlns:a16="http://schemas.microsoft.com/office/drawing/2014/main" id="{56CF98F8-7F88-3A4B-1BB7-0A7BC19C3CE0}"/>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0303923-8039-0CEF-E430-0B758B2802E3}"/>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Tree>
    <p:extLst>
      <p:ext uri="{BB962C8B-B14F-4D97-AF65-F5344CB8AC3E}">
        <p14:creationId xmlns:p14="http://schemas.microsoft.com/office/powerpoint/2010/main" val="28905149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C7B7C1-7919-DB33-86B4-5AFC46C05BBA}"/>
              </a:ext>
            </a:extLst>
          </p:cNvPr>
          <p:cNvSpPr>
            <a:spLocks noGrp="1"/>
          </p:cNvSpPr>
          <p:nvPr>
            <p:ph type="title"/>
          </p:nvPr>
        </p:nvSpPr>
        <p:spPr/>
        <p:txBody>
          <a:bodyPr/>
          <a:lstStyle/>
          <a:p>
            <a:r>
              <a:rPr lang="en-US" dirty="0"/>
              <a:t>Discussion Thursday</a:t>
            </a:r>
          </a:p>
        </p:txBody>
      </p:sp>
      <p:sp>
        <p:nvSpPr>
          <p:cNvPr id="3" name="Content Placeholder 2">
            <a:extLst>
              <a:ext uri="{FF2B5EF4-FFF2-40B4-BE49-F238E27FC236}">
                <a16:creationId xmlns:a16="http://schemas.microsoft.com/office/drawing/2014/main" id="{76C728ED-9F99-5D40-18E0-DA0AF090FA68}"/>
              </a:ext>
            </a:extLst>
          </p:cNvPr>
          <p:cNvSpPr>
            <a:spLocks noGrp="1"/>
          </p:cNvSpPr>
          <p:nvPr>
            <p:ph idx="1"/>
          </p:nvPr>
        </p:nvSpPr>
        <p:spPr/>
        <p:txBody>
          <a:bodyPr/>
          <a:lstStyle/>
          <a:p>
            <a:r>
              <a:rPr lang="en-US" dirty="0"/>
              <a:t>Discussion on 263r0</a:t>
            </a:r>
          </a:p>
          <a:p>
            <a:pPr lvl="1"/>
            <a:r>
              <a:rPr lang="en-US" dirty="0"/>
              <a:t>Could ASCON be used for HMAC function? </a:t>
            </a:r>
          </a:p>
          <a:p>
            <a:pPr lvl="1"/>
            <a:r>
              <a:rPr lang="en-US" dirty="0"/>
              <a:t>Yael mentions key exchanges, forward secrecy (stolen device), replay protection, resistance to downgrade attacks as concerns. Suggests LAKE as potential way to address issues.</a:t>
            </a:r>
          </a:p>
          <a:p>
            <a:pPr lvl="1"/>
            <a:r>
              <a:rPr lang="en-US" dirty="0"/>
              <a:t>Further study and contributions to complete investigation.</a:t>
            </a:r>
          </a:p>
          <a:p>
            <a:pPr lvl="1"/>
            <a:endParaRPr lang="en-US" dirty="0"/>
          </a:p>
          <a:p>
            <a:r>
              <a:rPr lang="en-US" dirty="0"/>
              <a:t>Discussion on 268r0</a:t>
            </a:r>
          </a:p>
          <a:p>
            <a:pPr lvl="1"/>
            <a:r>
              <a:rPr lang="en-US" dirty="0"/>
              <a:t>Added to Specific updates needed to NB mode defined in 16t</a:t>
            </a:r>
          </a:p>
          <a:p>
            <a:pPr lvl="1"/>
            <a:endParaRPr lang="en-US" dirty="0"/>
          </a:p>
        </p:txBody>
      </p:sp>
      <p:sp>
        <p:nvSpPr>
          <p:cNvPr id="4" name="Date Placeholder 3">
            <a:extLst>
              <a:ext uri="{FF2B5EF4-FFF2-40B4-BE49-F238E27FC236}">
                <a16:creationId xmlns:a16="http://schemas.microsoft.com/office/drawing/2014/main" id="{74EF3EA8-C3DC-7D49-2FA5-DCF208F61E36}"/>
              </a:ext>
            </a:extLst>
          </p:cNvPr>
          <p:cNvSpPr>
            <a:spLocks noGrp="1"/>
          </p:cNvSpPr>
          <p:nvPr>
            <p:ph type="dt" sz="half" idx="10"/>
          </p:nvPr>
        </p:nvSpPr>
        <p:spPr/>
        <p:txBody>
          <a:bodyPr/>
          <a:lstStyle/>
          <a:p>
            <a:r>
              <a:rPr lang="en-US"/>
              <a:t>May_2025</a:t>
            </a:r>
            <a:endParaRPr lang="en-US" dirty="0"/>
          </a:p>
        </p:txBody>
      </p:sp>
      <p:sp>
        <p:nvSpPr>
          <p:cNvPr id="5" name="Footer Placeholder 4">
            <a:extLst>
              <a:ext uri="{FF2B5EF4-FFF2-40B4-BE49-F238E27FC236}">
                <a16:creationId xmlns:a16="http://schemas.microsoft.com/office/drawing/2014/main" id="{E9D4EF13-1DFB-24E6-98E4-828832018C71}"/>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6A94C207-9E17-9ABC-CC50-78B9C49E2517}"/>
              </a:ext>
            </a:extLst>
          </p:cNvPr>
          <p:cNvSpPr>
            <a:spLocks noGrp="1"/>
          </p:cNvSpPr>
          <p:nvPr>
            <p:ph type="sldNum" sz="quarter" idx="12"/>
          </p:nvPr>
        </p:nvSpPr>
        <p:spPr/>
        <p:txBody>
          <a:bodyPr/>
          <a:lstStyle/>
          <a:p>
            <a:fld id="{A1C9EF53-BD90-4B75-A223-F9525C143888}" type="slidenum">
              <a:rPr lang="en-US" smtClean="0"/>
              <a:pPr/>
              <a:t>8</a:t>
            </a:fld>
            <a:endParaRPr lang="en-US" dirty="0"/>
          </a:p>
        </p:txBody>
      </p:sp>
    </p:spTree>
    <p:extLst>
      <p:ext uri="{BB962C8B-B14F-4D97-AF65-F5344CB8AC3E}">
        <p14:creationId xmlns:p14="http://schemas.microsoft.com/office/powerpoint/2010/main" val="8025472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1C2BC4-9478-C5B1-7DC0-2851607BCAF0}"/>
              </a:ext>
            </a:extLst>
          </p:cNvPr>
          <p:cNvSpPr>
            <a:spLocks noGrp="1"/>
          </p:cNvSpPr>
          <p:nvPr>
            <p:ph type="title"/>
          </p:nvPr>
        </p:nvSpPr>
        <p:spPr/>
        <p:txBody>
          <a:bodyPr/>
          <a:lstStyle/>
          <a:p>
            <a:r>
              <a:rPr lang="en-US" dirty="0"/>
              <a:t>16t amendment roll-in</a:t>
            </a:r>
          </a:p>
        </p:txBody>
      </p:sp>
      <p:sp>
        <p:nvSpPr>
          <p:cNvPr id="3" name="Content Placeholder 2">
            <a:extLst>
              <a:ext uri="{FF2B5EF4-FFF2-40B4-BE49-F238E27FC236}">
                <a16:creationId xmlns:a16="http://schemas.microsoft.com/office/drawing/2014/main" id="{D56D19B9-DE12-61DC-21B2-A3AFFDE1E07C}"/>
              </a:ext>
            </a:extLst>
          </p:cNvPr>
          <p:cNvSpPr>
            <a:spLocks noGrp="1"/>
          </p:cNvSpPr>
          <p:nvPr>
            <p:ph idx="1"/>
          </p:nvPr>
        </p:nvSpPr>
        <p:spPr/>
        <p:txBody>
          <a:bodyPr>
            <a:normAutofit/>
          </a:bodyPr>
          <a:lstStyle/>
          <a:p>
            <a:r>
              <a:rPr lang="en-US" dirty="0"/>
              <a:t>Michelle Turner will roll in amendment at IEEE</a:t>
            </a:r>
          </a:p>
          <a:p>
            <a:r>
              <a:rPr lang="en-US" dirty="0"/>
              <a:t>Send email to Michelle cc Christy</a:t>
            </a:r>
          </a:p>
          <a:p>
            <a:r>
              <a:rPr lang="en-US" dirty="0"/>
              <a:t>Once 16t is published she will roll in to the base file.</a:t>
            </a:r>
          </a:p>
          <a:p>
            <a:endParaRPr lang="en-US" dirty="0"/>
          </a:p>
          <a:p>
            <a:r>
              <a:rPr lang="en-US" dirty="0"/>
              <a:t>Review 802.15 Project Task List </a:t>
            </a:r>
          </a:p>
          <a:p>
            <a:pPr lvl="1"/>
            <a:r>
              <a:rPr lang="en-US" dirty="0"/>
              <a:t>15-23-0083-10-0mag-project-task-list.xlsx</a:t>
            </a:r>
          </a:p>
          <a:p>
            <a:pPr lvl="1"/>
            <a:r>
              <a:rPr lang="en-US" dirty="0"/>
              <a:t>Fill out and back-date for revision project process</a:t>
            </a:r>
          </a:p>
          <a:p>
            <a:endParaRPr lang="en-US" dirty="0"/>
          </a:p>
          <a:p>
            <a:r>
              <a:rPr lang="en-US" dirty="0"/>
              <a:t>Subscribe to 16me email reflector</a:t>
            </a:r>
          </a:p>
          <a:p>
            <a:endParaRPr lang="en-US" dirty="0"/>
          </a:p>
        </p:txBody>
      </p:sp>
      <p:sp>
        <p:nvSpPr>
          <p:cNvPr id="4" name="Date Placeholder 3">
            <a:extLst>
              <a:ext uri="{FF2B5EF4-FFF2-40B4-BE49-F238E27FC236}">
                <a16:creationId xmlns:a16="http://schemas.microsoft.com/office/drawing/2014/main" id="{8DDC3703-74A0-8E6B-7218-F7593501D16F}"/>
              </a:ext>
            </a:extLst>
          </p:cNvPr>
          <p:cNvSpPr>
            <a:spLocks noGrp="1"/>
          </p:cNvSpPr>
          <p:nvPr>
            <p:ph type="dt" sz="half" idx="10"/>
          </p:nvPr>
        </p:nvSpPr>
        <p:spPr/>
        <p:txBody>
          <a:bodyPr/>
          <a:lstStyle/>
          <a:p>
            <a:r>
              <a:rPr lang="en-US" dirty="0"/>
              <a:t>May_2025</a:t>
            </a:r>
          </a:p>
        </p:txBody>
      </p:sp>
      <p:sp>
        <p:nvSpPr>
          <p:cNvPr id="5" name="Footer Placeholder 4">
            <a:extLst>
              <a:ext uri="{FF2B5EF4-FFF2-40B4-BE49-F238E27FC236}">
                <a16:creationId xmlns:a16="http://schemas.microsoft.com/office/drawing/2014/main" id="{245DC9D5-0DF8-F78B-EC5D-8BB999672E1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14C1E24-2CA4-28FA-38B8-448B9ACA3FA7}"/>
              </a:ext>
            </a:extLst>
          </p:cNvPr>
          <p:cNvSpPr>
            <a:spLocks noGrp="1"/>
          </p:cNvSpPr>
          <p:nvPr>
            <p:ph type="sldNum" sz="quarter" idx="12"/>
          </p:nvPr>
        </p:nvSpPr>
        <p:spPr/>
        <p:txBody>
          <a:bodyPr/>
          <a:lstStyle/>
          <a:p>
            <a:fld id="{A1C9EF53-BD90-4B75-A223-F9525C143888}" type="slidenum">
              <a:rPr lang="en-US" smtClean="0"/>
              <a:pPr/>
              <a:t>9</a:t>
            </a:fld>
            <a:endParaRPr lang="en-US" dirty="0"/>
          </a:p>
        </p:txBody>
      </p:sp>
    </p:spTree>
    <p:extLst>
      <p:ext uri="{BB962C8B-B14F-4D97-AF65-F5344CB8AC3E}">
        <p14:creationId xmlns:p14="http://schemas.microsoft.com/office/powerpoint/2010/main" val="3645775842"/>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59424</TotalTime>
  <Words>810</Words>
  <Application>Microsoft Office PowerPoint</Application>
  <PresentationFormat>Widescreen</PresentationFormat>
  <Paragraphs>170</Paragraphs>
  <Slides>11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Times New Roman</vt:lpstr>
      <vt:lpstr>Custom Design</vt:lpstr>
      <vt:lpstr>PowerPoint Presentation</vt:lpstr>
      <vt:lpstr>TG16me May Interim Agenda</vt:lpstr>
      <vt:lpstr>Plan for week</vt:lpstr>
      <vt:lpstr>New Contributions</vt:lpstr>
      <vt:lpstr>Discussion</vt:lpstr>
      <vt:lpstr>Process for completion – May 2025</vt:lpstr>
      <vt:lpstr>Contributions for Thursday</vt:lpstr>
      <vt:lpstr>Discussion Thursday</vt:lpstr>
      <vt:lpstr>16t amendment roll-in</vt:lpstr>
      <vt:lpstr>Project Timeline</vt:lpstr>
      <vt:lpstr>July (Madrid) Meeting Slot Request</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911</cp:revision>
  <cp:lastPrinted>1998-02-10T13:28:06Z</cp:lastPrinted>
  <dcterms:created xsi:type="dcterms:W3CDTF">2020-01-06T16:34:14Z</dcterms:created>
  <dcterms:modified xsi:type="dcterms:W3CDTF">2025-05-15T13:31:50Z</dcterms:modified>
</cp:coreProperties>
</file>