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21"/>
  </p:notesMasterIdLst>
  <p:handoutMasterIdLst>
    <p:handoutMasterId r:id="rId22"/>
  </p:handoutMasterIdLst>
  <p:sldIdLst>
    <p:sldId id="287" r:id="rId4"/>
    <p:sldId id="2147474834" r:id="rId5"/>
    <p:sldId id="371" r:id="rId6"/>
    <p:sldId id="274" r:id="rId7"/>
    <p:sldId id="2147474824" r:id="rId8"/>
    <p:sldId id="2147474825" r:id="rId9"/>
    <p:sldId id="389" r:id="rId10"/>
    <p:sldId id="388" r:id="rId11"/>
    <p:sldId id="2147474826" r:id="rId12"/>
    <p:sldId id="2147474827" r:id="rId13"/>
    <p:sldId id="2147474829" r:id="rId14"/>
    <p:sldId id="2147474830" r:id="rId15"/>
    <p:sldId id="2147474828" r:id="rId16"/>
    <p:sldId id="2147474835" r:id="rId17"/>
    <p:sldId id="2147474832" r:id="rId18"/>
    <p:sldId id="2147474833" r:id="rId19"/>
    <p:sldId id="387" r:id="rId20"/>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2147474834"/>
            <p14:sldId id="371"/>
            <p14:sldId id="274"/>
            <p14:sldId id="2147474824"/>
            <p14:sldId id="2147474825"/>
            <p14:sldId id="389"/>
            <p14:sldId id="388"/>
            <p14:sldId id="2147474826"/>
            <p14:sldId id="2147474827"/>
            <p14:sldId id="2147474829"/>
            <p14:sldId id="2147474830"/>
            <p14:sldId id="2147474828"/>
            <p14:sldId id="2147474835"/>
            <p14:sldId id="2147474832"/>
            <p14:sldId id="2147474833"/>
            <p14:sldId id="3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404" autoAdjust="0"/>
  </p:normalViewPr>
  <p:slideViewPr>
    <p:cSldViewPr>
      <p:cViewPr varScale="1">
        <p:scale>
          <a:sx n="82" d="100"/>
          <a:sy n="82" d="100"/>
        </p:scale>
        <p:origin x="720" y="72"/>
      </p:cViewPr>
      <p:guideLst>
        <p:guide orient="horz" pos="2160"/>
        <p:guide pos="2880"/>
        <p:guide orient="horz" pos="2161"/>
        <p:guide pos="384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66" d="100"/>
        <a:sy n="66" d="100"/>
      </p:scale>
      <p:origin x="0" y="0"/>
    </p:cViewPr>
  </p:sorterViewPr>
  <p:notesViewPr>
    <p:cSldViewPr>
      <p:cViewPr varScale="1">
        <p:scale>
          <a:sx n="62" d="100"/>
          <a:sy n="62" d="100"/>
        </p:scale>
        <p:origin x="2357" y="-19"/>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kael MAMAN" userId="1022dfd5-cceb-41b6-9cdc-0a167500e755" providerId="ADAL" clId="{7372450B-A663-4806-8738-B15A75D7E884}"/>
    <pc:docChg chg="modMainMaster">
      <pc:chgData name="Mickael MAMAN" userId="1022dfd5-cceb-41b6-9cdc-0a167500e755" providerId="ADAL" clId="{7372450B-A663-4806-8738-B15A75D7E884}" dt="2025-05-14T12:40:22.647" v="3" actId="20577"/>
      <pc:docMkLst>
        <pc:docMk/>
      </pc:docMkLst>
      <pc:sldMasterChg chg="modSp mod">
        <pc:chgData name="Mickael MAMAN" userId="1022dfd5-cceb-41b6-9cdc-0a167500e755" providerId="ADAL" clId="{7372450B-A663-4806-8738-B15A75D7E884}" dt="2025-05-14T12:40:22.647" v="3" actId="20577"/>
        <pc:sldMasterMkLst>
          <pc:docMk/>
          <pc:sldMasterMk cId="0" sldId="2147483648"/>
        </pc:sldMasterMkLst>
        <pc:spChg chg="mod">
          <ac:chgData name="Mickael MAMAN" userId="1022dfd5-cceb-41b6-9cdc-0a167500e755" providerId="ADAL" clId="{7372450B-A663-4806-8738-B15A75D7E884}" dt="2025-05-14T12:40:22.647"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Mickael Maman (ST)</a:t>
            </a: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Mickael Maman (ST)</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A4084-B15A-674E-D03A-9C91C63BDF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E9AFC1-8B1B-80F5-4F79-A6B9C5DF12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65FE84-E6DA-1EF1-3C24-2CAD30CA7A2B}"/>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80ECE58-D771-F5C6-4669-420D80D391DB}"/>
              </a:ext>
            </a:extLst>
          </p:cNvPr>
          <p:cNvSpPr>
            <a:spLocks noGrp="1"/>
          </p:cNvSpPr>
          <p:nvPr>
            <p:ph type="hdr" sz="quarter"/>
          </p:nvPr>
        </p:nvSpPr>
        <p:spPr/>
        <p:txBody>
          <a:bodyPr/>
          <a:lstStyle/>
          <a:p>
            <a:pPr>
              <a:defRPr/>
            </a:pPr>
            <a:r>
              <a:rPr lang="en-US"/>
              <a:t>doc.: IEEE 802.15-&lt;15-09-0758-00-004e&gt;</a:t>
            </a:r>
            <a:endParaRPr lang="en-US" dirty="0"/>
          </a:p>
        </p:txBody>
      </p:sp>
      <p:sp>
        <p:nvSpPr>
          <p:cNvPr id="5" name="Date Placeholder 4">
            <a:extLst>
              <a:ext uri="{FF2B5EF4-FFF2-40B4-BE49-F238E27FC236}">
                <a16:creationId xmlns:a16="http://schemas.microsoft.com/office/drawing/2014/main" id="{79F9BC3A-2288-26DB-7DD7-CE9B8EEB1637}"/>
              </a:ext>
            </a:extLst>
          </p:cNvPr>
          <p:cNvSpPr>
            <a:spLocks noGrp="1"/>
          </p:cNvSpPr>
          <p:nvPr>
            <p:ph type="dt" idx="1"/>
          </p:nvPr>
        </p:nvSpPr>
        <p:spPr/>
        <p:txBody>
          <a:bodyPr/>
          <a:lstStyle/>
          <a:p>
            <a:pPr>
              <a:defRPr/>
            </a:pPr>
            <a:r>
              <a:rPr lang="en-US"/>
              <a:t>&lt;month year&gt;</a:t>
            </a:r>
            <a:endParaRPr lang="en-US" dirty="0"/>
          </a:p>
        </p:txBody>
      </p:sp>
      <p:sp>
        <p:nvSpPr>
          <p:cNvPr id="6" name="Footer Placeholder 5">
            <a:extLst>
              <a:ext uri="{FF2B5EF4-FFF2-40B4-BE49-F238E27FC236}">
                <a16:creationId xmlns:a16="http://schemas.microsoft.com/office/drawing/2014/main" id="{04097CF5-3E79-3692-67EB-5A22610FC1CA}"/>
              </a:ext>
            </a:extLst>
          </p:cNvPr>
          <p:cNvSpPr>
            <a:spLocks noGrp="1"/>
          </p:cNvSpPr>
          <p:nvPr>
            <p:ph type="ftr" sz="quarter" idx="4"/>
          </p:nvPr>
        </p:nvSpPr>
        <p:spPr/>
        <p:txBody>
          <a:bodyPr/>
          <a:lstStyle/>
          <a:p>
            <a:pPr lvl="4">
              <a:defRPr/>
            </a:pPr>
            <a:r>
              <a:rPr lang="en-US"/>
              <a:t>Mickael Maman (ST)</a:t>
            </a:r>
            <a:endParaRPr lang="en-US" dirty="0"/>
          </a:p>
        </p:txBody>
      </p:sp>
      <p:sp>
        <p:nvSpPr>
          <p:cNvPr id="7" name="Slide Number Placeholder 6">
            <a:extLst>
              <a:ext uri="{FF2B5EF4-FFF2-40B4-BE49-F238E27FC236}">
                <a16:creationId xmlns:a16="http://schemas.microsoft.com/office/drawing/2014/main" id="{6C81CCEB-241F-E73B-63F9-69E33471176A}"/>
              </a:ext>
            </a:extLst>
          </p:cNvPr>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2147966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14147-3A48-BD0C-F864-649D3451E5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0AFC84-B6E1-8402-EB51-5808BB9038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B345759-129A-AD6B-149C-5191EA490DD6}"/>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E20059FB-948C-F616-4213-1643D2ABA514}"/>
              </a:ext>
            </a:extLst>
          </p:cNvPr>
          <p:cNvSpPr>
            <a:spLocks noGrp="1"/>
          </p:cNvSpPr>
          <p:nvPr>
            <p:ph type="hdr" sz="quarter"/>
          </p:nvPr>
        </p:nvSpPr>
        <p:spPr/>
        <p:txBody>
          <a:bodyPr/>
          <a:lstStyle/>
          <a:p>
            <a:pPr>
              <a:defRPr/>
            </a:pPr>
            <a:r>
              <a:rPr lang="en-US"/>
              <a:t>doc.: IEEE 802.15-&lt;15-09-0758-00-004e&gt;</a:t>
            </a:r>
            <a:endParaRPr lang="en-US" dirty="0"/>
          </a:p>
        </p:txBody>
      </p:sp>
      <p:sp>
        <p:nvSpPr>
          <p:cNvPr id="5" name="Date Placeholder 4">
            <a:extLst>
              <a:ext uri="{FF2B5EF4-FFF2-40B4-BE49-F238E27FC236}">
                <a16:creationId xmlns:a16="http://schemas.microsoft.com/office/drawing/2014/main" id="{247A6E29-5046-0EFE-FA94-D0AC7F43C855}"/>
              </a:ext>
            </a:extLst>
          </p:cNvPr>
          <p:cNvSpPr>
            <a:spLocks noGrp="1"/>
          </p:cNvSpPr>
          <p:nvPr>
            <p:ph type="dt" idx="1"/>
          </p:nvPr>
        </p:nvSpPr>
        <p:spPr/>
        <p:txBody>
          <a:bodyPr/>
          <a:lstStyle/>
          <a:p>
            <a:pPr>
              <a:defRPr/>
            </a:pPr>
            <a:r>
              <a:rPr lang="en-US"/>
              <a:t>&lt;month year&gt;</a:t>
            </a:r>
            <a:endParaRPr lang="en-US" dirty="0"/>
          </a:p>
        </p:txBody>
      </p:sp>
      <p:sp>
        <p:nvSpPr>
          <p:cNvPr id="6" name="Footer Placeholder 5">
            <a:extLst>
              <a:ext uri="{FF2B5EF4-FFF2-40B4-BE49-F238E27FC236}">
                <a16:creationId xmlns:a16="http://schemas.microsoft.com/office/drawing/2014/main" id="{012B916B-49DC-C91E-48B6-E9BDD0CF668D}"/>
              </a:ext>
            </a:extLst>
          </p:cNvPr>
          <p:cNvSpPr>
            <a:spLocks noGrp="1"/>
          </p:cNvSpPr>
          <p:nvPr>
            <p:ph type="ftr" sz="quarter" idx="4"/>
          </p:nvPr>
        </p:nvSpPr>
        <p:spPr/>
        <p:txBody>
          <a:bodyPr/>
          <a:lstStyle/>
          <a:p>
            <a:pPr lvl="4">
              <a:defRPr/>
            </a:pPr>
            <a:r>
              <a:rPr lang="en-US"/>
              <a:t>Mickael Maman (ST)</a:t>
            </a:r>
            <a:endParaRPr lang="en-US" dirty="0"/>
          </a:p>
        </p:txBody>
      </p:sp>
      <p:sp>
        <p:nvSpPr>
          <p:cNvPr id="7" name="Slide Number Placeholder 6">
            <a:extLst>
              <a:ext uri="{FF2B5EF4-FFF2-40B4-BE49-F238E27FC236}">
                <a16:creationId xmlns:a16="http://schemas.microsoft.com/office/drawing/2014/main" id="{7CEA1299-E1FF-5303-914A-8D90D4F6E7CB}"/>
              </a:ext>
            </a:extLst>
          </p:cNvPr>
          <p:cNvSpPr>
            <a:spLocks noGrp="1"/>
          </p:cNvSpPr>
          <p:nvPr>
            <p:ph type="sldNum" sz="quarter" idx="5"/>
          </p:nvPr>
        </p:nvSpPr>
        <p:spPr/>
        <p:txBody>
          <a:bodyPr/>
          <a:lstStyle/>
          <a:p>
            <a:pPr>
              <a:defRPr/>
            </a:pPr>
            <a:r>
              <a:rPr lang="en-US"/>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2923268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83E7E-84B5-9825-3F98-4C6E6A598C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19DD7F-E683-A82D-A027-2E3808E6B9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F39D06-6035-313F-940B-4B73E713BA47}"/>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B31E562E-7922-79FD-A407-2449D239E38A}"/>
              </a:ext>
            </a:extLst>
          </p:cNvPr>
          <p:cNvSpPr>
            <a:spLocks noGrp="1"/>
          </p:cNvSpPr>
          <p:nvPr>
            <p:ph type="hdr" sz="quarter"/>
          </p:nvPr>
        </p:nvSpPr>
        <p:spPr/>
        <p:txBody>
          <a:bodyPr/>
          <a:lstStyle/>
          <a:p>
            <a:pPr>
              <a:defRPr/>
            </a:pPr>
            <a:r>
              <a:rPr lang="en-US"/>
              <a:t>doc.: IEEE 802.15-&lt;15-09-0758-00-004e&gt;</a:t>
            </a:r>
            <a:endParaRPr lang="en-US" dirty="0"/>
          </a:p>
        </p:txBody>
      </p:sp>
      <p:sp>
        <p:nvSpPr>
          <p:cNvPr id="5" name="Date Placeholder 4">
            <a:extLst>
              <a:ext uri="{FF2B5EF4-FFF2-40B4-BE49-F238E27FC236}">
                <a16:creationId xmlns:a16="http://schemas.microsoft.com/office/drawing/2014/main" id="{71E6F07C-DA05-EBD9-1878-804A13FE067B}"/>
              </a:ext>
            </a:extLst>
          </p:cNvPr>
          <p:cNvSpPr>
            <a:spLocks noGrp="1"/>
          </p:cNvSpPr>
          <p:nvPr>
            <p:ph type="dt" idx="1"/>
          </p:nvPr>
        </p:nvSpPr>
        <p:spPr/>
        <p:txBody>
          <a:bodyPr/>
          <a:lstStyle/>
          <a:p>
            <a:pPr>
              <a:defRPr/>
            </a:pPr>
            <a:r>
              <a:rPr lang="en-US"/>
              <a:t>&lt;month year&gt;</a:t>
            </a:r>
            <a:endParaRPr lang="en-US" dirty="0"/>
          </a:p>
        </p:txBody>
      </p:sp>
      <p:sp>
        <p:nvSpPr>
          <p:cNvPr id="6" name="Footer Placeholder 5">
            <a:extLst>
              <a:ext uri="{FF2B5EF4-FFF2-40B4-BE49-F238E27FC236}">
                <a16:creationId xmlns:a16="http://schemas.microsoft.com/office/drawing/2014/main" id="{D88B64AD-F07E-36CE-CC5A-5507C21ACAC9}"/>
              </a:ext>
            </a:extLst>
          </p:cNvPr>
          <p:cNvSpPr>
            <a:spLocks noGrp="1"/>
          </p:cNvSpPr>
          <p:nvPr>
            <p:ph type="ftr" sz="quarter" idx="4"/>
          </p:nvPr>
        </p:nvSpPr>
        <p:spPr/>
        <p:txBody>
          <a:bodyPr/>
          <a:lstStyle/>
          <a:p>
            <a:pPr lvl="4">
              <a:defRPr/>
            </a:pPr>
            <a:r>
              <a:rPr lang="en-US"/>
              <a:t>Mickael Maman (ST)</a:t>
            </a:r>
            <a:endParaRPr lang="en-US" dirty="0"/>
          </a:p>
        </p:txBody>
      </p:sp>
      <p:sp>
        <p:nvSpPr>
          <p:cNvPr id="7" name="Slide Number Placeholder 6">
            <a:extLst>
              <a:ext uri="{FF2B5EF4-FFF2-40B4-BE49-F238E27FC236}">
                <a16:creationId xmlns:a16="http://schemas.microsoft.com/office/drawing/2014/main" id="{EA56E3C4-598F-20CD-D159-5A592F973AB3}"/>
              </a:ext>
            </a:extLst>
          </p:cNvPr>
          <p:cNvSpPr>
            <a:spLocks noGrp="1"/>
          </p:cNvSpPr>
          <p:nvPr>
            <p:ph type="sldNum" sz="quarter" idx="5"/>
          </p:nvPr>
        </p:nvSpPr>
        <p:spPr/>
        <p:txBody>
          <a:bodyPr/>
          <a:lstStyle/>
          <a:p>
            <a:pPr>
              <a:defRPr/>
            </a:pPr>
            <a:r>
              <a:rPr lang="en-US"/>
              <a:t>Page </a:t>
            </a:r>
            <a:fld id="{44150747-EEFC-F243-90C1-8A0124CC47EF}" type="slidenum">
              <a:rPr lang="en-US" smtClean="0"/>
              <a:pPr>
                <a:defRPr/>
              </a:pPr>
              <a:t>16</a:t>
            </a:fld>
            <a:endParaRPr lang="en-US" dirty="0"/>
          </a:p>
        </p:txBody>
      </p:sp>
    </p:spTree>
    <p:extLst>
      <p:ext uri="{BB962C8B-B14F-4D97-AF65-F5344CB8AC3E}">
        <p14:creationId xmlns:p14="http://schemas.microsoft.com/office/powerpoint/2010/main" val="3727624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A29FB-1186-A484-BB37-D3BB72DFCD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C4DDBA-C0A8-E023-5D98-AD90119234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B711E1C-2447-86CD-C386-463EBC09E21B}"/>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37EC85F-B144-B0FA-521C-B86A74C92A44}"/>
              </a:ext>
            </a:extLst>
          </p:cNvPr>
          <p:cNvSpPr>
            <a:spLocks noGrp="1"/>
          </p:cNvSpPr>
          <p:nvPr>
            <p:ph type="hdr" sz="quarter"/>
          </p:nvPr>
        </p:nvSpPr>
        <p:spPr/>
        <p:txBody>
          <a:bodyPr/>
          <a:lstStyle/>
          <a:p>
            <a:pPr>
              <a:defRPr/>
            </a:pPr>
            <a:r>
              <a:rPr lang="en-US" dirty="0"/>
              <a:t>doc.: IEEE 802.15-&lt;15-09-0758-00-004e&gt;</a:t>
            </a:r>
          </a:p>
        </p:txBody>
      </p:sp>
      <p:sp>
        <p:nvSpPr>
          <p:cNvPr id="5" name="Date Placeholder 4">
            <a:extLst>
              <a:ext uri="{FF2B5EF4-FFF2-40B4-BE49-F238E27FC236}">
                <a16:creationId xmlns:a16="http://schemas.microsoft.com/office/drawing/2014/main" id="{51DA2C2E-7702-0E3F-4FF2-606246864A12}"/>
              </a:ext>
            </a:extLst>
          </p:cNvPr>
          <p:cNvSpPr>
            <a:spLocks noGrp="1"/>
          </p:cNvSpPr>
          <p:nvPr>
            <p:ph type="dt" idx="1"/>
          </p:nvPr>
        </p:nvSpPr>
        <p:spPr/>
        <p:txBody>
          <a:bodyPr/>
          <a:lstStyle/>
          <a:p>
            <a:pPr>
              <a:defRPr/>
            </a:pPr>
            <a:r>
              <a:rPr lang="en-US" dirty="0"/>
              <a:t>&lt;month year&gt;</a:t>
            </a:r>
          </a:p>
        </p:txBody>
      </p:sp>
      <p:sp>
        <p:nvSpPr>
          <p:cNvPr id="6" name="Footer Placeholder 5">
            <a:extLst>
              <a:ext uri="{FF2B5EF4-FFF2-40B4-BE49-F238E27FC236}">
                <a16:creationId xmlns:a16="http://schemas.microsoft.com/office/drawing/2014/main" id="{09ACE767-0DA0-8FF1-4460-017A6CD0A447}"/>
              </a:ext>
            </a:extLst>
          </p:cNvPr>
          <p:cNvSpPr>
            <a:spLocks noGrp="1"/>
          </p:cNvSpPr>
          <p:nvPr>
            <p:ph type="ftr" sz="quarter" idx="4"/>
          </p:nvPr>
        </p:nvSpPr>
        <p:spPr/>
        <p:txBody>
          <a:bodyPr/>
          <a:lstStyle/>
          <a:p>
            <a:pPr lvl="4">
              <a:defRPr/>
            </a:pPr>
            <a:r>
              <a:rPr lang="en-US"/>
              <a:t>Mickael Maman (ST)</a:t>
            </a:r>
            <a:endParaRPr lang="en-US" dirty="0"/>
          </a:p>
        </p:txBody>
      </p:sp>
      <p:sp>
        <p:nvSpPr>
          <p:cNvPr id="7" name="Slide Number Placeholder 6">
            <a:extLst>
              <a:ext uri="{FF2B5EF4-FFF2-40B4-BE49-F238E27FC236}">
                <a16:creationId xmlns:a16="http://schemas.microsoft.com/office/drawing/2014/main" id="{E4B85668-61FD-F766-28A1-93564A1CACEF}"/>
              </a:ext>
            </a:extLst>
          </p:cNvPr>
          <p:cNvSpPr>
            <a:spLocks noGrp="1"/>
          </p:cNvSpPr>
          <p:nvPr>
            <p:ph type="sldNum" sz="quarter" idx="5"/>
          </p:nvPr>
        </p:nvSpPr>
        <p:spPr/>
        <p:txBody>
          <a:bodyPr/>
          <a:lstStyle/>
          <a:p>
            <a:pPr>
              <a:defRPr/>
            </a:pPr>
            <a:r>
              <a:rPr lang="en-US" dirty="0"/>
              <a:t>Page </a:t>
            </a:r>
            <a:fld id="{44150747-EEFC-F243-90C1-8A0124CC47EF}" type="slidenum">
              <a:rPr lang="en-US" smtClean="0"/>
              <a:pPr>
                <a:defRPr/>
              </a:pPr>
              <a:t>17</a:t>
            </a:fld>
            <a:endParaRPr lang="en-US" dirty="0"/>
          </a:p>
        </p:txBody>
      </p:sp>
    </p:spTree>
    <p:extLst>
      <p:ext uri="{BB962C8B-B14F-4D97-AF65-F5344CB8AC3E}">
        <p14:creationId xmlns:p14="http://schemas.microsoft.com/office/powerpoint/2010/main" val="1638437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&lt;15-25-0261-00-04ab&gt;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May </a:t>
            </a:r>
            <a:r>
              <a:rPr lang="en-US" sz="1500" baseline="0" dirty="0"/>
              <a:t>2025</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Mickael Maman (ST)</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MMS without report.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14</a:t>
            </a:r>
            <a:r>
              <a:rPr lang="en-US" sz="1700" baseline="30000" dirty="0">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May 2025</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Mickael Maman</a:t>
            </a:r>
            <a:r>
              <a:rPr lang="en-US" sz="1700" dirty="0">
                <a:solidFill>
                  <a:schemeClr val="tx2"/>
                </a:solidFill>
                <a:latin typeface="Times New Roman" pitchFamily="18" charset="0"/>
                <a:ea typeface="ＭＳ Ｐゴシック" pitchFamily="-65" charset="-128"/>
                <a:cs typeface="+mn-cs"/>
              </a:rPr>
              <a:t>] Company [ST]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Mickael.maman</a:t>
            </a:r>
            <a:r>
              <a:rPr lang="en-US" sz="1700" dirty="0">
                <a:solidFill>
                  <a:srgbClr val="FF0000"/>
                </a:solidFill>
                <a:latin typeface="Times New Roman" pitchFamily="18" charset="0"/>
                <a:ea typeface="ＭＳ Ｐゴシック" pitchFamily="-65" charset="-128"/>
                <a:cs typeface="+mn-cs"/>
              </a:rPr>
              <a:t>(at) st.com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[Description of one optional mode of MMS without report.]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on potential improvements to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7ECBFD-EC80-EE0B-7360-9D11BB9E1E4A}"/>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409923CF-3DB2-63D4-9B51-BBE114B6957F}"/>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71" b="94608" l="7752" r="91473">
                        <a14:foregroundMark x1="48837" y1="9804" x2="48837" y2="9804"/>
                        <a14:foregroundMark x1="55039" y1="93627" x2="55039" y2="93627"/>
                        <a14:foregroundMark x1="35659" y1="95098" x2="35659" y2="95098"/>
                        <a14:foregroundMark x1="92248" y1="40686" x2="92248" y2="40686"/>
                        <a14:foregroundMark x1="45736" y1="9314" x2="42636" y2="1471"/>
                      </a14:backgroundRemoval>
                    </a14:imgEffect>
                  </a14:imgLayer>
                </a14:imgProps>
              </a:ext>
            </a:extLst>
          </a:blip>
          <a:stretch>
            <a:fillRect/>
          </a:stretch>
        </p:blipFill>
        <p:spPr>
          <a:xfrm>
            <a:off x="3590990" y="4039504"/>
            <a:ext cx="1144263" cy="1809533"/>
          </a:xfrm>
          <a:prstGeom prst="rect">
            <a:avLst/>
          </a:prstGeom>
        </p:spPr>
      </p:pic>
      <p:pic>
        <p:nvPicPr>
          <p:cNvPr id="4" name="Graphic 3" descr="House with solid fill">
            <a:extLst>
              <a:ext uri="{FF2B5EF4-FFF2-40B4-BE49-F238E27FC236}">
                <a16:creationId xmlns:a16="http://schemas.microsoft.com/office/drawing/2014/main" id="{B91E5599-E145-52F6-1265-0C335BD2A78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57477" y="4009163"/>
            <a:ext cx="1809533" cy="1809533"/>
          </a:xfrm>
          <a:prstGeom prst="rect">
            <a:avLst/>
          </a:prstGeom>
        </p:spPr>
      </p:pic>
      <p:pic>
        <p:nvPicPr>
          <p:cNvPr id="6" name="Picture 5">
            <a:extLst>
              <a:ext uri="{FF2B5EF4-FFF2-40B4-BE49-F238E27FC236}">
                <a16:creationId xmlns:a16="http://schemas.microsoft.com/office/drawing/2014/main" id="{222A3268-7156-0217-18C4-FA8C9F968AF0}"/>
              </a:ext>
            </a:extLst>
          </p:cNvPr>
          <p:cNvPicPr>
            <a:picLocks noChangeAspect="1"/>
          </p:cNvPicPr>
          <p:nvPr/>
        </p:nvPicPr>
        <p:blipFill>
          <a:blip r:embed="rId6"/>
          <a:stretch>
            <a:fillRect/>
          </a:stretch>
        </p:blipFill>
        <p:spPr>
          <a:xfrm>
            <a:off x="3275806" y="2616659"/>
            <a:ext cx="2674852" cy="937341"/>
          </a:xfrm>
          <a:prstGeom prst="rect">
            <a:avLst/>
          </a:prstGeom>
        </p:spPr>
      </p:pic>
      <p:cxnSp>
        <p:nvCxnSpPr>
          <p:cNvPr id="8" name="Straight Arrow Connector 7">
            <a:extLst>
              <a:ext uri="{FF2B5EF4-FFF2-40B4-BE49-F238E27FC236}">
                <a16:creationId xmlns:a16="http://schemas.microsoft.com/office/drawing/2014/main" id="{0A8ABD99-F9A6-3AF9-259D-FC359DE70CFB}"/>
              </a:ext>
            </a:extLst>
          </p:cNvPr>
          <p:cNvCxnSpPr>
            <a:cxnSpLocks/>
          </p:cNvCxnSpPr>
          <p:nvPr/>
        </p:nvCxnSpPr>
        <p:spPr bwMode="auto">
          <a:xfrm>
            <a:off x="4723606" y="4725194"/>
            <a:ext cx="5867400" cy="0"/>
          </a:xfrm>
          <a:prstGeom prst="straightConnector1">
            <a:avLst/>
          </a:prstGeom>
          <a:solidFill>
            <a:schemeClr val="accent1"/>
          </a:solidFill>
          <a:ln w="57150" cap="flat" cmpd="sng" algn="ctr">
            <a:solidFill>
              <a:srgbClr val="0070C0"/>
            </a:solidFill>
            <a:prstDash val="solid"/>
            <a:round/>
            <a:headEnd type="triangle"/>
            <a:tailEnd type="triangle"/>
          </a:ln>
          <a:effectLst/>
        </p:spPr>
      </p:cxnSp>
      <p:sp>
        <p:nvSpPr>
          <p:cNvPr id="9" name="TextBox 8">
            <a:extLst>
              <a:ext uri="{FF2B5EF4-FFF2-40B4-BE49-F238E27FC236}">
                <a16:creationId xmlns:a16="http://schemas.microsoft.com/office/drawing/2014/main" id="{EF91BBDB-066F-2213-CEFE-229D13AB2481}"/>
              </a:ext>
            </a:extLst>
          </p:cNvPr>
          <p:cNvSpPr txBox="1"/>
          <p:nvPr/>
        </p:nvSpPr>
        <p:spPr>
          <a:xfrm>
            <a:off x="3704523" y="2320231"/>
            <a:ext cx="724878" cy="338554"/>
          </a:xfrm>
          <a:prstGeom prst="rect">
            <a:avLst/>
          </a:prstGeom>
          <a:noFill/>
        </p:spPr>
        <p:txBody>
          <a:bodyPr wrap="none" rtlCol="0">
            <a:spAutoFit/>
          </a:bodyPr>
          <a:lstStyle/>
          <a:p>
            <a:r>
              <a:rPr lang="en-US" sz="1600" b="1" dirty="0">
                <a:solidFill>
                  <a:srgbClr val="0000FF"/>
                </a:solidFill>
              </a:rPr>
              <a:t>4 RSF</a:t>
            </a:r>
          </a:p>
        </p:txBody>
      </p:sp>
      <p:sp>
        <p:nvSpPr>
          <p:cNvPr id="10" name="TextBox 9">
            <a:extLst>
              <a:ext uri="{FF2B5EF4-FFF2-40B4-BE49-F238E27FC236}">
                <a16:creationId xmlns:a16="http://schemas.microsoft.com/office/drawing/2014/main" id="{15B00C00-3F25-FB7E-42DC-782305E09CDE}"/>
              </a:ext>
            </a:extLst>
          </p:cNvPr>
          <p:cNvSpPr txBox="1"/>
          <p:nvPr/>
        </p:nvSpPr>
        <p:spPr>
          <a:xfrm>
            <a:off x="3513392" y="3608035"/>
            <a:ext cx="908710" cy="338554"/>
          </a:xfrm>
          <a:prstGeom prst="rect">
            <a:avLst/>
          </a:prstGeom>
          <a:noFill/>
        </p:spPr>
        <p:txBody>
          <a:bodyPr wrap="none" rtlCol="0">
            <a:spAutoFit/>
          </a:bodyPr>
          <a:lstStyle/>
          <a:p>
            <a:r>
              <a:rPr lang="en-US" sz="1600" b="1" dirty="0">
                <a:solidFill>
                  <a:srgbClr val="0000FF"/>
                </a:solidFill>
              </a:rPr>
              <a:t>+ report</a:t>
            </a:r>
          </a:p>
        </p:txBody>
      </p:sp>
    </p:spTree>
    <p:extLst>
      <p:ext uri="{BB962C8B-B14F-4D97-AF65-F5344CB8AC3E}">
        <p14:creationId xmlns:p14="http://schemas.microsoft.com/office/powerpoint/2010/main" val="840321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7D907-BB26-03A9-491F-D59DCE6292FA}"/>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E2108CC4-7048-F325-0B68-0D546707298E}"/>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71" b="94608" l="7752" r="91473">
                        <a14:foregroundMark x1="48837" y1="9804" x2="48837" y2="9804"/>
                        <a14:foregroundMark x1="55039" y1="93627" x2="55039" y2="93627"/>
                        <a14:foregroundMark x1="35659" y1="95098" x2="35659" y2="95098"/>
                        <a14:foregroundMark x1="92248" y1="40686" x2="92248" y2="40686"/>
                        <a14:foregroundMark x1="45736" y1="9314" x2="42636" y2="1471"/>
                      </a14:backgroundRemoval>
                    </a14:imgEffect>
                  </a14:imgLayer>
                </a14:imgProps>
              </a:ext>
            </a:extLst>
          </a:blip>
          <a:stretch>
            <a:fillRect/>
          </a:stretch>
        </p:blipFill>
        <p:spPr>
          <a:xfrm>
            <a:off x="5257006" y="4009163"/>
            <a:ext cx="1144263" cy="1809533"/>
          </a:xfrm>
          <a:prstGeom prst="rect">
            <a:avLst/>
          </a:prstGeom>
        </p:spPr>
      </p:pic>
      <p:pic>
        <p:nvPicPr>
          <p:cNvPr id="4" name="Graphic 3" descr="House with solid fill">
            <a:extLst>
              <a:ext uri="{FF2B5EF4-FFF2-40B4-BE49-F238E27FC236}">
                <a16:creationId xmlns:a16="http://schemas.microsoft.com/office/drawing/2014/main" id="{92366C73-6A11-9B33-8EEF-D6CC2C4849A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57477" y="4009163"/>
            <a:ext cx="1809533" cy="1809533"/>
          </a:xfrm>
          <a:prstGeom prst="rect">
            <a:avLst/>
          </a:prstGeom>
        </p:spPr>
      </p:pic>
      <p:pic>
        <p:nvPicPr>
          <p:cNvPr id="6" name="Picture 5">
            <a:extLst>
              <a:ext uri="{FF2B5EF4-FFF2-40B4-BE49-F238E27FC236}">
                <a16:creationId xmlns:a16="http://schemas.microsoft.com/office/drawing/2014/main" id="{09569310-B8A4-8DE2-CD69-4F9C07310F27}"/>
              </a:ext>
            </a:extLst>
          </p:cNvPr>
          <p:cNvPicPr>
            <a:picLocks noChangeAspect="1"/>
          </p:cNvPicPr>
          <p:nvPr/>
        </p:nvPicPr>
        <p:blipFill>
          <a:blip r:embed="rId6"/>
          <a:stretch>
            <a:fillRect/>
          </a:stretch>
        </p:blipFill>
        <p:spPr>
          <a:xfrm>
            <a:off x="5257006" y="2616659"/>
            <a:ext cx="2674852" cy="937341"/>
          </a:xfrm>
          <a:prstGeom prst="rect">
            <a:avLst/>
          </a:prstGeom>
        </p:spPr>
      </p:pic>
      <p:cxnSp>
        <p:nvCxnSpPr>
          <p:cNvPr id="8" name="Straight Arrow Connector 7">
            <a:extLst>
              <a:ext uri="{FF2B5EF4-FFF2-40B4-BE49-F238E27FC236}">
                <a16:creationId xmlns:a16="http://schemas.microsoft.com/office/drawing/2014/main" id="{592698BC-4AFE-C33E-F55D-584A71BD8860}"/>
              </a:ext>
            </a:extLst>
          </p:cNvPr>
          <p:cNvCxnSpPr>
            <a:cxnSpLocks/>
          </p:cNvCxnSpPr>
          <p:nvPr/>
        </p:nvCxnSpPr>
        <p:spPr bwMode="auto">
          <a:xfrm>
            <a:off x="6552406" y="4725194"/>
            <a:ext cx="4038600" cy="0"/>
          </a:xfrm>
          <a:prstGeom prst="straightConnector1">
            <a:avLst/>
          </a:prstGeom>
          <a:solidFill>
            <a:schemeClr val="accent1"/>
          </a:solidFill>
          <a:ln w="57150" cap="flat" cmpd="sng" algn="ctr">
            <a:solidFill>
              <a:srgbClr val="0070C0"/>
            </a:solidFill>
            <a:prstDash val="solid"/>
            <a:round/>
            <a:headEnd type="triangle"/>
            <a:tailEnd type="triangle"/>
          </a:ln>
          <a:effectLst/>
        </p:spPr>
      </p:cxnSp>
      <p:sp>
        <p:nvSpPr>
          <p:cNvPr id="9" name="TextBox 8">
            <a:extLst>
              <a:ext uri="{FF2B5EF4-FFF2-40B4-BE49-F238E27FC236}">
                <a16:creationId xmlns:a16="http://schemas.microsoft.com/office/drawing/2014/main" id="{E3A62EEF-2808-1E8C-721A-7A5D537D3A3A}"/>
              </a:ext>
            </a:extLst>
          </p:cNvPr>
          <p:cNvSpPr txBox="1"/>
          <p:nvPr/>
        </p:nvSpPr>
        <p:spPr>
          <a:xfrm>
            <a:off x="5685723" y="2320231"/>
            <a:ext cx="724878" cy="338554"/>
          </a:xfrm>
          <a:prstGeom prst="rect">
            <a:avLst/>
          </a:prstGeom>
          <a:noFill/>
        </p:spPr>
        <p:txBody>
          <a:bodyPr wrap="none" rtlCol="0">
            <a:spAutoFit/>
          </a:bodyPr>
          <a:lstStyle/>
          <a:p>
            <a:r>
              <a:rPr lang="en-US" sz="1600" b="1" dirty="0">
                <a:solidFill>
                  <a:srgbClr val="0000FF"/>
                </a:solidFill>
              </a:rPr>
              <a:t>2 RSF</a:t>
            </a:r>
          </a:p>
        </p:txBody>
      </p:sp>
      <p:sp>
        <p:nvSpPr>
          <p:cNvPr id="10" name="TextBox 9">
            <a:extLst>
              <a:ext uri="{FF2B5EF4-FFF2-40B4-BE49-F238E27FC236}">
                <a16:creationId xmlns:a16="http://schemas.microsoft.com/office/drawing/2014/main" id="{9CC1ABD7-9FDD-4458-0324-5AE1774BCF00}"/>
              </a:ext>
            </a:extLst>
          </p:cNvPr>
          <p:cNvSpPr txBox="1"/>
          <p:nvPr/>
        </p:nvSpPr>
        <p:spPr>
          <a:xfrm>
            <a:off x="5494592" y="3608035"/>
            <a:ext cx="908710" cy="338554"/>
          </a:xfrm>
          <a:prstGeom prst="rect">
            <a:avLst/>
          </a:prstGeom>
          <a:noFill/>
        </p:spPr>
        <p:txBody>
          <a:bodyPr wrap="none" rtlCol="0">
            <a:spAutoFit/>
          </a:bodyPr>
          <a:lstStyle/>
          <a:p>
            <a:r>
              <a:rPr lang="en-US" sz="1600" b="1" dirty="0">
                <a:solidFill>
                  <a:srgbClr val="0000FF"/>
                </a:solidFill>
              </a:rPr>
              <a:t>+ report</a:t>
            </a:r>
          </a:p>
        </p:txBody>
      </p:sp>
    </p:spTree>
    <p:extLst>
      <p:ext uri="{BB962C8B-B14F-4D97-AF65-F5344CB8AC3E}">
        <p14:creationId xmlns:p14="http://schemas.microsoft.com/office/powerpoint/2010/main" val="1847072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6FA87-C006-9FCE-48E2-B2531DE6EBA9}"/>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D1DCE90A-9C03-207E-D99B-8F6A3903EA1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71" b="94608" l="7752" r="91473">
                        <a14:foregroundMark x1="48837" y1="9804" x2="48837" y2="9804"/>
                        <a14:foregroundMark x1="55039" y1="93627" x2="55039" y2="93627"/>
                        <a14:foregroundMark x1="35659" y1="95098" x2="35659" y2="95098"/>
                        <a14:foregroundMark x1="92248" y1="40686" x2="92248" y2="40686"/>
                        <a14:foregroundMark x1="45736" y1="9314" x2="42636" y2="1471"/>
                      </a14:backgroundRemoval>
                    </a14:imgEffect>
                  </a14:imgLayer>
                </a14:imgProps>
              </a:ext>
            </a:extLst>
          </a:blip>
          <a:stretch>
            <a:fillRect/>
          </a:stretch>
        </p:blipFill>
        <p:spPr>
          <a:xfrm>
            <a:off x="6933406" y="4009163"/>
            <a:ext cx="1144263" cy="1809533"/>
          </a:xfrm>
          <a:prstGeom prst="rect">
            <a:avLst/>
          </a:prstGeom>
        </p:spPr>
      </p:pic>
      <p:pic>
        <p:nvPicPr>
          <p:cNvPr id="4" name="Graphic 3" descr="House with solid fill">
            <a:extLst>
              <a:ext uri="{FF2B5EF4-FFF2-40B4-BE49-F238E27FC236}">
                <a16:creationId xmlns:a16="http://schemas.microsoft.com/office/drawing/2014/main" id="{C602AFAA-4158-22E3-2C00-4C2EE66473D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57477" y="4009163"/>
            <a:ext cx="1809533" cy="1809533"/>
          </a:xfrm>
          <a:prstGeom prst="rect">
            <a:avLst/>
          </a:prstGeom>
        </p:spPr>
      </p:pic>
      <p:pic>
        <p:nvPicPr>
          <p:cNvPr id="6" name="Picture 5">
            <a:extLst>
              <a:ext uri="{FF2B5EF4-FFF2-40B4-BE49-F238E27FC236}">
                <a16:creationId xmlns:a16="http://schemas.microsoft.com/office/drawing/2014/main" id="{78781175-DF1C-7BA9-90FC-F2274FE1A26D}"/>
              </a:ext>
            </a:extLst>
          </p:cNvPr>
          <p:cNvPicPr>
            <a:picLocks noChangeAspect="1"/>
          </p:cNvPicPr>
          <p:nvPr/>
        </p:nvPicPr>
        <p:blipFill>
          <a:blip r:embed="rId6"/>
          <a:stretch>
            <a:fillRect/>
          </a:stretch>
        </p:blipFill>
        <p:spPr>
          <a:xfrm>
            <a:off x="6618222" y="2586318"/>
            <a:ext cx="2674852" cy="937341"/>
          </a:xfrm>
          <a:prstGeom prst="rect">
            <a:avLst/>
          </a:prstGeom>
        </p:spPr>
      </p:pic>
      <p:cxnSp>
        <p:nvCxnSpPr>
          <p:cNvPr id="8" name="Straight Arrow Connector 7">
            <a:extLst>
              <a:ext uri="{FF2B5EF4-FFF2-40B4-BE49-F238E27FC236}">
                <a16:creationId xmlns:a16="http://schemas.microsoft.com/office/drawing/2014/main" id="{4F76F540-C38E-108D-31BE-0B31B06995CB}"/>
              </a:ext>
            </a:extLst>
          </p:cNvPr>
          <p:cNvCxnSpPr>
            <a:cxnSpLocks/>
          </p:cNvCxnSpPr>
          <p:nvPr/>
        </p:nvCxnSpPr>
        <p:spPr bwMode="auto">
          <a:xfrm>
            <a:off x="8077669" y="4725194"/>
            <a:ext cx="2513337" cy="0"/>
          </a:xfrm>
          <a:prstGeom prst="straightConnector1">
            <a:avLst/>
          </a:prstGeom>
          <a:solidFill>
            <a:schemeClr val="accent1"/>
          </a:solidFill>
          <a:ln w="57150" cap="flat" cmpd="sng" algn="ctr">
            <a:solidFill>
              <a:srgbClr val="0070C0"/>
            </a:solidFill>
            <a:prstDash val="solid"/>
            <a:round/>
            <a:headEnd type="triangle"/>
            <a:tailEnd type="triangle"/>
          </a:ln>
          <a:effectLst/>
        </p:spPr>
      </p:cxnSp>
      <p:sp>
        <p:nvSpPr>
          <p:cNvPr id="9" name="TextBox 8">
            <a:extLst>
              <a:ext uri="{FF2B5EF4-FFF2-40B4-BE49-F238E27FC236}">
                <a16:creationId xmlns:a16="http://schemas.microsoft.com/office/drawing/2014/main" id="{99B52134-77D5-0FAF-2CAD-DD8919B5C1EA}"/>
              </a:ext>
            </a:extLst>
          </p:cNvPr>
          <p:cNvSpPr txBox="1"/>
          <p:nvPr/>
        </p:nvSpPr>
        <p:spPr>
          <a:xfrm>
            <a:off x="7046939" y="2289890"/>
            <a:ext cx="724878" cy="338554"/>
          </a:xfrm>
          <a:prstGeom prst="rect">
            <a:avLst/>
          </a:prstGeom>
          <a:noFill/>
        </p:spPr>
        <p:txBody>
          <a:bodyPr wrap="none" rtlCol="0">
            <a:spAutoFit/>
          </a:bodyPr>
          <a:lstStyle/>
          <a:p>
            <a:r>
              <a:rPr lang="en-US" sz="1600" b="1" dirty="0">
                <a:solidFill>
                  <a:srgbClr val="0000FF"/>
                </a:solidFill>
              </a:rPr>
              <a:t>1 RSF</a:t>
            </a:r>
          </a:p>
        </p:txBody>
      </p:sp>
      <p:sp>
        <p:nvSpPr>
          <p:cNvPr id="10" name="TextBox 9">
            <a:extLst>
              <a:ext uri="{FF2B5EF4-FFF2-40B4-BE49-F238E27FC236}">
                <a16:creationId xmlns:a16="http://schemas.microsoft.com/office/drawing/2014/main" id="{A675E264-88F4-714F-2B0F-839E8F6C37C0}"/>
              </a:ext>
            </a:extLst>
          </p:cNvPr>
          <p:cNvSpPr txBox="1"/>
          <p:nvPr/>
        </p:nvSpPr>
        <p:spPr>
          <a:xfrm>
            <a:off x="7168959" y="3597134"/>
            <a:ext cx="1518942" cy="338554"/>
          </a:xfrm>
          <a:prstGeom prst="rect">
            <a:avLst/>
          </a:prstGeom>
          <a:noFill/>
        </p:spPr>
        <p:txBody>
          <a:bodyPr wrap="none" rtlCol="0">
            <a:spAutoFit/>
          </a:bodyPr>
          <a:lstStyle/>
          <a:p>
            <a:r>
              <a:rPr lang="en-US" sz="1600" b="1" dirty="0">
                <a:solidFill>
                  <a:srgbClr val="0000FF"/>
                </a:solidFill>
              </a:rPr>
              <a:t>Without report</a:t>
            </a:r>
          </a:p>
        </p:txBody>
      </p:sp>
    </p:spTree>
    <p:extLst>
      <p:ext uri="{BB962C8B-B14F-4D97-AF65-F5344CB8AC3E}">
        <p14:creationId xmlns:p14="http://schemas.microsoft.com/office/powerpoint/2010/main" val="3845242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2D4E1-FC7C-C7F9-40A9-0B0B2DF3846D}"/>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8FA3780D-CFC0-E2FD-E9E6-556F364207C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71" b="94608" l="7752" r="91473">
                        <a14:foregroundMark x1="48837" y1="9804" x2="48837" y2="9804"/>
                        <a14:foregroundMark x1="55039" y1="93627" x2="55039" y2="93627"/>
                        <a14:foregroundMark x1="35659" y1="95098" x2="35659" y2="95098"/>
                        <a14:foregroundMark x1="92248" y1="40686" x2="92248" y2="40686"/>
                        <a14:foregroundMark x1="45736" y1="9314" x2="42636" y2="1471"/>
                      </a14:backgroundRemoval>
                    </a14:imgEffect>
                  </a14:imgLayer>
                </a14:imgProps>
              </a:ext>
            </a:extLst>
          </a:blip>
          <a:stretch>
            <a:fillRect/>
          </a:stretch>
        </p:blipFill>
        <p:spPr>
          <a:xfrm>
            <a:off x="6933406" y="4009163"/>
            <a:ext cx="1144263" cy="1809533"/>
          </a:xfrm>
          <a:prstGeom prst="rect">
            <a:avLst/>
          </a:prstGeom>
        </p:spPr>
      </p:pic>
      <p:pic>
        <p:nvPicPr>
          <p:cNvPr id="4" name="Graphic 3" descr="House with solid fill">
            <a:extLst>
              <a:ext uri="{FF2B5EF4-FFF2-40B4-BE49-F238E27FC236}">
                <a16:creationId xmlns:a16="http://schemas.microsoft.com/office/drawing/2014/main" id="{36ABED0F-8C2E-0EAA-3C8B-E3C41F3795E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57477" y="4009163"/>
            <a:ext cx="1809533" cy="1809533"/>
          </a:xfrm>
          <a:prstGeom prst="rect">
            <a:avLst/>
          </a:prstGeom>
        </p:spPr>
      </p:pic>
      <p:pic>
        <p:nvPicPr>
          <p:cNvPr id="6" name="Picture 5">
            <a:extLst>
              <a:ext uri="{FF2B5EF4-FFF2-40B4-BE49-F238E27FC236}">
                <a16:creationId xmlns:a16="http://schemas.microsoft.com/office/drawing/2014/main" id="{A16CF616-0AEF-6200-1B8C-204845F2CC6E}"/>
              </a:ext>
            </a:extLst>
          </p:cNvPr>
          <p:cNvPicPr>
            <a:picLocks noChangeAspect="1"/>
          </p:cNvPicPr>
          <p:nvPr/>
        </p:nvPicPr>
        <p:blipFill>
          <a:blip r:embed="rId6"/>
          <a:stretch>
            <a:fillRect/>
          </a:stretch>
        </p:blipFill>
        <p:spPr>
          <a:xfrm>
            <a:off x="6618222" y="2586318"/>
            <a:ext cx="2674852" cy="937341"/>
          </a:xfrm>
          <a:prstGeom prst="rect">
            <a:avLst/>
          </a:prstGeom>
        </p:spPr>
      </p:pic>
      <p:cxnSp>
        <p:nvCxnSpPr>
          <p:cNvPr id="8" name="Straight Arrow Connector 7">
            <a:extLst>
              <a:ext uri="{FF2B5EF4-FFF2-40B4-BE49-F238E27FC236}">
                <a16:creationId xmlns:a16="http://schemas.microsoft.com/office/drawing/2014/main" id="{642A8F9F-0967-6C8B-3740-FC631FB4C6C2}"/>
              </a:ext>
            </a:extLst>
          </p:cNvPr>
          <p:cNvCxnSpPr>
            <a:cxnSpLocks/>
          </p:cNvCxnSpPr>
          <p:nvPr/>
        </p:nvCxnSpPr>
        <p:spPr bwMode="auto">
          <a:xfrm>
            <a:off x="8077669" y="4725194"/>
            <a:ext cx="2513337" cy="0"/>
          </a:xfrm>
          <a:prstGeom prst="straightConnector1">
            <a:avLst/>
          </a:prstGeom>
          <a:solidFill>
            <a:schemeClr val="accent1"/>
          </a:solidFill>
          <a:ln w="57150" cap="flat" cmpd="sng" algn="ctr">
            <a:solidFill>
              <a:srgbClr val="0070C0"/>
            </a:solidFill>
            <a:prstDash val="solid"/>
            <a:round/>
            <a:headEnd type="triangle"/>
            <a:tailEnd type="triangle"/>
          </a:ln>
          <a:effectLst/>
        </p:spPr>
      </p:cxnSp>
      <p:sp>
        <p:nvSpPr>
          <p:cNvPr id="9" name="TextBox 8">
            <a:extLst>
              <a:ext uri="{FF2B5EF4-FFF2-40B4-BE49-F238E27FC236}">
                <a16:creationId xmlns:a16="http://schemas.microsoft.com/office/drawing/2014/main" id="{E64D47BD-3FE5-AD76-4C18-BADA4FB2F7B4}"/>
              </a:ext>
            </a:extLst>
          </p:cNvPr>
          <p:cNvSpPr txBox="1"/>
          <p:nvPr/>
        </p:nvSpPr>
        <p:spPr>
          <a:xfrm>
            <a:off x="7046939" y="2289890"/>
            <a:ext cx="724878" cy="338554"/>
          </a:xfrm>
          <a:prstGeom prst="rect">
            <a:avLst/>
          </a:prstGeom>
          <a:noFill/>
        </p:spPr>
        <p:txBody>
          <a:bodyPr wrap="none" rtlCol="0">
            <a:spAutoFit/>
          </a:bodyPr>
          <a:lstStyle/>
          <a:p>
            <a:r>
              <a:rPr lang="en-US" sz="1600" b="1" dirty="0">
                <a:solidFill>
                  <a:srgbClr val="0000FF"/>
                </a:solidFill>
              </a:rPr>
              <a:t>1 RSF</a:t>
            </a:r>
          </a:p>
        </p:txBody>
      </p:sp>
      <p:sp>
        <p:nvSpPr>
          <p:cNvPr id="10" name="TextBox 9">
            <a:extLst>
              <a:ext uri="{FF2B5EF4-FFF2-40B4-BE49-F238E27FC236}">
                <a16:creationId xmlns:a16="http://schemas.microsoft.com/office/drawing/2014/main" id="{3B0E77E3-EB5A-0464-FFB8-DA9D4C154C3B}"/>
              </a:ext>
            </a:extLst>
          </p:cNvPr>
          <p:cNvSpPr txBox="1"/>
          <p:nvPr/>
        </p:nvSpPr>
        <p:spPr>
          <a:xfrm>
            <a:off x="7168959" y="3597134"/>
            <a:ext cx="1518942" cy="338554"/>
          </a:xfrm>
          <a:prstGeom prst="rect">
            <a:avLst/>
          </a:prstGeom>
          <a:noFill/>
        </p:spPr>
        <p:txBody>
          <a:bodyPr wrap="none" rtlCol="0">
            <a:spAutoFit/>
          </a:bodyPr>
          <a:lstStyle/>
          <a:p>
            <a:r>
              <a:rPr lang="en-US" sz="1600" b="1" dirty="0">
                <a:solidFill>
                  <a:srgbClr val="0000FF"/>
                </a:solidFill>
              </a:rPr>
              <a:t>Without report</a:t>
            </a:r>
          </a:p>
        </p:txBody>
      </p:sp>
      <p:graphicFrame>
        <p:nvGraphicFramePr>
          <p:cNvPr id="7" name="Table 6">
            <a:extLst>
              <a:ext uri="{FF2B5EF4-FFF2-40B4-BE49-F238E27FC236}">
                <a16:creationId xmlns:a16="http://schemas.microsoft.com/office/drawing/2014/main" id="{A5EEDC84-34CC-9542-A4F1-9E9CE82E7CBB}"/>
              </a:ext>
            </a:extLst>
          </p:cNvPr>
          <p:cNvGraphicFramePr>
            <a:graphicFrameLocks noGrp="1"/>
          </p:cNvGraphicFramePr>
          <p:nvPr>
            <p:extLst>
              <p:ext uri="{D42A27DB-BD31-4B8C-83A1-F6EECF244321}">
                <p14:modId xmlns:p14="http://schemas.microsoft.com/office/powerpoint/2010/main" val="43026542"/>
              </p:ext>
            </p:extLst>
          </p:nvPr>
        </p:nvGraphicFramePr>
        <p:xfrm>
          <a:off x="6618222" y="1423311"/>
          <a:ext cx="3311605" cy="747001"/>
        </p:xfrm>
        <a:graphic>
          <a:graphicData uri="http://schemas.openxmlformats.org/drawingml/2006/table">
            <a:tbl>
              <a:tblPr>
                <a:tableStyleId>{5C22544A-7EE6-4342-B048-85BDC9FD1C3A}</a:tableStyleId>
              </a:tblPr>
              <a:tblGrid>
                <a:gridCol w="758440">
                  <a:extLst>
                    <a:ext uri="{9D8B030D-6E8A-4147-A177-3AD203B41FA5}">
                      <a16:colId xmlns:a16="http://schemas.microsoft.com/office/drawing/2014/main" val="3378108893"/>
                    </a:ext>
                  </a:extLst>
                </a:gridCol>
                <a:gridCol w="713384">
                  <a:extLst>
                    <a:ext uri="{9D8B030D-6E8A-4147-A177-3AD203B41FA5}">
                      <a16:colId xmlns:a16="http://schemas.microsoft.com/office/drawing/2014/main" val="152550710"/>
                    </a:ext>
                  </a:extLst>
                </a:gridCol>
                <a:gridCol w="938664">
                  <a:extLst>
                    <a:ext uri="{9D8B030D-6E8A-4147-A177-3AD203B41FA5}">
                      <a16:colId xmlns:a16="http://schemas.microsoft.com/office/drawing/2014/main" val="316471561"/>
                    </a:ext>
                  </a:extLst>
                </a:gridCol>
                <a:gridCol w="901117">
                  <a:extLst>
                    <a:ext uri="{9D8B030D-6E8A-4147-A177-3AD203B41FA5}">
                      <a16:colId xmlns:a16="http://schemas.microsoft.com/office/drawing/2014/main" val="1698279454"/>
                    </a:ext>
                  </a:extLst>
                </a:gridCol>
              </a:tblGrid>
              <a:tr h="244684">
                <a:tc>
                  <a:txBody>
                    <a:bodyPr/>
                    <a:lstStyle/>
                    <a:p>
                      <a:pPr marL="0" marR="0">
                        <a:lnSpc>
                          <a:spcPct val="107000"/>
                        </a:lnSpc>
                        <a:spcAft>
                          <a:spcPts val="800"/>
                        </a:spcAft>
                        <a:buNone/>
                      </a:pPr>
                      <a:r>
                        <a:rPr lang="en-US" sz="1100">
                          <a:effectLst/>
                        </a:rPr>
                        <a:t>Bits: 0–2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100">
                          <a:effectLst/>
                        </a:rPr>
                        <a:t>3–5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100" dirty="0">
                          <a:effectLst/>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1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1757800"/>
                  </a:ext>
                </a:extLst>
              </a:tr>
              <a:tr h="502317">
                <a:tc>
                  <a:txBody>
                    <a:bodyPr/>
                    <a:lstStyle/>
                    <a:p>
                      <a:pPr marL="0" marR="0">
                        <a:lnSpc>
                          <a:spcPct val="107000"/>
                        </a:lnSpc>
                        <a:spcAft>
                          <a:spcPts val="800"/>
                        </a:spcAft>
                        <a:buNone/>
                      </a:pPr>
                      <a:r>
                        <a:rPr lang="en-US" sz="1100">
                          <a:effectLst/>
                        </a:rPr>
                        <a:t>Number of RSF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100">
                          <a:effectLst/>
                        </a:rPr>
                        <a:t>Number of RIF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100" dirty="0" err="1">
                          <a:effectLst/>
                        </a:rPr>
                        <a:t>MMS_Sync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100" dirty="0">
                          <a:effectLst/>
                        </a:rPr>
                        <a:t>Reversed Fragment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29637632"/>
                  </a:ext>
                </a:extLst>
              </a:tr>
            </a:tbl>
          </a:graphicData>
        </a:graphic>
      </p:graphicFrame>
      <p:sp>
        <p:nvSpPr>
          <p:cNvPr id="11" name="TextBox 10">
            <a:extLst>
              <a:ext uri="{FF2B5EF4-FFF2-40B4-BE49-F238E27FC236}">
                <a16:creationId xmlns:a16="http://schemas.microsoft.com/office/drawing/2014/main" id="{BB611E13-1328-140A-B526-7023D8EC8EBD}"/>
              </a:ext>
            </a:extLst>
          </p:cNvPr>
          <p:cNvSpPr txBox="1"/>
          <p:nvPr/>
        </p:nvSpPr>
        <p:spPr>
          <a:xfrm>
            <a:off x="6618222" y="1040892"/>
            <a:ext cx="724878" cy="338554"/>
          </a:xfrm>
          <a:prstGeom prst="rect">
            <a:avLst/>
          </a:prstGeom>
          <a:noFill/>
        </p:spPr>
        <p:txBody>
          <a:bodyPr wrap="none" rtlCol="0">
            <a:spAutoFit/>
          </a:bodyPr>
          <a:lstStyle/>
          <a:p>
            <a:r>
              <a:rPr lang="en-US" sz="1600" b="1" dirty="0">
                <a:solidFill>
                  <a:srgbClr val="0000FF"/>
                </a:solidFill>
              </a:rPr>
              <a:t>1 RSF</a:t>
            </a:r>
          </a:p>
        </p:txBody>
      </p:sp>
      <p:sp>
        <p:nvSpPr>
          <p:cNvPr id="12" name="TextBox 11">
            <a:extLst>
              <a:ext uri="{FF2B5EF4-FFF2-40B4-BE49-F238E27FC236}">
                <a16:creationId xmlns:a16="http://schemas.microsoft.com/office/drawing/2014/main" id="{47B97B33-18D8-4986-6F87-1AD37FFA0E69}"/>
              </a:ext>
            </a:extLst>
          </p:cNvPr>
          <p:cNvSpPr txBox="1"/>
          <p:nvPr/>
        </p:nvSpPr>
        <p:spPr>
          <a:xfrm>
            <a:off x="8365637" y="1055417"/>
            <a:ext cx="287258" cy="338554"/>
          </a:xfrm>
          <a:prstGeom prst="rect">
            <a:avLst/>
          </a:prstGeom>
          <a:noFill/>
        </p:spPr>
        <p:txBody>
          <a:bodyPr wrap="none" rtlCol="0">
            <a:spAutoFit/>
          </a:bodyPr>
          <a:lstStyle/>
          <a:p>
            <a:r>
              <a:rPr lang="en-US" sz="1600" b="1" dirty="0">
                <a:solidFill>
                  <a:srgbClr val="0000FF"/>
                </a:solidFill>
              </a:rPr>
              <a:t>1</a:t>
            </a:r>
          </a:p>
        </p:txBody>
      </p:sp>
    </p:spTree>
    <p:extLst>
      <p:ext uri="{BB962C8B-B14F-4D97-AF65-F5344CB8AC3E}">
        <p14:creationId xmlns:p14="http://schemas.microsoft.com/office/powerpoint/2010/main" val="1773246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4E1964-92E2-48CC-D619-6E86982B89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4621C4-98A5-9534-ED73-EC93B32F79C1}"/>
              </a:ext>
            </a:extLst>
          </p:cNvPr>
          <p:cNvSpPr>
            <a:spLocks noGrp="1"/>
          </p:cNvSpPr>
          <p:nvPr>
            <p:ph type="title"/>
          </p:nvPr>
        </p:nvSpPr>
        <p:spPr>
          <a:xfrm>
            <a:off x="600647" y="-265650"/>
            <a:ext cx="10361851" cy="1067047"/>
          </a:xfrm>
        </p:spPr>
        <p:txBody>
          <a:bodyPr/>
          <a:lstStyle/>
          <a:p>
            <a:r>
              <a:rPr lang="en-US" dirty="0"/>
              <a:t>Sync SS-TWR with RSF-Only</a:t>
            </a:r>
          </a:p>
        </p:txBody>
      </p:sp>
      <p:sp>
        <p:nvSpPr>
          <p:cNvPr id="6" name="Slide Number Placeholder 5">
            <a:extLst>
              <a:ext uri="{FF2B5EF4-FFF2-40B4-BE49-F238E27FC236}">
                <a16:creationId xmlns:a16="http://schemas.microsoft.com/office/drawing/2014/main" id="{181D318B-BEB4-5D79-7B60-A569FA05EDD6}"/>
              </a:ext>
            </a:extLst>
          </p:cNvPr>
          <p:cNvSpPr>
            <a:spLocks noGrp="1"/>
          </p:cNvSpPr>
          <p:nvPr>
            <p:ph type="sldNum" sz="quarter" idx="12"/>
          </p:nvPr>
        </p:nvSpPr>
        <p:spPr>
          <a:xfrm>
            <a:off x="11610261" y="6330968"/>
            <a:ext cx="411004" cy="292554"/>
          </a:xfrm>
          <a:prstGeom prst="rect">
            <a:avLst/>
          </a:prstGeom>
        </p:spPr>
        <p:txBody>
          <a:bodyPr vert="horz" lIns="0" tIns="46800" rIns="0" bIns="46800" rtlCol="0" anchor="b"/>
          <a:lstStyle>
            <a:defPPr>
              <a:defRPr lang="en-US"/>
            </a:defPPr>
            <a:lvl1pPr marL="0" algn="r" defTabSz="914400" rtl="0" eaLnBrk="1" latinLnBrk="0" hangingPunct="1">
              <a:defRPr lang="en-US" sz="1100" b="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a:t>Slide </a:t>
            </a:r>
            <a:fld id="{402C19D2-AFCD-5441-8B74-E6F734CFFA69}" type="slidenum">
              <a:rPr altLang="en-US" smtClean="0"/>
              <a:pPr/>
              <a:t>14</a:t>
            </a:fld>
            <a:endParaRPr lang="en-US" altLang="en-US" dirty="0"/>
          </a:p>
        </p:txBody>
      </p:sp>
      <p:cxnSp>
        <p:nvCxnSpPr>
          <p:cNvPr id="9" name="Straight Arrow Connector 8">
            <a:extLst>
              <a:ext uri="{FF2B5EF4-FFF2-40B4-BE49-F238E27FC236}">
                <a16:creationId xmlns:a16="http://schemas.microsoft.com/office/drawing/2014/main" id="{C1024D52-EB35-0F25-0582-ADC56BE45FA4}"/>
              </a:ext>
            </a:extLst>
          </p:cNvPr>
          <p:cNvCxnSpPr/>
          <p:nvPr/>
        </p:nvCxnSpPr>
        <p:spPr bwMode="auto">
          <a:xfrm flipV="1">
            <a:off x="0" y="2905422"/>
            <a:ext cx="9657116" cy="1261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9">
            <a:extLst>
              <a:ext uri="{FF2B5EF4-FFF2-40B4-BE49-F238E27FC236}">
                <a16:creationId xmlns:a16="http://schemas.microsoft.com/office/drawing/2014/main" id="{3EF3154B-27B2-56C9-9D4E-2A4017E22052}"/>
              </a:ext>
            </a:extLst>
          </p:cNvPr>
          <p:cNvCxnSpPr/>
          <p:nvPr/>
        </p:nvCxnSpPr>
        <p:spPr bwMode="auto">
          <a:xfrm flipV="1">
            <a:off x="-26878" y="5706537"/>
            <a:ext cx="10540138" cy="1668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a:extLst>
              <a:ext uri="{FF2B5EF4-FFF2-40B4-BE49-F238E27FC236}">
                <a16:creationId xmlns:a16="http://schemas.microsoft.com/office/drawing/2014/main" id="{2F30B346-B457-6DA0-E7FB-043B3BD3FC33}"/>
              </a:ext>
            </a:extLst>
          </p:cNvPr>
          <p:cNvSpPr/>
          <p:nvPr/>
        </p:nvSpPr>
        <p:spPr bwMode="auto">
          <a:xfrm>
            <a:off x="2209512" y="2210759"/>
            <a:ext cx="609521" cy="685705"/>
          </a:xfrm>
          <a:prstGeom prst="rect">
            <a:avLst/>
          </a:prstGeom>
          <a:solidFill>
            <a:srgbClr val="BFFFFF"/>
          </a:solid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 1</a:t>
            </a:r>
          </a:p>
        </p:txBody>
      </p:sp>
      <p:sp>
        <p:nvSpPr>
          <p:cNvPr id="14" name="Rectangle 13">
            <a:extLst>
              <a:ext uri="{FF2B5EF4-FFF2-40B4-BE49-F238E27FC236}">
                <a16:creationId xmlns:a16="http://schemas.microsoft.com/office/drawing/2014/main" id="{76B5D3F3-357E-212A-8F54-1B0F6CB1FA2A}"/>
              </a:ext>
            </a:extLst>
          </p:cNvPr>
          <p:cNvSpPr/>
          <p:nvPr/>
        </p:nvSpPr>
        <p:spPr bwMode="auto">
          <a:xfrm>
            <a:off x="2843828" y="5706537"/>
            <a:ext cx="609521" cy="685705"/>
          </a:xfrm>
          <a:prstGeom prst="rect">
            <a:avLst/>
          </a:prstGeom>
          <a:no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sp>
        <p:nvSpPr>
          <p:cNvPr id="16" name="Rectangle 15">
            <a:extLst>
              <a:ext uri="{FF2B5EF4-FFF2-40B4-BE49-F238E27FC236}">
                <a16:creationId xmlns:a16="http://schemas.microsoft.com/office/drawing/2014/main" id="{A7BCF654-4FF3-0821-165F-366AB14153FF}"/>
              </a:ext>
            </a:extLst>
          </p:cNvPr>
          <p:cNvSpPr/>
          <p:nvPr/>
        </p:nvSpPr>
        <p:spPr bwMode="auto">
          <a:xfrm>
            <a:off x="4038074" y="5020832"/>
            <a:ext cx="609521" cy="685705"/>
          </a:xfrm>
          <a:prstGeom prst="rect">
            <a:avLst/>
          </a:prstGeom>
          <a:pattFill prst="pct10">
            <a:fgClr>
              <a:schemeClr val="tx1"/>
            </a:fgClr>
            <a:bgClr>
              <a:srgbClr val="BFFFFF"/>
            </a:bgClr>
          </a:patt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sp>
        <p:nvSpPr>
          <p:cNvPr id="17" name="Rectangle 16">
            <a:extLst>
              <a:ext uri="{FF2B5EF4-FFF2-40B4-BE49-F238E27FC236}">
                <a16:creationId xmlns:a16="http://schemas.microsoft.com/office/drawing/2014/main" id="{BB6FED75-2CC0-6424-FC2F-AE3E8B5DC316}"/>
              </a:ext>
            </a:extLst>
          </p:cNvPr>
          <p:cNvSpPr/>
          <p:nvPr/>
        </p:nvSpPr>
        <p:spPr bwMode="auto">
          <a:xfrm>
            <a:off x="4528669" y="2905422"/>
            <a:ext cx="609521" cy="658836"/>
          </a:xfrm>
          <a:prstGeom prst="rect">
            <a:avLst/>
          </a:prstGeom>
          <a:pattFill prst="pct5">
            <a:fgClr>
              <a:schemeClr val="tx1"/>
            </a:fgClr>
            <a:bgClr>
              <a:schemeClr val="bg1"/>
            </a:bgClr>
          </a:patt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cxnSp>
        <p:nvCxnSpPr>
          <p:cNvPr id="28" name="Straight Arrow Connector 27">
            <a:extLst>
              <a:ext uri="{FF2B5EF4-FFF2-40B4-BE49-F238E27FC236}">
                <a16:creationId xmlns:a16="http://schemas.microsoft.com/office/drawing/2014/main" id="{20871BB5-B7D7-0126-F7FE-674AC290DBB6}"/>
              </a:ext>
            </a:extLst>
          </p:cNvPr>
          <p:cNvCxnSpPr/>
          <p:nvPr/>
        </p:nvCxnSpPr>
        <p:spPr bwMode="auto">
          <a:xfrm flipV="1">
            <a:off x="2246644" y="2210753"/>
            <a:ext cx="0" cy="676753"/>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a:extLst>
              <a:ext uri="{FF2B5EF4-FFF2-40B4-BE49-F238E27FC236}">
                <a16:creationId xmlns:a16="http://schemas.microsoft.com/office/drawing/2014/main" id="{1174F409-D037-BF40-90AF-C81C00991C50}"/>
              </a:ext>
            </a:extLst>
          </p:cNvPr>
          <p:cNvCxnSpPr/>
          <p:nvPr/>
        </p:nvCxnSpPr>
        <p:spPr bwMode="auto">
          <a:xfrm>
            <a:off x="2233199" y="2923928"/>
            <a:ext cx="651341" cy="2773650"/>
          </a:xfrm>
          <a:prstGeom prst="straightConnector1">
            <a:avLst/>
          </a:prstGeom>
          <a:solidFill>
            <a:schemeClr val="accent1"/>
          </a:solidFill>
          <a:ln w="12700" cap="flat" cmpd="sng" algn="ctr">
            <a:solidFill>
              <a:srgbClr val="0432FF"/>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493CEABC-423A-5BD5-D415-83F1DCE9691C}"/>
              </a:ext>
            </a:extLst>
          </p:cNvPr>
          <p:cNvCxnSpPr/>
          <p:nvPr/>
        </p:nvCxnSpPr>
        <p:spPr bwMode="auto">
          <a:xfrm>
            <a:off x="2246645" y="2439323"/>
            <a:ext cx="2324760"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139F1101-EB58-440B-87ED-D6F0E257CA94}"/>
              </a:ext>
            </a:extLst>
          </p:cNvPr>
          <p:cNvCxnSpPr/>
          <p:nvPr/>
        </p:nvCxnSpPr>
        <p:spPr bwMode="auto">
          <a:xfrm>
            <a:off x="2884541" y="5363684"/>
            <a:ext cx="1199461"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Box 46">
            <a:extLst>
              <a:ext uri="{FF2B5EF4-FFF2-40B4-BE49-F238E27FC236}">
                <a16:creationId xmlns:a16="http://schemas.microsoft.com/office/drawing/2014/main" id="{8CDA7DFC-495B-6FC3-E60A-3CB20F678FEB}"/>
              </a:ext>
            </a:extLst>
          </p:cNvPr>
          <p:cNvSpPr txBox="1"/>
          <p:nvPr/>
        </p:nvSpPr>
        <p:spPr>
          <a:xfrm>
            <a:off x="2995734" y="4776814"/>
            <a:ext cx="915231" cy="292350"/>
          </a:xfrm>
          <a:prstGeom prst="rect">
            <a:avLst/>
          </a:prstGeom>
          <a:noFill/>
        </p:spPr>
        <p:txBody>
          <a:bodyPr wrap="square" rtlCol="0">
            <a:spAutoFit/>
          </a:bodyPr>
          <a:lstStyle/>
          <a:p>
            <a:r>
              <a:rPr lang="en-US" dirty="0"/>
              <a:t>Reply time</a:t>
            </a:r>
          </a:p>
        </p:txBody>
      </p:sp>
      <p:sp>
        <p:nvSpPr>
          <p:cNvPr id="48" name="TextBox 47">
            <a:extLst>
              <a:ext uri="{FF2B5EF4-FFF2-40B4-BE49-F238E27FC236}">
                <a16:creationId xmlns:a16="http://schemas.microsoft.com/office/drawing/2014/main" id="{E9439211-33C9-7898-4EEA-B8216FB22DE5}"/>
              </a:ext>
            </a:extLst>
          </p:cNvPr>
          <p:cNvSpPr txBox="1"/>
          <p:nvPr/>
        </p:nvSpPr>
        <p:spPr>
          <a:xfrm>
            <a:off x="2843829" y="2496363"/>
            <a:ext cx="1883486" cy="292350"/>
          </a:xfrm>
          <a:prstGeom prst="rect">
            <a:avLst/>
          </a:prstGeom>
          <a:noFill/>
        </p:spPr>
        <p:txBody>
          <a:bodyPr wrap="square" rtlCol="0">
            <a:spAutoFit/>
          </a:bodyPr>
          <a:lstStyle/>
          <a:p>
            <a:r>
              <a:rPr lang="en-US" dirty="0"/>
              <a:t>Round-trip time</a:t>
            </a:r>
          </a:p>
        </p:txBody>
      </p:sp>
      <p:cxnSp>
        <p:nvCxnSpPr>
          <p:cNvPr id="62" name="Straight Arrow Connector 61">
            <a:extLst>
              <a:ext uri="{FF2B5EF4-FFF2-40B4-BE49-F238E27FC236}">
                <a16:creationId xmlns:a16="http://schemas.microsoft.com/office/drawing/2014/main" id="{4E9B7C64-5D15-84D1-421E-2D8A33B01697}"/>
              </a:ext>
            </a:extLst>
          </p:cNvPr>
          <p:cNvCxnSpPr/>
          <p:nvPr/>
        </p:nvCxnSpPr>
        <p:spPr bwMode="auto">
          <a:xfrm flipV="1">
            <a:off x="4571404" y="2887506"/>
            <a:ext cx="0" cy="676753"/>
          </a:xfrm>
          <a:prstGeom prst="straightConnector1">
            <a:avLst/>
          </a:prstGeom>
          <a:solidFill>
            <a:schemeClr val="accent1"/>
          </a:solidFill>
          <a:ln w="12700" cap="flat" cmpd="sng" algn="ctr">
            <a:solidFill>
              <a:srgbClr val="FF0000"/>
            </a:solidFill>
            <a:prstDash val="sysDot"/>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a:extLst>
              <a:ext uri="{FF2B5EF4-FFF2-40B4-BE49-F238E27FC236}">
                <a16:creationId xmlns:a16="http://schemas.microsoft.com/office/drawing/2014/main" id="{E6090E36-4F71-CCBB-38F9-0246B8C1789A}"/>
              </a:ext>
            </a:extLst>
          </p:cNvPr>
          <p:cNvCxnSpPr/>
          <p:nvPr/>
        </p:nvCxnSpPr>
        <p:spPr bwMode="auto">
          <a:xfrm flipV="1">
            <a:off x="4084001" y="5029784"/>
            <a:ext cx="0" cy="676753"/>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a:extLst>
              <a:ext uri="{FF2B5EF4-FFF2-40B4-BE49-F238E27FC236}">
                <a16:creationId xmlns:a16="http://schemas.microsoft.com/office/drawing/2014/main" id="{955C6723-8916-5CEF-760B-66F79119C7B8}"/>
              </a:ext>
            </a:extLst>
          </p:cNvPr>
          <p:cNvCxnSpPr/>
          <p:nvPr/>
        </p:nvCxnSpPr>
        <p:spPr bwMode="auto">
          <a:xfrm flipV="1">
            <a:off x="2884540" y="5706537"/>
            <a:ext cx="0" cy="676753"/>
          </a:xfrm>
          <a:prstGeom prst="straightConnector1">
            <a:avLst/>
          </a:prstGeom>
          <a:solidFill>
            <a:schemeClr val="accent1"/>
          </a:solidFill>
          <a:ln w="12700" cap="flat" cmpd="sng" algn="ctr">
            <a:solidFill>
              <a:srgbClr val="FF0000"/>
            </a:solidFill>
            <a:prstDash val="sysDot"/>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018677BC-318B-3D2F-CCC6-3F6D1C1D05C3}"/>
              </a:ext>
            </a:extLst>
          </p:cNvPr>
          <p:cNvSpPr txBox="1"/>
          <p:nvPr/>
        </p:nvSpPr>
        <p:spPr>
          <a:xfrm>
            <a:off x="2650177" y="743621"/>
            <a:ext cx="1650165" cy="307737"/>
          </a:xfrm>
          <a:prstGeom prst="rect">
            <a:avLst/>
          </a:prstGeom>
          <a:solidFill>
            <a:schemeClr val="bg1">
              <a:lumMod val="95000"/>
            </a:schemeClr>
          </a:solidFill>
        </p:spPr>
        <p:txBody>
          <a:bodyPr wrap="square" rtlCol="0">
            <a:spAutoFit/>
          </a:bodyPr>
          <a:lstStyle/>
          <a:p>
            <a:r>
              <a:rPr lang="en-US" sz="1400" dirty="0">
                <a:latin typeface="+mj-lt"/>
              </a:rPr>
              <a:t>Device-A: Initiator</a:t>
            </a:r>
          </a:p>
        </p:txBody>
      </p:sp>
      <p:sp>
        <p:nvSpPr>
          <p:cNvPr id="7" name="TextBox 6">
            <a:extLst>
              <a:ext uri="{FF2B5EF4-FFF2-40B4-BE49-F238E27FC236}">
                <a16:creationId xmlns:a16="http://schemas.microsoft.com/office/drawing/2014/main" id="{DEADBB65-BDA5-B814-460E-861A66E94BF7}"/>
              </a:ext>
            </a:extLst>
          </p:cNvPr>
          <p:cNvSpPr txBox="1"/>
          <p:nvPr/>
        </p:nvSpPr>
        <p:spPr>
          <a:xfrm>
            <a:off x="3659794" y="6454578"/>
            <a:ext cx="1737750" cy="307737"/>
          </a:xfrm>
          <a:prstGeom prst="rect">
            <a:avLst/>
          </a:prstGeom>
          <a:solidFill>
            <a:schemeClr val="bg1">
              <a:lumMod val="95000"/>
            </a:schemeClr>
          </a:solidFill>
        </p:spPr>
        <p:txBody>
          <a:bodyPr wrap="none" rtlCol="0">
            <a:spAutoFit/>
          </a:bodyPr>
          <a:lstStyle/>
          <a:p>
            <a:r>
              <a:rPr lang="en-US" sz="1400" dirty="0">
                <a:latin typeface="+mj-lt"/>
              </a:rPr>
              <a:t>Device-B: Responder</a:t>
            </a:r>
          </a:p>
        </p:txBody>
      </p:sp>
      <p:grpSp>
        <p:nvGrpSpPr>
          <p:cNvPr id="8" name="Group 7">
            <a:extLst>
              <a:ext uri="{FF2B5EF4-FFF2-40B4-BE49-F238E27FC236}">
                <a16:creationId xmlns:a16="http://schemas.microsoft.com/office/drawing/2014/main" id="{BD879954-0CF3-11BF-37EC-C1CF80CBE488}"/>
              </a:ext>
            </a:extLst>
          </p:cNvPr>
          <p:cNvGrpSpPr/>
          <p:nvPr/>
        </p:nvGrpSpPr>
        <p:grpSpPr>
          <a:xfrm>
            <a:off x="1659189" y="2363441"/>
            <a:ext cx="490543" cy="1066043"/>
            <a:chOff x="930914" y="2167091"/>
            <a:chExt cx="490607" cy="1066182"/>
          </a:xfrm>
        </p:grpSpPr>
        <p:sp>
          <p:nvSpPr>
            <p:cNvPr id="19" name="TextBox 18">
              <a:extLst>
                <a:ext uri="{FF2B5EF4-FFF2-40B4-BE49-F238E27FC236}">
                  <a16:creationId xmlns:a16="http://schemas.microsoft.com/office/drawing/2014/main" id="{719B09CB-3312-16BF-EC91-34B2799465CF}"/>
                </a:ext>
              </a:extLst>
            </p:cNvPr>
            <p:cNvSpPr txBox="1"/>
            <p:nvPr/>
          </p:nvSpPr>
          <p:spPr>
            <a:xfrm>
              <a:off x="936414" y="2863941"/>
              <a:ext cx="482441" cy="369332"/>
            </a:xfrm>
            <a:prstGeom prst="rect">
              <a:avLst/>
            </a:prstGeom>
            <a:noFill/>
          </p:spPr>
          <p:txBody>
            <a:bodyPr wrap="square" rtlCol="0">
              <a:spAutoFit/>
            </a:bodyPr>
            <a:lstStyle/>
            <a:p>
              <a:r>
                <a:rPr lang="en-US" sz="1800" dirty="0">
                  <a:latin typeface="+mn-lt"/>
                </a:rPr>
                <a:t>Rx</a:t>
              </a:r>
            </a:p>
          </p:txBody>
        </p:sp>
        <p:sp>
          <p:nvSpPr>
            <p:cNvPr id="20" name="TextBox 19">
              <a:extLst>
                <a:ext uri="{FF2B5EF4-FFF2-40B4-BE49-F238E27FC236}">
                  <a16:creationId xmlns:a16="http://schemas.microsoft.com/office/drawing/2014/main" id="{F9554ED3-6C48-C995-36A8-F0E1EAED17F4}"/>
                </a:ext>
              </a:extLst>
            </p:cNvPr>
            <p:cNvSpPr txBox="1"/>
            <p:nvPr/>
          </p:nvSpPr>
          <p:spPr>
            <a:xfrm>
              <a:off x="930914" y="2167091"/>
              <a:ext cx="490607" cy="369332"/>
            </a:xfrm>
            <a:prstGeom prst="rect">
              <a:avLst/>
            </a:prstGeom>
            <a:noFill/>
          </p:spPr>
          <p:txBody>
            <a:bodyPr wrap="square" rtlCol="0">
              <a:spAutoFit/>
            </a:bodyPr>
            <a:lstStyle/>
            <a:p>
              <a:r>
                <a:rPr lang="en-US" sz="1800" dirty="0">
                  <a:latin typeface="+mn-lt"/>
                </a:rPr>
                <a:t>Tx</a:t>
              </a:r>
            </a:p>
          </p:txBody>
        </p:sp>
      </p:grpSp>
      <p:grpSp>
        <p:nvGrpSpPr>
          <p:cNvPr id="27" name="Group 26">
            <a:extLst>
              <a:ext uri="{FF2B5EF4-FFF2-40B4-BE49-F238E27FC236}">
                <a16:creationId xmlns:a16="http://schemas.microsoft.com/office/drawing/2014/main" id="{CE482703-F8CC-F76D-FF04-7892D32ECB57}"/>
              </a:ext>
            </a:extLst>
          </p:cNvPr>
          <p:cNvGrpSpPr/>
          <p:nvPr/>
        </p:nvGrpSpPr>
        <p:grpSpPr>
          <a:xfrm>
            <a:off x="1792566" y="5173515"/>
            <a:ext cx="490543" cy="1066043"/>
            <a:chOff x="930914" y="2167091"/>
            <a:chExt cx="490607" cy="1066182"/>
          </a:xfrm>
        </p:grpSpPr>
        <p:sp>
          <p:nvSpPr>
            <p:cNvPr id="29" name="TextBox 28">
              <a:extLst>
                <a:ext uri="{FF2B5EF4-FFF2-40B4-BE49-F238E27FC236}">
                  <a16:creationId xmlns:a16="http://schemas.microsoft.com/office/drawing/2014/main" id="{EE873B14-21D3-F134-18A3-032C9AF96A33}"/>
                </a:ext>
              </a:extLst>
            </p:cNvPr>
            <p:cNvSpPr txBox="1"/>
            <p:nvPr/>
          </p:nvSpPr>
          <p:spPr>
            <a:xfrm>
              <a:off x="936414" y="2863941"/>
              <a:ext cx="482441" cy="369332"/>
            </a:xfrm>
            <a:prstGeom prst="rect">
              <a:avLst/>
            </a:prstGeom>
            <a:noFill/>
          </p:spPr>
          <p:txBody>
            <a:bodyPr wrap="square" rtlCol="0">
              <a:spAutoFit/>
            </a:bodyPr>
            <a:lstStyle/>
            <a:p>
              <a:r>
                <a:rPr lang="en-US" sz="1800" dirty="0">
                  <a:latin typeface="+mn-lt"/>
                </a:rPr>
                <a:t>Rx</a:t>
              </a:r>
            </a:p>
          </p:txBody>
        </p:sp>
        <p:sp>
          <p:nvSpPr>
            <p:cNvPr id="30" name="TextBox 29">
              <a:extLst>
                <a:ext uri="{FF2B5EF4-FFF2-40B4-BE49-F238E27FC236}">
                  <a16:creationId xmlns:a16="http://schemas.microsoft.com/office/drawing/2014/main" id="{A1FA613D-28D9-B3B3-F1DA-90168B43DAED}"/>
                </a:ext>
              </a:extLst>
            </p:cNvPr>
            <p:cNvSpPr txBox="1"/>
            <p:nvPr/>
          </p:nvSpPr>
          <p:spPr>
            <a:xfrm>
              <a:off x="930914" y="2167091"/>
              <a:ext cx="490607" cy="369332"/>
            </a:xfrm>
            <a:prstGeom prst="rect">
              <a:avLst/>
            </a:prstGeom>
            <a:noFill/>
          </p:spPr>
          <p:txBody>
            <a:bodyPr wrap="square" rtlCol="0">
              <a:spAutoFit/>
            </a:bodyPr>
            <a:lstStyle/>
            <a:p>
              <a:r>
                <a:rPr lang="en-US" sz="1800" dirty="0">
                  <a:latin typeface="+mn-lt"/>
                </a:rPr>
                <a:t>Tx</a:t>
              </a:r>
            </a:p>
          </p:txBody>
        </p:sp>
      </p:grpSp>
      <p:cxnSp>
        <p:nvCxnSpPr>
          <p:cNvPr id="37" name="Straight Connector 36">
            <a:extLst>
              <a:ext uri="{FF2B5EF4-FFF2-40B4-BE49-F238E27FC236}">
                <a16:creationId xmlns:a16="http://schemas.microsoft.com/office/drawing/2014/main" id="{BFA5F80F-B333-E167-315E-F9D763D3EA99}"/>
              </a:ext>
            </a:extLst>
          </p:cNvPr>
          <p:cNvCxnSpPr/>
          <p:nvPr/>
        </p:nvCxnSpPr>
        <p:spPr bwMode="auto">
          <a:xfrm>
            <a:off x="4571404" y="1556444"/>
            <a:ext cx="0" cy="1348978"/>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5DE4FD2-ED6B-7AC8-5585-F1133EBA1139}"/>
              </a:ext>
            </a:extLst>
          </p:cNvPr>
          <p:cNvCxnSpPr/>
          <p:nvPr/>
        </p:nvCxnSpPr>
        <p:spPr bwMode="auto">
          <a:xfrm>
            <a:off x="2884540" y="4118921"/>
            <a:ext cx="0" cy="1587615"/>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a:extLst>
              <a:ext uri="{FF2B5EF4-FFF2-40B4-BE49-F238E27FC236}">
                <a16:creationId xmlns:a16="http://schemas.microsoft.com/office/drawing/2014/main" id="{AAA74D5E-F570-B67E-9960-F8C13C57A2D8}"/>
              </a:ext>
            </a:extLst>
          </p:cNvPr>
          <p:cNvCxnSpPr/>
          <p:nvPr/>
        </p:nvCxnSpPr>
        <p:spPr bwMode="auto">
          <a:xfrm flipV="1">
            <a:off x="4084001" y="2934716"/>
            <a:ext cx="475879" cy="2762862"/>
          </a:xfrm>
          <a:prstGeom prst="straightConnector1">
            <a:avLst/>
          </a:prstGeom>
          <a:solidFill>
            <a:schemeClr val="accent1"/>
          </a:solidFill>
          <a:ln w="28575" cap="flat" cmpd="sng" algn="ctr">
            <a:solidFill>
              <a:srgbClr val="0432FF"/>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a16="http://schemas.microsoft.com/office/drawing/2014/main" id="{2DFD4DDF-64CE-5523-6F6C-03A4A79D262D}"/>
              </a:ext>
            </a:extLst>
          </p:cNvPr>
          <p:cNvSpPr txBox="1"/>
          <p:nvPr/>
        </p:nvSpPr>
        <p:spPr>
          <a:xfrm>
            <a:off x="513199" y="498735"/>
            <a:ext cx="880254" cy="292350"/>
          </a:xfrm>
          <a:prstGeom prst="rect">
            <a:avLst/>
          </a:prstGeom>
          <a:noFill/>
        </p:spPr>
        <p:txBody>
          <a:bodyPr wrap="none" rtlCol="0">
            <a:spAutoFit/>
          </a:bodyPr>
          <a:lstStyle/>
          <a:p>
            <a:pPr algn="l"/>
            <a:r>
              <a:rPr lang="en-US" dirty="0">
                <a:solidFill>
                  <a:srgbClr val="FF0000"/>
                </a:solidFill>
              </a:rPr>
              <a:t>2400</a:t>
            </a:r>
            <a:r>
              <a:rPr lang="en-US" sz="1100" dirty="0">
                <a:solidFill>
                  <a:srgbClr val="FF0000"/>
                </a:solidFill>
              </a:rPr>
              <a:t>RSTU</a:t>
            </a:r>
            <a:endParaRPr lang="en-US" dirty="0">
              <a:solidFill>
                <a:srgbClr val="FF0000"/>
              </a:solidFill>
            </a:endParaRPr>
          </a:p>
        </p:txBody>
      </p:sp>
      <p:sp>
        <p:nvSpPr>
          <p:cNvPr id="24" name="TextBox 23">
            <a:extLst>
              <a:ext uri="{FF2B5EF4-FFF2-40B4-BE49-F238E27FC236}">
                <a16:creationId xmlns:a16="http://schemas.microsoft.com/office/drawing/2014/main" id="{E95F2188-F2E4-6E9B-49E2-77960EA4C71B}"/>
              </a:ext>
            </a:extLst>
          </p:cNvPr>
          <p:cNvSpPr txBox="1"/>
          <p:nvPr/>
        </p:nvSpPr>
        <p:spPr>
          <a:xfrm>
            <a:off x="2922209" y="3732784"/>
            <a:ext cx="827471" cy="292388"/>
          </a:xfrm>
          <a:prstGeom prst="rect">
            <a:avLst/>
          </a:prstGeom>
          <a:noFill/>
        </p:spPr>
        <p:txBody>
          <a:bodyPr wrap="none" rtlCol="0">
            <a:spAutoFit/>
          </a:bodyPr>
          <a:lstStyle/>
          <a:p>
            <a:pPr algn="l"/>
            <a:r>
              <a:rPr lang="en-US" dirty="0">
                <a:solidFill>
                  <a:srgbClr val="FF0000"/>
                </a:solidFill>
              </a:rPr>
              <a:t>600</a:t>
            </a:r>
            <a:r>
              <a:rPr lang="en-US" sz="1200" dirty="0">
                <a:solidFill>
                  <a:srgbClr val="FF0000"/>
                </a:solidFill>
              </a:rPr>
              <a:t>RSTU</a:t>
            </a:r>
            <a:endParaRPr lang="en-US" dirty="0">
              <a:solidFill>
                <a:srgbClr val="FF0000"/>
              </a:solidFill>
            </a:endParaRPr>
          </a:p>
        </p:txBody>
      </p:sp>
      <p:sp>
        <p:nvSpPr>
          <p:cNvPr id="25" name="TextBox 24">
            <a:extLst>
              <a:ext uri="{FF2B5EF4-FFF2-40B4-BE49-F238E27FC236}">
                <a16:creationId xmlns:a16="http://schemas.microsoft.com/office/drawing/2014/main" id="{D3C38962-E1BB-6F71-4CC7-04317AC833B4}"/>
              </a:ext>
            </a:extLst>
          </p:cNvPr>
          <p:cNvSpPr txBox="1"/>
          <p:nvPr/>
        </p:nvSpPr>
        <p:spPr>
          <a:xfrm>
            <a:off x="4272277" y="1195054"/>
            <a:ext cx="1609718"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B</a:t>
            </a:r>
            <a:r>
              <a:rPr lang="en-US" dirty="0">
                <a:solidFill>
                  <a:srgbClr val="FF0000"/>
                </a:solidFill>
              </a:rPr>
              <a:t>+1800</a:t>
            </a:r>
            <a:r>
              <a:rPr lang="en-US" sz="1200" dirty="0">
                <a:solidFill>
                  <a:srgbClr val="FF0000"/>
                </a:solidFill>
              </a:rPr>
              <a:t>RSTU</a:t>
            </a:r>
            <a:r>
              <a:rPr lang="en-US" dirty="0">
                <a:solidFill>
                  <a:srgbClr val="FF0000"/>
                </a:solidFill>
              </a:rPr>
              <a:t>+TOF</a:t>
            </a:r>
          </a:p>
        </p:txBody>
      </p:sp>
      <p:cxnSp>
        <p:nvCxnSpPr>
          <p:cNvPr id="34" name="Straight Connector 33">
            <a:extLst>
              <a:ext uri="{FF2B5EF4-FFF2-40B4-BE49-F238E27FC236}">
                <a16:creationId xmlns:a16="http://schemas.microsoft.com/office/drawing/2014/main" id="{08F4FBD4-54DD-DBF1-8878-B655492A3156}"/>
              </a:ext>
            </a:extLst>
          </p:cNvPr>
          <p:cNvCxnSpPr/>
          <p:nvPr/>
        </p:nvCxnSpPr>
        <p:spPr bwMode="auto">
          <a:xfrm>
            <a:off x="2147066" y="784872"/>
            <a:ext cx="35555" cy="2083969"/>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A7DB33FB-AA24-874E-0D40-E3F0C62BFBF2}"/>
              </a:ext>
            </a:extLst>
          </p:cNvPr>
          <p:cNvCxnSpPr/>
          <p:nvPr/>
        </p:nvCxnSpPr>
        <p:spPr bwMode="auto">
          <a:xfrm flipH="1">
            <a:off x="4030396" y="4046707"/>
            <a:ext cx="20362" cy="1676511"/>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a:extLst>
              <a:ext uri="{FF2B5EF4-FFF2-40B4-BE49-F238E27FC236}">
                <a16:creationId xmlns:a16="http://schemas.microsoft.com/office/drawing/2014/main" id="{A1E57A23-1D9A-70B5-3AF7-175099DFF9F6}"/>
              </a:ext>
            </a:extLst>
          </p:cNvPr>
          <p:cNvSpPr/>
          <p:nvPr/>
        </p:nvSpPr>
        <p:spPr>
          <a:xfrm>
            <a:off x="107807" y="1257714"/>
            <a:ext cx="365813"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POLL</a:t>
            </a:r>
          </a:p>
        </p:txBody>
      </p:sp>
      <p:sp>
        <p:nvSpPr>
          <p:cNvPr id="49" name="Rectangle 48">
            <a:extLst>
              <a:ext uri="{FF2B5EF4-FFF2-40B4-BE49-F238E27FC236}">
                <a16:creationId xmlns:a16="http://schemas.microsoft.com/office/drawing/2014/main" id="{A99F7015-7CA7-F8F1-D475-3C3371E66BC9}"/>
              </a:ext>
            </a:extLst>
          </p:cNvPr>
          <p:cNvSpPr/>
          <p:nvPr/>
        </p:nvSpPr>
        <p:spPr>
          <a:xfrm>
            <a:off x="981700" y="4090751"/>
            <a:ext cx="365813"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RESP</a:t>
            </a:r>
          </a:p>
        </p:txBody>
      </p:sp>
      <p:sp>
        <p:nvSpPr>
          <p:cNvPr id="4" name="TextBox 3">
            <a:extLst>
              <a:ext uri="{FF2B5EF4-FFF2-40B4-BE49-F238E27FC236}">
                <a16:creationId xmlns:a16="http://schemas.microsoft.com/office/drawing/2014/main" id="{0E5419F3-4729-7076-F6C2-11ED0E9A311D}"/>
              </a:ext>
            </a:extLst>
          </p:cNvPr>
          <p:cNvSpPr txBox="1"/>
          <p:nvPr/>
        </p:nvSpPr>
        <p:spPr>
          <a:xfrm>
            <a:off x="208415" y="5368160"/>
            <a:ext cx="745620" cy="307737"/>
          </a:xfrm>
          <a:prstGeom prst="rect">
            <a:avLst/>
          </a:prstGeom>
          <a:noFill/>
        </p:spPr>
        <p:txBody>
          <a:bodyPr wrap="none" rtlCol="0">
            <a:spAutoFit/>
          </a:bodyPr>
          <a:lstStyle/>
          <a:p>
            <a:pPr algn="l"/>
            <a:r>
              <a:rPr lang="en-US" sz="1400" dirty="0" err="1"/>
              <a:t>CFO</a:t>
            </a:r>
            <a:r>
              <a:rPr lang="en-US" sz="900" dirty="0" err="1"/>
              <a:t>estA</a:t>
            </a:r>
            <a:endParaRPr lang="en-US" sz="1400" dirty="0"/>
          </a:p>
        </p:txBody>
      </p:sp>
      <p:cxnSp>
        <p:nvCxnSpPr>
          <p:cNvPr id="12" name="Straight Arrow Connector 11">
            <a:extLst>
              <a:ext uri="{FF2B5EF4-FFF2-40B4-BE49-F238E27FC236}">
                <a16:creationId xmlns:a16="http://schemas.microsoft.com/office/drawing/2014/main" id="{4957FFC8-4BC8-2463-F570-2D8FBD92CAFF}"/>
              </a:ext>
            </a:extLst>
          </p:cNvPr>
          <p:cNvCxnSpPr>
            <a:cxnSpLocks/>
            <a:endCxn id="33" idx="0"/>
          </p:cNvCxnSpPr>
          <p:nvPr/>
        </p:nvCxnSpPr>
        <p:spPr>
          <a:xfrm>
            <a:off x="225837" y="2950867"/>
            <a:ext cx="64877" cy="2789315"/>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3086F3AF-E503-D03D-4DC1-9A376B7D7607}"/>
              </a:ext>
            </a:extLst>
          </p:cNvPr>
          <p:cNvCxnSpPr>
            <a:cxnSpLocks/>
          </p:cNvCxnSpPr>
          <p:nvPr/>
        </p:nvCxnSpPr>
        <p:spPr>
          <a:xfrm flipV="1">
            <a:off x="1124015" y="3564259"/>
            <a:ext cx="44398" cy="509453"/>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4674BB94-84C9-5C68-C059-C5FDB54FB1C9}"/>
              </a:ext>
            </a:extLst>
          </p:cNvPr>
          <p:cNvSpPr txBox="1"/>
          <p:nvPr/>
        </p:nvSpPr>
        <p:spPr>
          <a:xfrm>
            <a:off x="908003" y="2556237"/>
            <a:ext cx="739209" cy="307737"/>
          </a:xfrm>
          <a:prstGeom prst="rect">
            <a:avLst/>
          </a:prstGeom>
          <a:noFill/>
        </p:spPr>
        <p:txBody>
          <a:bodyPr wrap="none" rtlCol="0">
            <a:spAutoFit/>
          </a:bodyPr>
          <a:lstStyle/>
          <a:p>
            <a:pPr algn="l"/>
            <a:r>
              <a:rPr lang="en-US" sz="1400" dirty="0" err="1"/>
              <a:t>CFO</a:t>
            </a:r>
            <a:r>
              <a:rPr lang="en-US" sz="900" dirty="0" err="1"/>
              <a:t>estB</a:t>
            </a:r>
            <a:endParaRPr lang="en-US" sz="1400" dirty="0"/>
          </a:p>
        </p:txBody>
      </p:sp>
      <p:sp>
        <p:nvSpPr>
          <p:cNvPr id="26" name="Rectangle 25">
            <a:extLst>
              <a:ext uri="{FF2B5EF4-FFF2-40B4-BE49-F238E27FC236}">
                <a16:creationId xmlns:a16="http://schemas.microsoft.com/office/drawing/2014/main" id="{91131C2B-09D5-E0F0-065E-35AB5798C065}"/>
              </a:ext>
            </a:extLst>
          </p:cNvPr>
          <p:cNvSpPr/>
          <p:nvPr/>
        </p:nvSpPr>
        <p:spPr bwMode="auto">
          <a:xfrm>
            <a:off x="1160104" y="2910912"/>
            <a:ext cx="422308" cy="658836"/>
          </a:xfrm>
          <a:prstGeom prst="rect">
            <a:avLst/>
          </a:prstGeom>
          <a:pattFill prst="pct5">
            <a:fgClr>
              <a:schemeClr val="tx1"/>
            </a:fgClr>
            <a:bgClr>
              <a:schemeClr val="bg1"/>
            </a:bgClr>
          </a:patt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RESP</a:t>
            </a:r>
          </a:p>
        </p:txBody>
      </p:sp>
      <p:sp>
        <p:nvSpPr>
          <p:cNvPr id="33" name="Rectangle 32">
            <a:extLst>
              <a:ext uri="{FF2B5EF4-FFF2-40B4-BE49-F238E27FC236}">
                <a16:creationId xmlns:a16="http://schemas.microsoft.com/office/drawing/2014/main" id="{6F95B20E-320B-0F10-889D-7B4B3E439C2E}"/>
              </a:ext>
            </a:extLst>
          </p:cNvPr>
          <p:cNvSpPr/>
          <p:nvPr/>
        </p:nvSpPr>
        <p:spPr bwMode="auto">
          <a:xfrm>
            <a:off x="79559" y="5740182"/>
            <a:ext cx="422308" cy="658836"/>
          </a:xfrm>
          <a:prstGeom prst="rect">
            <a:avLst/>
          </a:prstGeom>
          <a:pattFill prst="pct5">
            <a:fgClr>
              <a:schemeClr val="tx1"/>
            </a:fgClr>
            <a:bgClr>
              <a:schemeClr val="bg1"/>
            </a:bgClr>
          </a:patt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POLL</a:t>
            </a:r>
          </a:p>
        </p:txBody>
      </p:sp>
      <p:cxnSp>
        <p:nvCxnSpPr>
          <p:cNvPr id="74" name="Straight Connector 73">
            <a:extLst>
              <a:ext uri="{FF2B5EF4-FFF2-40B4-BE49-F238E27FC236}">
                <a16:creationId xmlns:a16="http://schemas.microsoft.com/office/drawing/2014/main" id="{7E929DA1-16A1-7230-9771-11A4E55093DF}"/>
              </a:ext>
            </a:extLst>
          </p:cNvPr>
          <p:cNvCxnSpPr/>
          <p:nvPr/>
        </p:nvCxnSpPr>
        <p:spPr bwMode="auto">
          <a:xfrm>
            <a:off x="107247" y="784873"/>
            <a:ext cx="0" cy="1348978"/>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CDF1CC50-1ED0-AEEC-5E9A-E2EA6E1DC226}"/>
              </a:ext>
            </a:extLst>
          </p:cNvPr>
          <p:cNvCxnSpPr/>
          <p:nvPr/>
        </p:nvCxnSpPr>
        <p:spPr>
          <a:xfrm>
            <a:off x="117271" y="905292"/>
            <a:ext cx="2013488" cy="0"/>
          </a:xfrm>
          <a:prstGeom prst="straightConnector1">
            <a:avLst/>
          </a:prstGeom>
          <a:ln w="222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DC424FA3-3133-4A2C-F851-4BA054EE5DCA}"/>
              </a:ext>
            </a:extLst>
          </p:cNvPr>
          <p:cNvCxnSpPr>
            <a:cxnSpLocks/>
          </p:cNvCxnSpPr>
          <p:nvPr/>
        </p:nvCxnSpPr>
        <p:spPr>
          <a:xfrm>
            <a:off x="1597008" y="3564258"/>
            <a:ext cx="2931661" cy="0"/>
          </a:xfrm>
          <a:prstGeom prst="straightConnector1">
            <a:avLst/>
          </a:prstGeom>
          <a:ln w="222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5" name="TextBox 84">
                <a:extLst>
                  <a:ext uri="{FF2B5EF4-FFF2-40B4-BE49-F238E27FC236}">
                    <a16:creationId xmlns:a16="http://schemas.microsoft.com/office/drawing/2014/main" id="{5112792F-51DE-B1C8-735F-34779797F4DF}"/>
                  </a:ext>
                </a:extLst>
              </p:cNvPr>
              <p:cNvSpPr txBox="1"/>
              <p:nvPr/>
            </p:nvSpPr>
            <p:spPr>
              <a:xfrm>
                <a:off x="1997136" y="3241428"/>
                <a:ext cx="1928547" cy="292350"/>
              </a:xfrm>
              <a:prstGeom prst="rect">
                <a:avLst/>
              </a:prstGeom>
              <a:noFill/>
            </p:spPr>
            <p:txBody>
              <a:bodyPr wrap="none" rtlCol="0">
                <a:spAutoFit/>
              </a:bodyPr>
              <a:lstStyle/>
              <a:p>
                <a:pPr algn="l"/>
                <a:r>
                  <a:rPr lang="en-US" dirty="0">
                    <a:solidFill>
                      <a:srgbClr val="FF0000"/>
                    </a:solidFill>
                  </a:rPr>
                  <a:t>1800</a:t>
                </a:r>
                <a:r>
                  <a:rPr lang="en-US" sz="1100" dirty="0">
                    <a:solidFill>
                      <a:srgbClr val="FF0000"/>
                    </a:solidFill>
                  </a:rPr>
                  <a:t>RSTU</a:t>
                </a:r>
                <a:r>
                  <a:rPr lang="en-US" dirty="0">
                    <a:solidFill>
                      <a:srgbClr val="FF0000"/>
                    </a:solidFill>
                  </a:rPr>
                  <a:t> </a:t>
                </a:r>
                <a14:m>
                  <m:oMath xmlns:m="http://schemas.openxmlformats.org/officeDocument/2006/math">
                    <m:r>
                      <a:rPr lang="en-US" i="1" dirty="0">
                        <a:solidFill>
                          <a:srgbClr val="FF0000"/>
                        </a:solidFill>
                        <a:latin typeface="Cambria Math" panose="02040503050406030204" pitchFamily="18" charset="0"/>
                      </a:rPr>
                      <m:t>(1−</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𝐶𝐹𝑂</m:t>
                        </m:r>
                      </m:e>
                      <m:sub>
                        <m:r>
                          <a:rPr lang="en-US" i="1" dirty="0">
                            <a:solidFill>
                              <a:srgbClr val="FF0000"/>
                            </a:solidFill>
                            <a:latin typeface="Cambria Math" panose="02040503050406030204" pitchFamily="18" charset="0"/>
                          </a:rPr>
                          <m:t>𝑒𝑠𝑡𝐵</m:t>
                        </m:r>
                      </m:sub>
                    </m:sSub>
                    <m:r>
                      <a:rPr lang="en-US" i="1" dirty="0">
                        <a:solidFill>
                          <a:srgbClr val="FF0000"/>
                        </a:solidFill>
                        <a:latin typeface="Cambria Math" panose="02040503050406030204" pitchFamily="18" charset="0"/>
                      </a:rPr>
                      <m:t>)</m:t>
                    </m:r>
                  </m:oMath>
                </a14:m>
                <a:endParaRPr lang="en-US" dirty="0">
                  <a:solidFill>
                    <a:srgbClr val="FF0000"/>
                  </a:solidFill>
                </a:endParaRPr>
              </a:p>
            </p:txBody>
          </p:sp>
        </mc:Choice>
        <mc:Fallback xmlns="">
          <p:sp>
            <p:nvSpPr>
              <p:cNvPr id="85" name="TextBox 84">
                <a:extLst>
                  <a:ext uri="{FF2B5EF4-FFF2-40B4-BE49-F238E27FC236}">
                    <a16:creationId xmlns:a16="http://schemas.microsoft.com/office/drawing/2014/main" id="{5112792F-51DE-B1C8-735F-34779797F4DF}"/>
                  </a:ext>
                </a:extLst>
              </p:cNvPr>
              <p:cNvSpPr txBox="1">
                <a:spLocks noRot="1" noChangeAspect="1" noMove="1" noResize="1" noEditPoints="1" noAdjustHandles="1" noChangeArrowheads="1" noChangeShapeType="1" noTextEdit="1"/>
              </p:cNvSpPr>
              <p:nvPr/>
            </p:nvSpPr>
            <p:spPr>
              <a:xfrm>
                <a:off x="1997136" y="3241428"/>
                <a:ext cx="1928547" cy="292350"/>
              </a:xfrm>
              <a:prstGeom prst="rect">
                <a:avLst/>
              </a:prstGeom>
              <a:blipFill>
                <a:blip r:embed="rId2"/>
                <a:stretch>
                  <a:fillRect l="-633" t="-2083" b="-16667"/>
                </a:stretch>
              </a:blipFill>
            </p:spPr>
            <p:txBody>
              <a:bodyPr/>
              <a:lstStyle/>
              <a:p>
                <a:r>
                  <a:rPr lang="en-US">
                    <a:noFill/>
                  </a:rPr>
                  <a:t> </a:t>
                </a:r>
              </a:p>
            </p:txBody>
          </p:sp>
        </mc:Fallback>
      </mc:AlternateContent>
      <p:cxnSp>
        <p:nvCxnSpPr>
          <p:cNvPr id="86" name="Straight Connector 85">
            <a:extLst>
              <a:ext uri="{FF2B5EF4-FFF2-40B4-BE49-F238E27FC236}">
                <a16:creationId xmlns:a16="http://schemas.microsoft.com/office/drawing/2014/main" id="{7B670FDA-8969-B381-8592-44C70A3C41FE}"/>
              </a:ext>
            </a:extLst>
          </p:cNvPr>
          <p:cNvCxnSpPr/>
          <p:nvPr/>
        </p:nvCxnSpPr>
        <p:spPr bwMode="auto">
          <a:xfrm>
            <a:off x="981699" y="3855518"/>
            <a:ext cx="0" cy="929723"/>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9FCDCAF7-BC15-EC33-767B-A3BEC9F55BE6}"/>
              </a:ext>
            </a:extLst>
          </p:cNvPr>
          <p:cNvCxnSpPr>
            <a:cxnSpLocks/>
          </p:cNvCxnSpPr>
          <p:nvPr/>
        </p:nvCxnSpPr>
        <p:spPr>
          <a:xfrm>
            <a:off x="2884540" y="4118921"/>
            <a:ext cx="1145855" cy="0"/>
          </a:xfrm>
          <a:prstGeom prst="straightConnector1">
            <a:avLst/>
          </a:prstGeom>
          <a:ln w="222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0" name="TextBox 89">
                <a:extLst>
                  <a:ext uri="{FF2B5EF4-FFF2-40B4-BE49-F238E27FC236}">
                    <a16:creationId xmlns:a16="http://schemas.microsoft.com/office/drawing/2014/main" id="{9E88B51E-2297-55DE-9EFA-18361965AA6C}"/>
                  </a:ext>
                </a:extLst>
              </p:cNvPr>
              <p:cNvSpPr txBox="1"/>
              <p:nvPr/>
            </p:nvSpPr>
            <p:spPr>
              <a:xfrm>
                <a:off x="387660" y="6523836"/>
                <a:ext cx="1924828" cy="292350"/>
              </a:xfrm>
              <a:prstGeom prst="rect">
                <a:avLst/>
              </a:prstGeom>
              <a:noFill/>
            </p:spPr>
            <p:txBody>
              <a:bodyPr wrap="none" rtlCol="0">
                <a:spAutoFit/>
              </a:bodyPr>
              <a:lstStyle/>
              <a:p>
                <a:pPr algn="l"/>
                <a:r>
                  <a:rPr lang="en-US" dirty="0">
                    <a:solidFill>
                      <a:srgbClr val="FF0000"/>
                    </a:solidFill>
                  </a:rPr>
                  <a:t>2400</a:t>
                </a:r>
                <a:r>
                  <a:rPr lang="en-US" sz="1100" dirty="0">
                    <a:solidFill>
                      <a:srgbClr val="FF0000"/>
                    </a:solidFill>
                  </a:rPr>
                  <a:t>RSTU</a:t>
                </a:r>
                <a:r>
                  <a:rPr lang="en-US" dirty="0">
                    <a:solidFill>
                      <a:srgbClr val="FF0000"/>
                    </a:solidFill>
                  </a:rPr>
                  <a:t> </a:t>
                </a:r>
                <a14:m>
                  <m:oMath xmlns:m="http://schemas.openxmlformats.org/officeDocument/2006/math">
                    <m:r>
                      <a:rPr lang="en-US" i="1" dirty="0">
                        <a:solidFill>
                          <a:srgbClr val="FF0000"/>
                        </a:solidFill>
                        <a:latin typeface="Cambria Math" panose="02040503050406030204" pitchFamily="18" charset="0"/>
                      </a:rPr>
                      <m:t>(1−</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𝐶𝐹𝑂</m:t>
                        </m:r>
                      </m:e>
                      <m:sub>
                        <m:r>
                          <a:rPr lang="en-US" i="1" dirty="0">
                            <a:solidFill>
                              <a:srgbClr val="FF0000"/>
                            </a:solidFill>
                            <a:latin typeface="Cambria Math" panose="02040503050406030204" pitchFamily="18" charset="0"/>
                          </a:rPr>
                          <m:t>𝑒𝑠𝑡𝐴</m:t>
                        </m:r>
                      </m:sub>
                    </m:sSub>
                    <m:r>
                      <a:rPr lang="en-US" i="1" dirty="0">
                        <a:solidFill>
                          <a:srgbClr val="FF0000"/>
                        </a:solidFill>
                        <a:latin typeface="Cambria Math" panose="02040503050406030204" pitchFamily="18" charset="0"/>
                      </a:rPr>
                      <m:t>)</m:t>
                    </m:r>
                  </m:oMath>
                </a14:m>
                <a:endParaRPr lang="en-US" dirty="0">
                  <a:solidFill>
                    <a:srgbClr val="FF0000"/>
                  </a:solidFill>
                </a:endParaRPr>
              </a:p>
            </p:txBody>
          </p:sp>
        </mc:Choice>
        <mc:Fallback xmlns="">
          <p:sp>
            <p:nvSpPr>
              <p:cNvPr id="90" name="TextBox 89">
                <a:extLst>
                  <a:ext uri="{FF2B5EF4-FFF2-40B4-BE49-F238E27FC236}">
                    <a16:creationId xmlns:a16="http://schemas.microsoft.com/office/drawing/2014/main" id="{9E88B51E-2297-55DE-9EFA-18361965AA6C}"/>
                  </a:ext>
                </a:extLst>
              </p:cNvPr>
              <p:cNvSpPr txBox="1">
                <a:spLocks noRot="1" noChangeAspect="1" noMove="1" noResize="1" noEditPoints="1" noAdjustHandles="1" noChangeArrowheads="1" noChangeShapeType="1" noTextEdit="1"/>
              </p:cNvSpPr>
              <p:nvPr/>
            </p:nvSpPr>
            <p:spPr>
              <a:xfrm>
                <a:off x="387660" y="6523836"/>
                <a:ext cx="1924828" cy="292350"/>
              </a:xfrm>
              <a:prstGeom prst="rect">
                <a:avLst/>
              </a:prstGeom>
              <a:blipFill>
                <a:blip r:embed="rId3"/>
                <a:stretch>
                  <a:fillRect l="-635" t="-2083" b="-16667"/>
                </a:stretch>
              </a:blipFill>
            </p:spPr>
            <p:txBody>
              <a:bodyPr/>
              <a:lstStyle/>
              <a:p>
                <a:r>
                  <a:rPr lang="en-US">
                    <a:noFill/>
                  </a:rPr>
                  <a:t> </a:t>
                </a:r>
              </a:p>
            </p:txBody>
          </p:sp>
        </mc:Fallback>
      </mc:AlternateContent>
      <p:cxnSp>
        <p:nvCxnSpPr>
          <p:cNvPr id="91" name="Straight Arrow Connector 90">
            <a:extLst>
              <a:ext uri="{FF2B5EF4-FFF2-40B4-BE49-F238E27FC236}">
                <a16:creationId xmlns:a16="http://schemas.microsoft.com/office/drawing/2014/main" id="{64542303-BED7-E879-E0A6-B687855D14CB}"/>
              </a:ext>
            </a:extLst>
          </p:cNvPr>
          <p:cNvCxnSpPr>
            <a:cxnSpLocks/>
          </p:cNvCxnSpPr>
          <p:nvPr/>
        </p:nvCxnSpPr>
        <p:spPr>
          <a:xfrm>
            <a:off x="82869" y="6477642"/>
            <a:ext cx="2801671" cy="0"/>
          </a:xfrm>
          <a:prstGeom prst="straightConnector1">
            <a:avLst/>
          </a:prstGeom>
          <a:ln w="222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0D7016EF-8F40-1236-D236-43B73FBCD518}"/>
              </a:ext>
            </a:extLst>
          </p:cNvPr>
          <p:cNvCxnSpPr/>
          <p:nvPr/>
        </p:nvCxnSpPr>
        <p:spPr>
          <a:xfrm flipV="1">
            <a:off x="79558" y="2939641"/>
            <a:ext cx="0" cy="438941"/>
          </a:xfrm>
          <a:prstGeom prst="straightConnector1">
            <a:avLst/>
          </a:prstGeom>
          <a:ln w="22225">
            <a:solidFill>
              <a:srgbClr val="00B050"/>
            </a:solidFill>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491093C1-6DE7-01E8-CDC1-D02B3CE6CAB5}"/>
              </a:ext>
            </a:extLst>
          </p:cNvPr>
          <p:cNvSpPr txBox="1"/>
          <p:nvPr/>
        </p:nvSpPr>
        <p:spPr>
          <a:xfrm>
            <a:off x="-85361" y="3352149"/>
            <a:ext cx="878909" cy="292350"/>
          </a:xfrm>
          <a:prstGeom prst="rect">
            <a:avLst/>
          </a:prstGeom>
          <a:noFill/>
        </p:spPr>
        <p:txBody>
          <a:bodyPr wrap="none" rtlCol="0">
            <a:spAutoFit/>
          </a:bodyPr>
          <a:lstStyle/>
          <a:p>
            <a:pPr algn="l"/>
            <a:r>
              <a:rPr lang="en-US" dirty="0">
                <a:solidFill>
                  <a:srgbClr val="00B050"/>
                </a:solidFill>
              </a:rPr>
              <a:t>POLL slot</a:t>
            </a:r>
          </a:p>
        </p:txBody>
      </p:sp>
      <p:cxnSp>
        <p:nvCxnSpPr>
          <p:cNvPr id="96" name="Straight Arrow Connector 95">
            <a:extLst>
              <a:ext uri="{FF2B5EF4-FFF2-40B4-BE49-F238E27FC236}">
                <a16:creationId xmlns:a16="http://schemas.microsoft.com/office/drawing/2014/main" id="{439D11D7-CF40-875D-BFB7-414944A77198}"/>
              </a:ext>
            </a:extLst>
          </p:cNvPr>
          <p:cNvCxnSpPr/>
          <p:nvPr/>
        </p:nvCxnSpPr>
        <p:spPr>
          <a:xfrm flipV="1">
            <a:off x="973038" y="5755611"/>
            <a:ext cx="0" cy="438941"/>
          </a:xfrm>
          <a:prstGeom prst="straightConnector1">
            <a:avLst/>
          </a:prstGeom>
          <a:ln w="22225">
            <a:solidFill>
              <a:srgbClr val="00B050"/>
            </a:solidFill>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89422540-31FB-409F-1A95-B80833EA290C}"/>
              </a:ext>
            </a:extLst>
          </p:cNvPr>
          <p:cNvSpPr txBox="1"/>
          <p:nvPr/>
        </p:nvSpPr>
        <p:spPr>
          <a:xfrm>
            <a:off x="672552" y="6156967"/>
            <a:ext cx="859675" cy="292350"/>
          </a:xfrm>
          <a:prstGeom prst="rect">
            <a:avLst/>
          </a:prstGeom>
          <a:noFill/>
        </p:spPr>
        <p:txBody>
          <a:bodyPr wrap="none" rtlCol="0">
            <a:spAutoFit/>
          </a:bodyPr>
          <a:lstStyle/>
          <a:p>
            <a:pPr algn="l"/>
            <a:r>
              <a:rPr lang="en-US" dirty="0">
                <a:solidFill>
                  <a:srgbClr val="00B050"/>
                </a:solidFill>
              </a:rPr>
              <a:t>RESP slot</a:t>
            </a:r>
          </a:p>
        </p:txBody>
      </p:sp>
      <p:sp>
        <p:nvSpPr>
          <p:cNvPr id="21" name="TextBox 20">
            <a:extLst>
              <a:ext uri="{FF2B5EF4-FFF2-40B4-BE49-F238E27FC236}">
                <a16:creationId xmlns:a16="http://schemas.microsoft.com/office/drawing/2014/main" id="{0F5C1CA2-7C0B-46ED-4E6A-DC3A5D841C55}"/>
              </a:ext>
            </a:extLst>
          </p:cNvPr>
          <p:cNvSpPr txBox="1"/>
          <p:nvPr/>
        </p:nvSpPr>
        <p:spPr>
          <a:xfrm>
            <a:off x="9778044" y="3587131"/>
            <a:ext cx="2043883" cy="1200173"/>
          </a:xfrm>
          <a:prstGeom prst="rect">
            <a:avLst/>
          </a:prstGeom>
          <a:noFill/>
        </p:spPr>
        <p:txBody>
          <a:bodyPr wrap="none" rtlCol="0">
            <a:spAutoFit/>
          </a:bodyPr>
          <a:lstStyle/>
          <a:p>
            <a:pPr algn="l"/>
            <a:r>
              <a:rPr lang="en-US" sz="2400" dirty="0"/>
              <a:t>No report</a:t>
            </a:r>
          </a:p>
          <a:p>
            <a:pPr algn="l"/>
            <a:r>
              <a:rPr lang="en-US" sz="2400" dirty="0" err="1"/>
              <a:t>ToF</a:t>
            </a:r>
            <a:r>
              <a:rPr lang="en-US" sz="2400" dirty="0"/>
              <a:t> available </a:t>
            </a:r>
          </a:p>
          <a:p>
            <a:pPr algn="l"/>
            <a:r>
              <a:rPr lang="en-US" sz="2400" dirty="0"/>
              <a:t>at Initiator side</a:t>
            </a:r>
          </a:p>
        </p:txBody>
      </p:sp>
    </p:spTree>
    <p:extLst>
      <p:ext uri="{BB962C8B-B14F-4D97-AF65-F5344CB8AC3E}">
        <p14:creationId xmlns:p14="http://schemas.microsoft.com/office/powerpoint/2010/main" val="4192824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41C1A-B3B2-789F-E337-A359AFC31C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E3F691-DB07-0220-9EEB-615FDC4FF63E}"/>
              </a:ext>
            </a:extLst>
          </p:cNvPr>
          <p:cNvSpPr>
            <a:spLocks noGrp="1"/>
          </p:cNvSpPr>
          <p:nvPr>
            <p:ph type="title"/>
          </p:nvPr>
        </p:nvSpPr>
        <p:spPr>
          <a:xfrm>
            <a:off x="600647" y="-265650"/>
            <a:ext cx="10361851" cy="1067047"/>
          </a:xfrm>
        </p:spPr>
        <p:txBody>
          <a:bodyPr/>
          <a:lstStyle/>
          <a:p>
            <a:r>
              <a:rPr lang="en-US" dirty="0"/>
              <a:t>Sync SS-TWR with UWB-Driven MMS</a:t>
            </a:r>
          </a:p>
        </p:txBody>
      </p:sp>
      <p:sp>
        <p:nvSpPr>
          <p:cNvPr id="6" name="Slide Number Placeholder 5">
            <a:extLst>
              <a:ext uri="{FF2B5EF4-FFF2-40B4-BE49-F238E27FC236}">
                <a16:creationId xmlns:a16="http://schemas.microsoft.com/office/drawing/2014/main" id="{9632FB87-97C8-E7AD-1CDE-8751F46BCCC8}"/>
              </a:ext>
            </a:extLst>
          </p:cNvPr>
          <p:cNvSpPr>
            <a:spLocks noGrp="1"/>
          </p:cNvSpPr>
          <p:nvPr>
            <p:ph type="sldNum" sz="quarter" idx="12"/>
          </p:nvPr>
        </p:nvSpPr>
        <p:spPr>
          <a:xfrm>
            <a:off x="11610261" y="6330968"/>
            <a:ext cx="411004" cy="292554"/>
          </a:xfrm>
          <a:prstGeom prst="rect">
            <a:avLst/>
          </a:prstGeom>
        </p:spPr>
        <p:txBody>
          <a:bodyPr vert="horz" lIns="0" tIns="46800" rIns="0" bIns="46800" rtlCol="0" anchor="b"/>
          <a:lstStyle>
            <a:defPPr>
              <a:defRPr lang="en-US"/>
            </a:defPPr>
            <a:lvl1pPr marL="0" algn="r" defTabSz="914400" rtl="0" eaLnBrk="1" latinLnBrk="0" hangingPunct="1">
              <a:defRPr lang="en-US" sz="1100" b="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a:t>Slide </a:t>
            </a:r>
            <a:fld id="{402C19D2-AFCD-5441-8B74-E6F734CFFA69}" type="slidenum">
              <a:rPr altLang="en-US" smtClean="0"/>
              <a:pPr/>
              <a:t>15</a:t>
            </a:fld>
            <a:endParaRPr lang="en-US" altLang="en-US" dirty="0"/>
          </a:p>
        </p:txBody>
      </p:sp>
      <p:cxnSp>
        <p:nvCxnSpPr>
          <p:cNvPr id="9" name="Straight Arrow Connector 8">
            <a:extLst>
              <a:ext uri="{FF2B5EF4-FFF2-40B4-BE49-F238E27FC236}">
                <a16:creationId xmlns:a16="http://schemas.microsoft.com/office/drawing/2014/main" id="{59A33F17-527A-FCB6-EE4C-4AF4863A4626}"/>
              </a:ext>
            </a:extLst>
          </p:cNvPr>
          <p:cNvCxnSpPr/>
          <p:nvPr/>
        </p:nvCxnSpPr>
        <p:spPr bwMode="auto">
          <a:xfrm flipV="1">
            <a:off x="0" y="2905422"/>
            <a:ext cx="9657116" cy="1261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9">
            <a:extLst>
              <a:ext uri="{FF2B5EF4-FFF2-40B4-BE49-F238E27FC236}">
                <a16:creationId xmlns:a16="http://schemas.microsoft.com/office/drawing/2014/main" id="{14EA1F44-42C6-9E9A-E4DF-CA341E32F04D}"/>
              </a:ext>
            </a:extLst>
          </p:cNvPr>
          <p:cNvCxnSpPr/>
          <p:nvPr/>
        </p:nvCxnSpPr>
        <p:spPr bwMode="auto">
          <a:xfrm flipV="1">
            <a:off x="-26878" y="5706537"/>
            <a:ext cx="10540138" cy="1668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a:extLst>
              <a:ext uri="{FF2B5EF4-FFF2-40B4-BE49-F238E27FC236}">
                <a16:creationId xmlns:a16="http://schemas.microsoft.com/office/drawing/2014/main" id="{22BBB410-8901-9914-780F-EF179900FBDD}"/>
              </a:ext>
            </a:extLst>
          </p:cNvPr>
          <p:cNvSpPr/>
          <p:nvPr/>
        </p:nvSpPr>
        <p:spPr bwMode="auto">
          <a:xfrm>
            <a:off x="2209512" y="2210759"/>
            <a:ext cx="609521" cy="685705"/>
          </a:xfrm>
          <a:prstGeom prst="rect">
            <a:avLst/>
          </a:prstGeom>
          <a:solidFill>
            <a:srgbClr val="BFFFFF"/>
          </a:solid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SYNC/SFD</a:t>
            </a:r>
          </a:p>
        </p:txBody>
      </p:sp>
      <p:sp>
        <p:nvSpPr>
          <p:cNvPr id="14" name="Rectangle 13">
            <a:extLst>
              <a:ext uri="{FF2B5EF4-FFF2-40B4-BE49-F238E27FC236}">
                <a16:creationId xmlns:a16="http://schemas.microsoft.com/office/drawing/2014/main" id="{14352938-A5CF-4E25-3981-F8425BFEB723}"/>
              </a:ext>
            </a:extLst>
          </p:cNvPr>
          <p:cNvSpPr/>
          <p:nvPr/>
        </p:nvSpPr>
        <p:spPr bwMode="auto">
          <a:xfrm>
            <a:off x="2843828" y="5706537"/>
            <a:ext cx="609521" cy="685705"/>
          </a:xfrm>
          <a:prstGeom prst="rect">
            <a:avLst/>
          </a:prstGeom>
          <a:no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SYNC/SFD</a:t>
            </a:r>
          </a:p>
        </p:txBody>
      </p:sp>
      <p:sp>
        <p:nvSpPr>
          <p:cNvPr id="15" name="Rectangle 14">
            <a:extLst>
              <a:ext uri="{FF2B5EF4-FFF2-40B4-BE49-F238E27FC236}">
                <a16:creationId xmlns:a16="http://schemas.microsoft.com/office/drawing/2014/main" id="{360DD29B-4C9D-20C1-258F-E020CD2F3747}"/>
              </a:ext>
            </a:extLst>
          </p:cNvPr>
          <p:cNvSpPr/>
          <p:nvPr/>
        </p:nvSpPr>
        <p:spPr bwMode="auto">
          <a:xfrm>
            <a:off x="5573575" y="2210758"/>
            <a:ext cx="609521" cy="685705"/>
          </a:xfrm>
          <a:prstGeom prst="rect">
            <a:avLst/>
          </a:prstGeom>
          <a:solidFill>
            <a:srgbClr val="BFFFFF"/>
          </a:solid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 1</a:t>
            </a:r>
          </a:p>
        </p:txBody>
      </p:sp>
      <p:sp>
        <p:nvSpPr>
          <p:cNvPr id="16" name="Rectangle 15">
            <a:extLst>
              <a:ext uri="{FF2B5EF4-FFF2-40B4-BE49-F238E27FC236}">
                <a16:creationId xmlns:a16="http://schemas.microsoft.com/office/drawing/2014/main" id="{E665A389-1567-5583-2DE9-907DEA5D52CA}"/>
              </a:ext>
            </a:extLst>
          </p:cNvPr>
          <p:cNvSpPr/>
          <p:nvPr/>
        </p:nvSpPr>
        <p:spPr bwMode="auto">
          <a:xfrm>
            <a:off x="4038074" y="5020832"/>
            <a:ext cx="609521" cy="685705"/>
          </a:xfrm>
          <a:prstGeom prst="rect">
            <a:avLst/>
          </a:prstGeom>
          <a:pattFill prst="pct10">
            <a:fgClr>
              <a:schemeClr val="tx1"/>
            </a:fgClr>
            <a:bgClr>
              <a:srgbClr val="BFFFFF"/>
            </a:bgClr>
          </a:patt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SYNC/SFD</a:t>
            </a:r>
          </a:p>
        </p:txBody>
      </p:sp>
      <p:sp>
        <p:nvSpPr>
          <p:cNvPr id="17" name="Rectangle 16">
            <a:extLst>
              <a:ext uri="{FF2B5EF4-FFF2-40B4-BE49-F238E27FC236}">
                <a16:creationId xmlns:a16="http://schemas.microsoft.com/office/drawing/2014/main" id="{03D630E1-9908-0F9E-F0B4-80F571BAEC0C}"/>
              </a:ext>
            </a:extLst>
          </p:cNvPr>
          <p:cNvSpPr/>
          <p:nvPr/>
        </p:nvSpPr>
        <p:spPr bwMode="auto">
          <a:xfrm>
            <a:off x="4528669" y="2905422"/>
            <a:ext cx="609521" cy="658836"/>
          </a:xfrm>
          <a:prstGeom prst="rect">
            <a:avLst/>
          </a:prstGeom>
          <a:pattFill prst="pct5">
            <a:fgClr>
              <a:schemeClr val="tx1"/>
            </a:fgClr>
            <a:bgClr>
              <a:schemeClr val="bg1"/>
            </a:bgClr>
          </a:patt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SYNC/SFD</a:t>
            </a:r>
          </a:p>
        </p:txBody>
      </p:sp>
      <p:sp>
        <p:nvSpPr>
          <p:cNvPr id="18" name="Rectangle 17">
            <a:extLst>
              <a:ext uri="{FF2B5EF4-FFF2-40B4-BE49-F238E27FC236}">
                <a16:creationId xmlns:a16="http://schemas.microsoft.com/office/drawing/2014/main" id="{E4222645-21FB-E041-702F-31B6930A6B0E}"/>
              </a:ext>
            </a:extLst>
          </p:cNvPr>
          <p:cNvSpPr/>
          <p:nvPr/>
        </p:nvSpPr>
        <p:spPr bwMode="auto">
          <a:xfrm>
            <a:off x="7420063" y="5020832"/>
            <a:ext cx="609521" cy="685705"/>
          </a:xfrm>
          <a:prstGeom prst="rect">
            <a:avLst/>
          </a:prstGeom>
          <a:pattFill prst="pct10">
            <a:fgClr>
              <a:schemeClr val="tx1"/>
            </a:fgClr>
            <a:bgClr>
              <a:srgbClr val="BFFFFF"/>
            </a:bgClr>
          </a:patt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 1</a:t>
            </a:r>
          </a:p>
        </p:txBody>
      </p:sp>
      <p:cxnSp>
        <p:nvCxnSpPr>
          <p:cNvPr id="28" name="Straight Arrow Connector 27">
            <a:extLst>
              <a:ext uri="{FF2B5EF4-FFF2-40B4-BE49-F238E27FC236}">
                <a16:creationId xmlns:a16="http://schemas.microsoft.com/office/drawing/2014/main" id="{D660B3D0-618C-A774-1D2F-AE3908AE6E87}"/>
              </a:ext>
            </a:extLst>
          </p:cNvPr>
          <p:cNvCxnSpPr/>
          <p:nvPr/>
        </p:nvCxnSpPr>
        <p:spPr bwMode="auto">
          <a:xfrm flipV="1">
            <a:off x="2590006" y="2187221"/>
            <a:ext cx="0" cy="676753"/>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a:extLst>
              <a:ext uri="{FF2B5EF4-FFF2-40B4-BE49-F238E27FC236}">
                <a16:creationId xmlns:a16="http://schemas.microsoft.com/office/drawing/2014/main" id="{C1656D1F-8DBF-8E7D-2F12-DB0C9E91243D}"/>
              </a:ext>
            </a:extLst>
          </p:cNvPr>
          <p:cNvCxnSpPr/>
          <p:nvPr/>
        </p:nvCxnSpPr>
        <p:spPr bwMode="auto">
          <a:xfrm>
            <a:off x="2233199" y="2923928"/>
            <a:ext cx="651341" cy="2773650"/>
          </a:xfrm>
          <a:prstGeom prst="straightConnector1">
            <a:avLst/>
          </a:prstGeom>
          <a:solidFill>
            <a:schemeClr val="accent1"/>
          </a:solidFill>
          <a:ln w="12700" cap="flat" cmpd="sng" algn="ctr">
            <a:solidFill>
              <a:srgbClr val="0432FF"/>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AC87A3C6-123B-ABCE-06F5-797CF8690787}"/>
              </a:ext>
            </a:extLst>
          </p:cNvPr>
          <p:cNvCxnSpPr/>
          <p:nvPr/>
        </p:nvCxnSpPr>
        <p:spPr bwMode="auto">
          <a:xfrm>
            <a:off x="2246645" y="2439323"/>
            <a:ext cx="2324760"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E7BDA114-E5FE-3698-859A-6F904A234BBC}"/>
              </a:ext>
            </a:extLst>
          </p:cNvPr>
          <p:cNvCxnSpPr/>
          <p:nvPr/>
        </p:nvCxnSpPr>
        <p:spPr bwMode="auto">
          <a:xfrm>
            <a:off x="2884541" y="5363684"/>
            <a:ext cx="1199461"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Box 46">
            <a:extLst>
              <a:ext uri="{FF2B5EF4-FFF2-40B4-BE49-F238E27FC236}">
                <a16:creationId xmlns:a16="http://schemas.microsoft.com/office/drawing/2014/main" id="{51B34EAF-B7C6-5DC4-C563-8E2434977D10}"/>
              </a:ext>
            </a:extLst>
          </p:cNvPr>
          <p:cNvSpPr txBox="1"/>
          <p:nvPr/>
        </p:nvSpPr>
        <p:spPr>
          <a:xfrm>
            <a:off x="2995734" y="4776814"/>
            <a:ext cx="915231" cy="292350"/>
          </a:xfrm>
          <a:prstGeom prst="rect">
            <a:avLst/>
          </a:prstGeom>
          <a:noFill/>
        </p:spPr>
        <p:txBody>
          <a:bodyPr wrap="square" rtlCol="0">
            <a:spAutoFit/>
          </a:bodyPr>
          <a:lstStyle/>
          <a:p>
            <a:r>
              <a:rPr lang="en-US" dirty="0"/>
              <a:t>Reply time</a:t>
            </a:r>
          </a:p>
        </p:txBody>
      </p:sp>
      <p:sp>
        <p:nvSpPr>
          <p:cNvPr id="48" name="TextBox 47">
            <a:extLst>
              <a:ext uri="{FF2B5EF4-FFF2-40B4-BE49-F238E27FC236}">
                <a16:creationId xmlns:a16="http://schemas.microsoft.com/office/drawing/2014/main" id="{3BB2E801-0C89-0405-C81D-EB9F1D04B50E}"/>
              </a:ext>
            </a:extLst>
          </p:cNvPr>
          <p:cNvSpPr txBox="1"/>
          <p:nvPr/>
        </p:nvSpPr>
        <p:spPr>
          <a:xfrm>
            <a:off x="2843829" y="2496363"/>
            <a:ext cx="1883486" cy="292350"/>
          </a:xfrm>
          <a:prstGeom prst="rect">
            <a:avLst/>
          </a:prstGeom>
          <a:noFill/>
        </p:spPr>
        <p:txBody>
          <a:bodyPr wrap="square" rtlCol="0">
            <a:spAutoFit/>
          </a:bodyPr>
          <a:lstStyle/>
          <a:p>
            <a:r>
              <a:rPr lang="en-US" dirty="0"/>
              <a:t>Round-trip time</a:t>
            </a:r>
          </a:p>
        </p:txBody>
      </p:sp>
      <p:cxnSp>
        <p:nvCxnSpPr>
          <p:cNvPr id="50" name="Straight Arrow Connector 49">
            <a:extLst>
              <a:ext uri="{FF2B5EF4-FFF2-40B4-BE49-F238E27FC236}">
                <a16:creationId xmlns:a16="http://schemas.microsoft.com/office/drawing/2014/main" id="{C45F574E-0CC9-D9EB-385C-DDFEA0CDE554}"/>
              </a:ext>
            </a:extLst>
          </p:cNvPr>
          <p:cNvCxnSpPr/>
          <p:nvPr/>
        </p:nvCxnSpPr>
        <p:spPr bwMode="auto">
          <a:xfrm>
            <a:off x="7428484" y="2553610"/>
            <a:ext cx="1485756" cy="0"/>
          </a:xfrm>
          <a:prstGeom prst="straightConnector1">
            <a:avLst/>
          </a:prstGeom>
          <a:solidFill>
            <a:schemeClr val="accent1"/>
          </a:solidFill>
          <a:ln w="76200" cap="flat" cmpd="sng" algn="ctr">
            <a:solidFill>
              <a:srgbClr val="B36BE2"/>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a:extLst>
              <a:ext uri="{FF2B5EF4-FFF2-40B4-BE49-F238E27FC236}">
                <a16:creationId xmlns:a16="http://schemas.microsoft.com/office/drawing/2014/main" id="{128D28EE-C347-EF9B-B60D-83CADAC9FCEE}"/>
              </a:ext>
            </a:extLst>
          </p:cNvPr>
          <p:cNvCxnSpPr/>
          <p:nvPr/>
        </p:nvCxnSpPr>
        <p:spPr bwMode="auto">
          <a:xfrm>
            <a:off x="8914239" y="5258356"/>
            <a:ext cx="1485756" cy="0"/>
          </a:xfrm>
          <a:prstGeom prst="straightConnector1">
            <a:avLst/>
          </a:prstGeom>
          <a:solidFill>
            <a:schemeClr val="accent1"/>
          </a:solidFill>
          <a:ln w="76200" cap="flat" cmpd="sng" algn="ctr">
            <a:solidFill>
              <a:srgbClr val="BFFFFF"/>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a:extLst>
              <a:ext uri="{FF2B5EF4-FFF2-40B4-BE49-F238E27FC236}">
                <a16:creationId xmlns:a16="http://schemas.microsoft.com/office/drawing/2014/main" id="{05A9BC51-007B-9A8E-E3C1-2AC5D8583918}"/>
              </a:ext>
            </a:extLst>
          </p:cNvPr>
          <p:cNvCxnSpPr/>
          <p:nvPr/>
        </p:nvCxnSpPr>
        <p:spPr bwMode="auto">
          <a:xfrm>
            <a:off x="2209512" y="1893358"/>
            <a:ext cx="3364063"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TextBox 55">
            <a:extLst>
              <a:ext uri="{FF2B5EF4-FFF2-40B4-BE49-F238E27FC236}">
                <a16:creationId xmlns:a16="http://schemas.microsoft.com/office/drawing/2014/main" id="{BCA405AC-3B0F-40E3-5AFE-4B5503E49D06}"/>
              </a:ext>
            </a:extLst>
          </p:cNvPr>
          <p:cNvSpPr txBox="1"/>
          <p:nvPr/>
        </p:nvSpPr>
        <p:spPr>
          <a:xfrm>
            <a:off x="3541636" y="1556444"/>
            <a:ext cx="1018244" cy="292350"/>
          </a:xfrm>
          <a:prstGeom prst="rect">
            <a:avLst/>
          </a:prstGeom>
          <a:noFill/>
        </p:spPr>
        <p:txBody>
          <a:bodyPr wrap="square" rtlCol="0">
            <a:spAutoFit/>
          </a:bodyPr>
          <a:lstStyle/>
          <a:p>
            <a:r>
              <a:rPr lang="en-US" dirty="0"/>
              <a:t>1ms</a:t>
            </a:r>
          </a:p>
        </p:txBody>
      </p:sp>
      <p:cxnSp>
        <p:nvCxnSpPr>
          <p:cNvPr id="62" name="Straight Arrow Connector 61">
            <a:extLst>
              <a:ext uri="{FF2B5EF4-FFF2-40B4-BE49-F238E27FC236}">
                <a16:creationId xmlns:a16="http://schemas.microsoft.com/office/drawing/2014/main" id="{BE1BDBB5-C4AA-9C2B-15A3-4EBE3F8A5479}"/>
              </a:ext>
            </a:extLst>
          </p:cNvPr>
          <p:cNvCxnSpPr/>
          <p:nvPr/>
        </p:nvCxnSpPr>
        <p:spPr bwMode="auto">
          <a:xfrm flipV="1">
            <a:off x="4876006" y="2887505"/>
            <a:ext cx="0" cy="676753"/>
          </a:xfrm>
          <a:prstGeom prst="straightConnector1">
            <a:avLst/>
          </a:prstGeom>
          <a:solidFill>
            <a:schemeClr val="accent1"/>
          </a:solidFill>
          <a:ln w="12700" cap="flat" cmpd="sng" algn="ctr">
            <a:solidFill>
              <a:srgbClr val="FF0000"/>
            </a:solidFill>
            <a:prstDash val="sysDot"/>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a:extLst>
              <a:ext uri="{FF2B5EF4-FFF2-40B4-BE49-F238E27FC236}">
                <a16:creationId xmlns:a16="http://schemas.microsoft.com/office/drawing/2014/main" id="{8F8F830A-A4DE-3FCC-A7B5-FFB2EFC0050F}"/>
              </a:ext>
            </a:extLst>
          </p:cNvPr>
          <p:cNvCxnSpPr/>
          <p:nvPr/>
        </p:nvCxnSpPr>
        <p:spPr bwMode="auto">
          <a:xfrm flipV="1">
            <a:off x="4418806" y="5052801"/>
            <a:ext cx="0" cy="676753"/>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a:extLst>
              <a:ext uri="{FF2B5EF4-FFF2-40B4-BE49-F238E27FC236}">
                <a16:creationId xmlns:a16="http://schemas.microsoft.com/office/drawing/2014/main" id="{A4A9FE4B-2B2E-BE32-67E6-8353A7440606}"/>
              </a:ext>
            </a:extLst>
          </p:cNvPr>
          <p:cNvCxnSpPr/>
          <p:nvPr/>
        </p:nvCxnSpPr>
        <p:spPr bwMode="auto">
          <a:xfrm flipV="1">
            <a:off x="3275806" y="5697578"/>
            <a:ext cx="0" cy="676753"/>
          </a:xfrm>
          <a:prstGeom prst="straightConnector1">
            <a:avLst/>
          </a:prstGeom>
          <a:solidFill>
            <a:schemeClr val="accent1"/>
          </a:solidFill>
          <a:ln w="12700" cap="flat" cmpd="sng" algn="ctr">
            <a:solidFill>
              <a:srgbClr val="FF0000"/>
            </a:solidFill>
            <a:prstDash val="sysDot"/>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0BED0BB5-E10C-190D-4373-10A29731F48E}"/>
              </a:ext>
            </a:extLst>
          </p:cNvPr>
          <p:cNvSpPr txBox="1"/>
          <p:nvPr/>
        </p:nvSpPr>
        <p:spPr>
          <a:xfrm>
            <a:off x="2246917" y="1014402"/>
            <a:ext cx="1650165" cy="307737"/>
          </a:xfrm>
          <a:prstGeom prst="rect">
            <a:avLst/>
          </a:prstGeom>
          <a:solidFill>
            <a:schemeClr val="bg1">
              <a:lumMod val="95000"/>
            </a:schemeClr>
          </a:solidFill>
        </p:spPr>
        <p:txBody>
          <a:bodyPr wrap="square" rtlCol="0">
            <a:spAutoFit/>
          </a:bodyPr>
          <a:lstStyle/>
          <a:p>
            <a:r>
              <a:rPr lang="en-US" sz="1400" dirty="0">
                <a:latin typeface="+mj-lt"/>
              </a:rPr>
              <a:t>Device-A: Initiator</a:t>
            </a:r>
          </a:p>
        </p:txBody>
      </p:sp>
      <p:sp>
        <p:nvSpPr>
          <p:cNvPr id="7" name="TextBox 6">
            <a:extLst>
              <a:ext uri="{FF2B5EF4-FFF2-40B4-BE49-F238E27FC236}">
                <a16:creationId xmlns:a16="http://schemas.microsoft.com/office/drawing/2014/main" id="{61CD9CAB-719A-1898-A1AB-DE506767495D}"/>
              </a:ext>
            </a:extLst>
          </p:cNvPr>
          <p:cNvSpPr txBox="1"/>
          <p:nvPr/>
        </p:nvSpPr>
        <p:spPr>
          <a:xfrm>
            <a:off x="3188584" y="6514774"/>
            <a:ext cx="1737750" cy="307737"/>
          </a:xfrm>
          <a:prstGeom prst="rect">
            <a:avLst/>
          </a:prstGeom>
          <a:solidFill>
            <a:schemeClr val="bg1">
              <a:lumMod val="95000"/>
            </a:schemeClr>
          </a:solidFill>
        </p:spPr>
        <p:txBody>
          <a:bodyPr wrap="none" rtlCol="0">
            <a:spAutoFit/>
          </a:bodyPr>
          <a:lstStyle/>
          <a:p>
            <a:r>
              <a:rPr lang="en-US" sz="1400" dirty="0">
                <a:latin typeface="+mj-lt"/>
              </a:rPr>
              <a:t>Device-B: Responder</a:t>
            </a:r>
          </a:p>
        </p:txBody>
      </p:sp>
      <p:grpSp>
        <p:nvGrpSpPr>
          <p:cNvPr id="8" name="Group 7">
            <a:extLst>
              <a:ext uri="{FF2B5EF4-FFF2-40B4-BE49-F238E27FC236}">
                <a16:creationId xmlns:a16="http://schemas.microsoft.com/office/drawing/2014/main" id="{A7EA3E88-130C-AE69-6993-25F1087E4A51}"/>
              </a:ext>
            </a:extLst>
          </p:cNvPr>
          <p:cNvGrpSpPr/>
          <p:nvPr/>
        </p:nvGrpSpPr>
        <p:grpSpPr>
          <a:xfrm>
            <a:off x="1659189" y="2363441"/>
            <a:ext cx="490543" cy="1066043"/>
            <a:chOff x="930914" y="2167091"/>
            <a:chExt cx="490607" cy="1066182"/>
          </a:xfrm>
        </p:grpSpPr>
        <p:sp>
          <p:nvSpPr>
            <p:cNvPr id="19" name="TextBox 18">
              <a:extLst>
                <a:ext uri="{FF2B5EF4-FFF2-40B4-BE49-F238E27FC236}">
                  <a16:creationId xmlns:a16="http://schemas.microsoft.com/office/drawing/2014/main" id="{9EF93356-337F-15A2-D8CA-6F8D96AC6764}"/>
                </a:ext>
              </a:extLst>
            </p:cNvPr>
            <p:cNvSpPr txBox="1"/>
            <p:nvPr/>
          </p:nvSpPr>
          <p:spPr>
            <a:xfrm>
              <a:off x="936414" y="2863941"/>
              <a:ext cx="482441" cy="369332"/>
            </a:xfrm>
            <a:prstGeom prst="rect">
              <a:avLst/>
            </a:prstGeom>
            <a:noFill/>
          </p:spPr>
          <p:txBody>
            <a:bodyPr wrap="square" rtlCol="0">
              <a:spAutoFit/>
            </a:bodyPr>
            <a:lstStyle/>
            <a:p>
              <a:r>
                <a:rPr lang="en-US" sz="1800" dirty="0">
                  <a:latin typeface="+mn-lt"/>
                </a:rPr>
                <a:t>Rx</a:t>
              </a:r>
            </a:p>
          </p:txBody>
        </p:sp>
        <p:sp>
          <p:nvSpPr>
            <p:cNvPr id="20" name="TextBox 19">
              <a:extLst>
                <a:ext uri="{FF2B5EF4-FFF2-40B4-BE49-F238E27FC236}">
                  <a16:creationId xmlns:a16="http://schemas.microsoft.com/office/drawing/2014/main" id="{A7870DC8-1F00-AA1D-3904-7D7022E2F127}"/>
                </a:ext>
              </a:extLst>
            </p:cNvPr>
            <p:cNvSpPr txBox="1"/>
            <p:nvPr/>
          </p:nvSpPr>
          <p:spPr>
            <a:xfrm>
              <a:off x="930914" y="2167091"/>
              <a:ext cx="490607" cy="369332"/>
            </a:xfrm>
            <a:prstGeom prst="rect">
              <a:avLst/>
            </a:prstGeom>
            <a:noFill/>
          </p:spPr>
          <p:txBody>
            <a:bodyPr wrap="square" rtlCol="0">
              <a:spAutoFit/>
            </a:bodyPr>
            <a:lstStyle/>
            <a:p>
              <a:r>
                <a:rPr lang="en-US" sz="1800" dirty="0">
                  <a:latin typeface="+mn-lt"/>
                </a:rPr>
                <a:t>Tx</a:t>
              </a:r>
            </a:p>
          </p:txBody>
        </p:sp>
      </p:grpSp>
      <p:grpSp>
        <p:nvGrpSpPr>
          <p:cNvPr id="27" name="Group 26">
            <a:extLst>
              <a:ext uri="{FF2B5EF4-FFF2-40B4-BE49-F238E27FC236}">
                <a16:creationId xmlns:a16="http://schemas.microsoft.com/office/drawing/2014/main" id="{5FDAA39A-43B2-36F0-97CA-68DDBA504598}"/>
              </a:ext>
            </a:extLst>
          </p:cNvPr>
          <p:cNvGrpSpPr/>
          <p:nvPr/>
        </p:nvGrpSpPr>
        <p:grpSpPr>
          <a:xfrm>
            <a:off x="1792566" y="5173515"/>
            <a:ext cx="490543" cy="1066043"/>
            <a:chOff x="930914" y="2167091"/>
            <a:chExt cx="490607" cy="1066182"/>
          </a:xfrm>
        </p:grpSpPr>
        <p:sp>
          <p:nvSpPr>
            <p:cNvPr id="29" name="TextBox 28">
              <a:extLst>
                <a:ext uri="{FF2B5EF4-FFF2-40B4-BE49-F238E27FC236}">
                  <a16:creationId xmlns:a16="http://schemas.microsoft.com/office/drawing/2014/main" id="{B1317B91-C628-7A4E-1BB7-EFEE561F2587}"/>
                </a:ext>
              </a:extLst>
            </p:cNvPr>
            <p:cNvSpPr txBox="1"/>
            <p:nvPr/>
          </p:nvSpPr>
          <p:spPr>
            <a:xfrm>
              <a:off x="936414" y="2863941"/>
              <a:ext cx="482441" cy="369332"/>
            </a:xfrm>
            <a:prstGeom prst="rect">
              <a:avLst/>
            </a:prstGeom>
            <a:noFill/>
          </p:spPr>
          <p:txBody>
            <a:bodyPr wrap="square" rtlCol="0">
              <a:spAutoFit/>
            </a:bodyPr>
            <a:lstStyle/>
            <a:p>
              <a:r>
                <a:rPr lang="en-US" sz="1800" dirty="0">
                  <a:latin typeface="+mn-lt"/>
                </a:rPr>
                <a:t>Rx</a:t>
              </a:r>
            </a:p>
          </p:txBody>
        </p:sp>
        <p:sp>
          <p:nvSpPr>
            <p:cNvPr id="30" name="TextBox 29">
              <a:extLst>
                <a:ext uri="{FF2B5EF4-FFF2-40B4-BE49-F238E27FC236}">
                  <a16:creationId xmlns:a16="http://schemas.microsoft.com/office/drawing/2014/main" id="{2F6C9133-1714-4BAB-6D92-CB1A5A78684E}"/>
                </a:ext>
              </a:extLst>
            </p:cNvPr>
            <p:cNvSpPr txBox="1"/>
            <p:nvPr/>
          </p:nvSpPr>
          <p:spPr>
            <a:xfrm>
              <a:off x="930914" y="2167091"/>
              <a:ext cx="490607" cy="369332"/>
            </a:xfrm>
            <a:prstGeom prst="rect">
              <a:avLst/>
            </a:prstGeom>
            <a:noFill/>
          </p:spPr>
          <p:txBody>
            <a:bodyPr wrap="square" rtlCol="0">
              <a:spAutoFit/>
            </a:bodyPr>
            <a:lstStyle/>
            <a:p>
              <a:r>
                <a:rPr lang="en-US" sz="1800" dirty="0">
                  <a:latin typeface="+mn-lt"/>
                </a:rPr>
                <a:t>Tx</a:t>
              </a:r>
            </a:p>
          </p:txBody>
        </p:sp>
      </p:grpSp>
      <p:cxnSp>
        <p:nvCxnSpPr>
          <p:cNvPr id="37" name="Straight Connector 36">
            <a:extLst>
              <a:ext uri="{FF2B5EF4-FFF2-40B4-BE49-F238E27FC236}">
                <a16:creationId xmlns:a16="http://schemas.microsoft.com/office/drawing/2014/main" id="{FD471F70-95FF-231C-101C-C9C9B4A27680}"/>
              </a:ext>
            </a:extLst>
          </p:cNvPr>
          <p:cNvCxnSpPr/>
          <p:nvPr/>
        </p:nvCxnSpPr>
        <p:spPr bwMode="auto">
          <a:xfrm>
            <a:off x="4571404" y="1556444"/>
            <a:ext cx="0" cy="1348978"/>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3068FC42-07BD-7A80-99B7-124A4243E1B9}"/>
              </a:ext>
            </a:extLst>
          </p:cNvPr>
          <p:cNvCxnSpPr/>
          <p:nvPr/>
        </p:nvCxnSpPr>
        <p:spPr bwMode="auto">
          <a:xfrm>
            <a:off x="2884540" y="4118921"/>
            <a:ext cx="0" cy="1587615"/>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a:extLst>
              <a:ext uri="{FF2B5EF4-FFF2-40B4-BE49-F238E27FC236}">
                <a16:creationId xmlns:a16="http://schemas.microsoft.com/office/drawing/2014/main" id="{33CB9001-E70C-3FA6-E295-AF93A2CEB12F}"/>
              </a:ext>
            </a:extLst>
          </p:cNvPr>
          <p:cNvCxnSpPr/>
          <p:nvPr/>
        </p:nvCxnSpPr>
        <p:spPr bwMode="auto">
          <a:xfrm flipV="1">
            <a:off x="4057459" y="2926711"/>
            <a:ext cx="475879" cy="2762862"/>
          </a:xfrm>
          <a:prstGeom prst="straightConnector1">
            <a:avLst/>
          </a:prstGeom>
          <a:solidFill>
            <a:schemeClr val="accent1"/>
          </a:solidFill>
          <a:ln w="28575" cap="flat" cmpd="sng" algn="ctr">
            <a:solidFill>
              <a:srgbClr val="0432FF"/>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a16="http://schemas.microsoft.com/office/drawing/2014/main" id="{7BAF71F6-5BA7-6539-1173-856836F50FC1}"/>
              </a:ext>
            </a:extLst>
          </p:cNvPr>
          <p:cNvSpPr txBox="1"/>
          <p:nvPr/>
        </p:nvSpPr>
        <p:spPr>
          <a:xfrm>
            <a:off x="513199" y="498735"/>
            <a:ext cx="880254" cy="292350"/>
          </a:xfrm>
          <a:prstGeom prst="rect">
            <a:avLst/>
          </a:prstGeom>
          <a:noFill/>
        </p:spPr>
        <p:txBody>
          <a:bodyPr wrap="none" rtlCol="0">
            <a:spAutoFit/>
          </a:bodyPr>
          <a:lstStyle/>
          <a:p>
            <a:pPr algn="l"/>
            <a:r>
              <a:rPr lang="en-US" dirty="0">
                <a:solidFill>
                  <a:srgbClr val="FF0000"/>
                </a:solidFill>
              </a:rPr>
              <a:t>2400</a:t>
            </a:r>
            <a:r>
              <a:rPr lang="en-US" sz="1100" dirty="0">
                <a:solidFill>
                  <a:srgbClr val="FF0000"/>
                </a:solidFill>
              </a:rPr>
              <a:t>RSTU</a:t>
            </a:r>
            <a:endParaRPr lang="en-US" dirty="0">
              <a:solidFill>
                <a:srgbClr val="FF0000"/>
              </a:solidFill>
            </a:endParaRPr>
          </a:p>
        </p:txBody>
      </p:sp>
      <p:sp>
        <p:nvSpPr>
          <p:cNvPr id="24" name="TextBox 23">
            <a:extLst>
              <a:ext uri="{FF2B5EF4-FFF2-40B4-BE49-F238E27FC236}">
                <a16:creationId xmlns:a16="http://schemas.microsoft.com/office/drawing/2014/main" id="{97EFB211-8B30-7D3C-D356-2D8BEA16694F}"/>
              </a:ext>
            </a:extLst>
          </p:cNvPr>
          <p:cNvSpPr txBox="1"/>
          <p:nvPr/>
        </p:nvSpPr>
        <p:spPr>
          <a:xfrm>
            <a:off x="2922209" y="3732784"/>
            <a:ext cx="827471" cy="292388"/>
          </a:xfrm>
          <a:prstGeom prst="rect">
            <a:avLst/>
          </a:prstGeom>
          <a:noFill/>
        </p:spPr>
        <p:txBody>
          <a:bodyPr wrap="none" rtlCol="0">
            <a:spAutoFit/>
          </a:bodyPr>
          <a:lstStyle/>
          <a:p>
            <a:pPr algn="l"/>
            <a:r>
              <a:rPr lang="en-US" dirty="0">
                <a:solidFill>
                  <a:srgbClr val="FF0000"/>
                </a:solidFill>
              </a:rPr>
              <a:t>600</a:t>
            </a:r>
            <a:r>
              <a:rPr lang="en-US" sz="1200" dirty="0">
                <a:solidFill>
                  <a:srgbClr val="FF0000"/>
                </a:solidFill>
              </a:rPr>
              <a:t>RSTU</a:t>
            </a:r>
            <a:endParaRPr lang="en-US" dirty="0">
              <a:solidFill>
                <a:srgbClr val="FF0000"/>
              </a:solidFill>
            </a:endParaRPr>
          </a:p>
        </p:txBody>
      </p:sp>
      <p:sp>
        <p:nvSpPr>
          <p:cNvPr id="25" name="TextBox 24">
            <a:extLst>
              <a:ext uri="{FF2B5EF4-FFF2-40B4-BE49-F238E27FC236}">
                <a16:creationId xmlns:a16="http://schemas.microsoft.com/office/drawing/2014/main" id="{9AA6A053-56DE-FCC6-DCB2-CB6B70AF2E57}"/>
              </a:ext>
            </a:extLst>
          </p:cNvPr>
          <p:cNvSpPr txBox="1"/>
          <p:nvPr/>
        </p:nvSpPr>
        <p:spPr>
          <a:xfrm>
            <a:off x="4272277" y="1195054"/>
            <a:ext cx="1609718"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B</a:t>
            </a:r>
            <a:r>
              <a:rPr lang="en-US" dirty="0">
                <a:solidFill>
                  <a:srgbClr val="FF0000"/>
                </a:solidFill>
              </a:rPr>
              <a:t>+1800</a:t>
            </a:r>
            <a:r>
              <a:rPr lang="en-US" sz="1200" dirty="0">
                <a:solidFill>
                  <a:srgbClr val="FF0000"/>
                </a:solidFill>
              </a:rPr>
              <a:t>RSTU</a:t>
            </a:r>
            <a:r>
              <a:rPr lang="en-US" dirty="0">
                <a:solidFill>
                  <a:srgbClr val="FF0000"/>
                </a:solidFill>
              </a:rPr>
              <a:t>+TOF</a:t>
            </a:r>
          </a:p>
        </p:txBody>
      </p:sp>
      <p:cxnSp>
        <p:nvCxnSpPr>
          <p:cNvPr id="34" name="Straight Connector 33">
            <a:extLst>
              <a:ext uri="{FF2B5EF4-FFF2-40B4-BE49-F238E27FC236}">
                <a16:creationId xmlns:a16="http://schemas.microsoft.com/office/drawing/2014/main" id="{2541B1A6-F11C-A318-8936-23E870476A98}"/>
              </a:ext>
            </a:extLst>
          </p:cNvPr>
          <p:cNvCxnSpPr/>
          <p:nvPr/>
        </p:nvCxnSpPr>
        <p:spPr bwMode="auto">
          <a:xfrm>
            <a:off x="2147066" y="784872"/>
            <a:ext cx="35555" cy="2083969"/>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19358D3F-C5DE-0A3E-9F0B-51B9DE832683}"/>
              </a:ext>
            </a:extLst>
          </p:cNvPr>
          <p:cNvCxnSpPr/>
          <p:nvPr/>
        </p:nvCxnSpPr>
        <p:spPr bwMode="auto">
          <a:xfrm flipH="1">
            <a:off x="3995733" y="4073712"/>
            <a:ext cx="20362" cy="1676511"/>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a:extLst>
              <a:ext uri="{FF2B5EF4-FFF2-40B4-BE49-F238E27FC236}">
                <a16:creationId xmlns:a16="http://schemas.microsoft.com/office/drawing/2014/main" id="{262DC056-5A44-0B8D-62A8-8C52782DA92E}"/>
              </a:ext>
            </a:extLst>
          </p:cNvPr>
          <p:cNvSpPr/>
          <p:nvPr/>
        </p:nvSpPr>
        <p:spPr>
          <a:xfrm>
            <a:off x="107807" y="1257714"/>
            <a:ext cx="365813"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POLL</a:t>
            </a:r>
          </a:p>
        </p:txBody>
      </p:sp>
      <p:sp>
        <p:nvSpPr>
          <p:cNvPr id="49" name="Rectangle 48">
            <a:extLst>
              <a:ext uri="{FF2B5EF4-FFF2-40B4-BE49-F238E27FC236}">
                <a16:creationId xmlns:a16="http://schemas.microsoft.com/office/drawing/2014/main" id="{154DA9A4-DD6F-BEA0-8288-C98D082C4D77}"/>
              </a:ext>
            </a:extLst>
          </p:cNvPr>
          <p:cNvSpPr/>
          <p:nvPr/>
        </p:nvSpPr>
        <p:spPr>
          <a:xfrm>
            <a:off x="981700" y="4090751"/>
            <a:ext cx="365813"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RESP</a:t>
            </a:r>
          </a:p>
        </p:txBody>
      </p:sp>
      <p:sp>
        <p:nvSpPr>
          <p:cNvPr id="4" name="TextBox 3">
            <a:extLst>
              <a:ext uri="{FF2B5EF4-FFF2-40B4-BE49-F238E27FC236}">
                <a16:creationId xmlns:a16="http://schemas.microsoft.com/office/drawing/2014/main" id="{954F3351-CEC3-A6AC-FB9F-512BFCD7223B}"/>
              </a:ext>
            </a:extLst>
          </p:cNvPr>
          <p:cNvSpPr txBox="1"/>
          <p:nvPr/>
        </p:nvSpPr>
        <p:spPr>
          <a:xfrm>
            <a:off x="208415" y="5368160"/>
            <a:ext cx="745620" cy="307737"/>
          </a:xfrm>
          <a:prstGeom prst="rect">
            <a:avLst/>
          </a:prstGeom>
          <a:noFill/>
        </p:spPr>
        <p:txBody>
          <a:bodyPr wrap="none" rtlCol="0">
            <a:spAutoFit/>
          </a:bodyPr>
          <a:lstStyle/>
          <a:p>
            <a:pPr algn="l"/>
            <a:r>
              <a:rPr lang="en-US" sz="1400" dirty="0" err="1"/>
              <a:t>CFO</a:t>
            </a:r>
            <a:r>
              <a:rPr lang="en-US" sz="900" dirty="0" err="1"/>
              <a:t>estA</a:t>
            </a:r>
            <a:endParaRPr lang="en-US" sz="1400" dirty="0"/>
          </a:p>
        </p:txBody>
      </p:sp>
      <p:cxnSp>
        <p:nvCxnSpPr>
          <p:cNvPr id="12" name="Straight Arrow Connector 11">
            <a:extLst>
              <a:ext uri="{FF2B5EF4-FFF2-40B4-BE49-F238E27FC236}">
                <a16:creationId xmlns:a16="http://schemas.microsoft.com/office/drawing/2014/main" id="{5E3DC546-64FB-2AE4-EC9A-EA261B9F1EC6}"/>
              </a:ext>
            </a:extLst>
          </p:cNvPr>
          <p:cNvCxnSpPr>
            <a:cxnSpLocks/>
            <a:endCxn id="33" idx="0"/>
          </p:cNvCxnSpPr>
          <p:nvPr/>
        </p:nvCxnSpPr>
        <p:spPr>
          <a:xfrm>
            <a:off x="225837" y="2950867"/>
            <a:ext cx="64877" cy="2789315"/>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2E35CDA-8E6A-3088-31A5-A6DD18C8AFBA}"/>
              </a:ext>
            </a:extLst>
          </p:cNvPr>
          <p:cNvCxnSpPr>
            <a:cxnSpLocks/>
          </p:cNvCxnSpPr>
          <p:nvPr/>
        </p:nvCxnSpPr>
        <p:spPr>
          <a:xfrm flipV="1">
            <a:off x="1124015" y="3564259"/>
            <a:ext cx="44398" cy="509453"/>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8BB5CA14-92A4-3207-BD30-23F58EA5E614}"/>
              </a:ext>
            </a:extLst>
          </p:cNvPr>
          <p:cNvSpPr txBox="1"/>
          <p:nvPr/>
        </p:nvSpPr>
        <p:spPr>
          <a:xfrm>
            <a:off x="908003" y="2556237"/>
            <a:ext cx="739209" cy="307737"/>
          </a:xfrm>
          <a:prstGeom prst="rect">
            <a:avLst/>
          </a:prstGeom>
          <a:noFill/>
        </p:spPr>
        <p:txBody>
          <a:bodyPr wrap="none" rtlCol="0">
            <a:spAutoFit/>
          </a:bodyPr>
          <a:lstStyle/>
          <a:p>
            <a:pPr algn="l"/>
            <a:r>
              <a:rPr lang="en-US" sz="1400" dirty="0" err="1"/>
              <a:t>CFO</a:t>
            </a:r>
            <a:r>
              <a:rPr lang="en-US" sz="900" dirty="0" err="1"/>
              <a:t>estB</a:t>
            </a:r>
            <a:endParaRPr lang="en-US" sz="1400" dirty="0"/>
          </a:p>
        </p:txBody>
      </p:sp>
      <p:sp>
        <p:nvSpPr>
          <p:cNvPr id="26" name="Rectangle 25">
            <a:extLst>
              <a:ext uri="{FF2B5EF4-FFF2-40B4-BE49-F238E27FC236}">
                <a16:creationId xmlns:a16="http://schemas.microsoft.com/office/drawing/2014/main" id="{1E7D9206-8921-E9A8-7F7A-E5B31EBF5682}"/>
              </a:ext>
            </a:extLst>
          </p:cNvPr>
          <p:cNvSpPr/>
          <p:nvPr/>
        </p:nvSpPr>
        <p:spPr bwMode="auto">
          <a:xfrm>
            <a:off x="1160104" y="2910912"/>
            <a:ext cx="422308" cy="658836"/>
          </a:xfrm>
          <a:prstGeom prst="rect">
            <a:avLst/>
          </a:prstGeom>
          <a:pattFill prst="pct5">
            <a:fgClr>
              <a:schemeClr val="tx1"/>
            </a:fgClr>
            <a:bgClr>
              <a:schemeClr val="bg1"/>
            </a:bgClr>
          </a:patt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RESP</a:t>
            </a:r>
          </a:p>
        </p:txBody>
      </p:sp>
      <p:sp>
        <p:nvSpPr>
          <p:cNvPr id="33" name="Rectangle 32">
            <a:extLst>
              <a:ext uri="{FF2B5EF4-FFF2-40B4-BE49-F238E27FC236}">
                <a16:creationId xmlns:a16="http://schemas.microsoft.com/office/drawing/2014/main" id="{3C9A20A7-35AE-267E-1E6A-35EB0F2B423D}"/>
              </a:ext>
            </a:extLst>
          </p:cNvPr>
          <p:cNvSpPr/>
          <p:nvPr/>
        </p:nvSpPr>
        <p:spPr bwMode="auto">
          <a:xfrm>
            <a:off x="79559" y="5740182"/>
            <a:ext cx="422308" cy="658836"/>
          </a:xfrm>
          <a:prstGeom prst="rect">
            <a:avLst/>
          </a:prstGeom>
          <a:pattFill prst="pct5">
            <a:fgClr>
              <a:schemeClr val="tx1"/>
            </a:fgClr>
            <a:bgClr>
              <a:schemeClr val="bg1"/>
            </a:bgClr>
          </a:patt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POLL</a:t>
            </a:r>
          </a:p>
        </p:txBody>
      </p:sp>
      <p:cxnSp>
        <p:nvCxnSpPr>
          <p:cNvPr id="74" name="Straight Connector 73">
            <a:extLst>
              <a:ext uri="{FF2B5EF4-FFF2-40B4-BE49-F238E27FC236}">
                <a16:creationId xmlns:a16="http://schemas.microsoft.com/office/drawing/2014/main" id="{C9DCCC5D-4200-C67D-0F74-349ADB82D99D}"/>
              </a:ext>
            </a:extLst>
          </p:cNvPr>
          <p:cNvCxnSpPr/>
          <p:nvPr/>
        </p:nvCxnSpPr>
        <p:spPr bwMode="auto">
          <a:xfrm>
            <a:off x="107247" y="784873"/>
            <a:ext cx="0" cy="1348978"/>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4E0B84E8-8971-DE3D-0A55-94526DC1224F}"/>
              </a:ext>
            </a:extLst>
          </p:cNvPr>
          <p:cNvCxnSpPr/>
          <p:nvPr/>
        </p:nvCxnSpPr>
        <p:spPr>
          <a:xfrm>
            <a:off x="117271" y="905292"/>
            <a:ext cx="2013488" cy="0"/>
          </a:xfrm>
          <a:prstGeom prst="straightConnector1">
            <a:avLst/>
          </a:prstGeom>
          <a:ln w="222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65A1D894-A6DF-EA28-0AC5-E27F8D58A9BD}"/>
              </a:ext>
            </a:extLst>
          </p:cNvPr>
          <p:cNvCxnSpPr/>
          <p:nvPr/>
        </p:nvCxnSpPr>
        <p:spPr bwMode="auto">
          <a:xfrm>
            <a:off x="5573575" y="683377"/>
            <a:ext cx="0" cy="2201865"/>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Arrow Connector 79">
            <a:extLst>
              <a:ext uri="{FF2B5EF4-FFF2-40B4-BE49-F238E27FC236}">
                <a16:creationId xmlns:a16="http://schemas.microsoft.com/office/drawing/2014/main" id="{723A769B-522D-C5D9-C040-0C26F84D0D12}"/>
              </a:ext>
            </a:extLst>
          </p:cNvPr>
          <p:cNvCxnSpPr>
            <a:cxnSpLocks/>
          </p:cNvCxnSpPr>
          <p:nvPr/>
        </p:nvCxnSpPr>
        <p:spPr>
          <a:xfrm>
            <a:off x="2164844" y="905292"/>
            <a:ext cx="3408731" cy="0"/>
          </a:xfrm>
          <a:prstGeom prst="straightConnector1">
            <a:avLst/>
          </a:prstGeom>
          <a:ln w="222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FD62AF0A-3CDF-A03C-CAB8-88171611A952}"/>
              </a:ext>
            </a:extLst>
          </p:cNvPr>
          <p:cNvSpPr txBox="1"/>
          <p:nvPr/>
        </p:nvSpPr>
        <p:spPr>
          <a:xfrm>
            <a:off x="3737634" y="511935"/>
            <a:ext cx="880254" cy="292350"/>
          </a:xfrm>
          <a:prstGeom prst="rect">
            <a:avLst/>
          </a:prstGeom>
          <a:noFill/>
        </p:spPr>
        <p:txBody>
          <a:bodyPr wrap="none" rtlCol="0">
            <a:spAutoFit/>
          </a:bodyPr>
          <a:lstStyle/>
          <a:p>
            <a:pPr algn="l"/>
            <a:r>
              <a:rPr lang="en-US" dirty="0">
                <a:solidFill>
                  <a:srgbClr val="FF0000"/>
                </a:solidFill>
              </a:rPr>
              <a:t>1200</a:t>
            </a:r>
            <a:r>
              <a:rPr lang="en-US" sz="1100" dirty="0">
                <a:solidFill>
                  <a:srgbClr val="FF0000"/>
                </a:solidFill>
              </a:rPr>
              <a:t>RSTU</a:t>
            </a:r>
            <a:endParaRPr lang="en-US" dirty="0">
              <a:solidFill>
                <a:srgbClr val="FF0000"/>
              </a:solidFill>
            </a:endParaRPr>
          </a:p>
        </p:txBody>
      </p:sp>
      <p:cxnSp>
        <p:nvCxnSpPr>
          <p:cNvPr id="83" name="Straight Arrow Connector 82">
            <a:extLst>
              <a:ext uri="{FF2B5EF4-FFF2-40B4-BE49-F238E27FC236}">
                <a16:creationId xmlns:a16="http://schemas.microsoft.com/office/drawing/2014/main" id="{3C5D23C7-FF3E-86EC-F103-19C46018324C}"/>
              </a:ext>
            </a:extLst>
          </p:cNvPr>
          <p:cNvCxnSpPr>
            <a:cxnSpLocks/>
          </p:cNvCxnSpPr>
          <p:nvPr/>
        </p:nvCxnSpPr>
        <p:spPr>
          <a:xfrm>
            <a:off x="1597008" y="3564258"/>
            <a:ext cx="2931661" cy="0"/>
          </a:xfrm>
          <a:prstGeom prst="straightConnector1">
            <a:avLst/>
          </a:prstGeom>
          <a:ln w="222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5" name="TextBox 84">
                <a:extLst>
                  <a:ext uri="{FF2B5EF4-FFF2-40B4-BE49-F238E27FC236}">
                    <a16:creationId xmlns:a16="http://schemas.microsoft.com/office/drawing/2014/main" id="{D46C0211-556D-3461-6C2F-A0A37A946ECC}"/>
                  </a:ext>
                </a:extLst>
              </p:cNvPr>
              <p:cNvSpPr txBox="1"/>
              <p:nvPr/>
            </p:nvSpPr>
            <p:spPr>
              <a:xfrm>
                <a:off x="1997136" y="3241428"/>
                <a:ext cx="1928547" cy="292350"/>
              </a:xfrm>
              <a:prstGeom prst="rect">
                <a:avLst/>
              </a:prstGeom>
              <a:noFill/>
            </p:spPr>
            <p:txBody>
              <a:bodyPr wrap="none" rtlCol="0">
                <a:spAutoFit/>
              </a:bodyPr>
              <a:lstStyle/>
              <a:p>
                <a:pPr algn="l"/>
                <a:r>
                  <a:rPr lang="en-US" dirty="0">
                    <a:solidFill>
                      <a:srgbClr val="FF0000"/>
                    </a:solidFill>
                  </a:rPr>
                  <a:t>1800</a:t>
                </a:r>
                <a:r>
                  <a:rPr lang="en-US" sz="1100" dirty="0">
                    <a:solidFill>
                      <a:srgbClr val="FF0000"/>
                    </a:solidFill>
                  </a:rPr>
                  <a:t>RSTU</a:t>
                </a:r>
                <a:r>
                  <a:rPr lang="en-US" dirty="0">
                    <a:solidFill>
                      <a:srgbClr val="FF0000"/>
                    </a:solidFill>
                  </a:rPr>
                  <a:t> </a:t>
                </a:r>
                <a14:m>
                  <m:oMath xmlns:m="http://schemas.openxmlformats.org/officeDocument/2006/math">
                    <m:r>
                      <a:rPr lang="en-US" i="1" dirty="0">
                        <a:solidFill>
                          <a:srgbClr val="FF0000"/>
                        </a:solidFill>
                        <a:latin typeface="Cambria Math" panose="02040503050406030204" pitchFamily="18" charset="0"/>
                      </a:rPr>
                      <m:t>(1−</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𝐶𝐹𝑂</m:t>
                        </m:r>
                      </m:e>
                      <m:sub>
                        <m:r>
                          <a:rPr lang="en-US" i="1" dirty="0">
                            <a:solidFill>
                              <a:srgbClr val="FF0000"/>
                            </a:solidFill>
                            <a:latin typeface="Cambria Math" panose="02040503050406030204" pitchFamily="18" charset="0"/>
                          </a:rPr>
                          <m:t>𝑒𝑠𝑡𝐵</m:t>
                        </m:r>
                      </m:sub>
                    </m:sSub>
                    <m:r>
                      <a:rPr lang="en-US" i="1" dirty="0">
                        <a:solidFill>
                          <a:srgbClr val="FF0000"/>
                        </a:solidFill>
                        <a:latin typeface="Cambria Math" panose="02040503050406030204" pitchFamily="18" charset="0"/>
                      </a:rPr>
                      <m:t>)</m:t>
                    </m:r>
                  </m:oMath>
                </a14:m>
                <a:endParaRPr lang="en-US" dirty="0">
                  <a:solidFill>
                    <a:srgbClr val="FF0000"/>
                  </a:solidFill>
                </a:endParaRPr>
              </a:p>
            </p:txBody>
          </p:sp>
        </mc:Choice>
        <mc:Fallback xmlns="">
          <p:sp>
            <p:nvSpPr>
              <p:cNvPr id="85" name="TextBox 84">
                <a:extLst>
                  <a:ext uri="{FF2B5EF4-FFF2-40B4-BE49-F238E27FC236}">
                    <a16:creationId xmlns:a16="http://schemas.microsoft.com/office/drawing/2014/main" id="{D46C0211-556D-3461-6C2F-A0A37A946ECC}"/>
                  </a:ext>
                </a:extLst>
              </p:cNvPr>
              <p:cNvSpPr txBox="1">
                <a:spLocks noRot="1" noChangeAspect="1" noMove="1" noResize="1" noEditPoints="1" noAdjustHandles="1" noChangeArrowheads="1" noChangeShapeType="1" noTextEdit="1"/>
              </p:cNvSpPr>
              <p:nvPr/>
            </p:nvSpPr>
            <p:spPr>
              <a:xfrm>
                <a:off x="1997136" y="3241428"/>
                <a:ext cx="1928547" cy="292350"/>
              </a:xfrm>
              <a:prstGeom prst="rect">
                <a:avLst/>
              </a:prstGeom>
              <a:blipFill>
                <a:blip r:embed="rId2"/>
                <a:stretch>
                  <a:fillRect l="-633" t="-2083" b="-16667"/>
                </a:stretch>
              </a:blipFill>
            </p:spPr>
            <p:txBody>
              <a:bodyPr/>
              <a:lstStyle/>
              <a:p>
                <a:r>
                  <a:rPr lang="en-US">
                    <a:noFill/>
                  </a:rPr>
                  <a:t> </a:t>
                </a:r>
              </a:p>
            </p:txBody>
          </p:sp>
        </mc:Fallback>
      </mc:AlternateContent>
      <p:cxnSp>
        <p:nvCxnSpPr>
          <p:cNvPr id="86" name="Straight Connector 85">
            <a:extLst>
              <a:ext uri="{FF2B5EF4-FFF2-40B4-BE49-F238E27FC236}">
                <a16:creationId xmlns:a16="http://schemas.microsoft.com/office/drawing/2014/main" id="{8EB3C0B6-5E92-C71B-4FCD-49698435D529}"/>
              </a:ext>
            </a:extLst>
          </p:cNvPr>
          <p:cNvCxnSpPr/>
          <p:nvPr/>
        </p:nvCxnSpPr>
        <p:spPr bwMode="auto">
          <a:xfrm>
            <a:off x="981699" y="3855518"/>
            <a:ext cx="0" cy="929723"/>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F20ADEFC-0140-C638-41DA-9AF8FD73CC3C}"/>
              </a:ext>
            </a:extLst>
          </p:cNvPr>
          <p:cNvCxnSpPr>
            <a:cxnSpLocks/>
          </p:cNvCxnSpPr>
          <p:nvPr/>
        </p:nvCxnSpPr>
        <p:spPr>
          <a:xfrm>
            <a:off x="2884540" y="4118921"/>
            <a:ext cx="1145855" cy="0"/>
          </a:xfrm>
          <a:prstGeom prst="straightConnector1">
            <a:avLst/>
          </a:prstGeom>
          <a:ln w="222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0" name="TextBox 89">
                <a:extLst>
                  <a:ext uri="{FF2B5EF4-FFF2-40B4-BE49-F238E27FC236}">
                    <a16:creationId xmlns:a16="http://schemas.microsoft.com/office/drawing/2014/main" id="{A9A1FB1F-AF4E-5607-9ADC-7D61F1E01107}"/>
                  </a:ext>
                </a:extLst>
              </p:cNvPr>
              <p:cNvSpPr txBox="1"/>
              <p:nvPr/>
            </p:nvSpPr>
            <p:spPr>
              <a:xfrm>
                <a:off x="387660" y="6523836"/>
                <a:ext cx="1924828" cy="292350"/>
              </a:xfrm>
              <a:prstGeom prst="rect">
                <a:avLst/>
              </a:prstGeom>
              <a:noFill/>
            </p:spPr>
            <p:txBody>
              <a:bodyPr wrap="none" rtlCol="0">
                <a:spAutoFit/>
              </a:bodyPr>
              <a:lstStyle/>
              <a:p>
                <a:pPr algn="l"/>
                <a:r>
                  <a:rPr lang="en-US" dirty="0">
                    <a:solidFill>
                      <a:srgbClr val="FF0000"/>
                    </a:solidFill>
                  </a:rPr>
                  <a:t>2400</a:t>
                </a:r>
                <a:r>
                  <a:rPr lang="en-US" sz="1100" dirty="0">
                    <a:solidFill>
                      <a:srgbClr val="FF0000"/>
                    </a:solidFill>
                  </a:rPr>
                  <a:t>RSTU</a:t>
                </a:r>
                <a:r>
                  <a:rPr lang="en-US" dirty="0">
                    <a:solidFill>
                      <a:srgbClr val="FF0000"/>
                    </a:solidFill>
                  </a:rPr>
                  <a:t> </a:t>
                </a:r>
                <a14:m>
                  <m:oMath xmlns:m="http://schemas.openxmlformats.org/officeDocument/2006/math">
                    <m:r>
                      <a:rPr lang="en-US" i="1" dirty="0">
                        <a:solidFill>
                          <a:srgbClr val="FF0000"/>
                        </a:solidFill>
                        <a:latin typeface="Cambria Math" panose="02040503050406030204" pitchFamily="18" charset="0"/>
                      </a:rPr>
                      <m:t>(1−</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𝐶𝐹𝑂</m:t>
                        </m:r>
                      </m:e>
                      <m:sub>
                        <m:r>
                          <a:rPr lang="en-US" i="1" dirty="0">
                            <a:solidFill>
                              <a:srgbClr val="FF0000"/>
                            </a:solidFill>
                            <a:latin typeface="Cambria Math" panose="02040503050406030204" pitchFamily="18" charset="0"/>
                          </a:rPr>
                          <m:t>𝑒𝑠𝑡𝐴</m:t>
                        </m:r>
                      </m:sub>
                    </m:sSub>
                    <m:r>
                      <a:rPr lang="en-US" i="1" dirty="0">
                        <a:solidFill>
                          <a:srgbClr val="FF0000"/>
                        </a:solidFill>
                        <a:latin typeface="Cambria Math" panose="02040503050406030204" pitchFamily="18" charset="0"/>
                      </a:rPr>
                      <m:t>)</m:t>
                    </m:r>
                  </m:oMath>
                </a14:m>
                <a:endParaRPr lang="en-US" dirty="0">
                  <a:solidFill>
                    <a:srgbClr val="FF0000"/>
                  </a:solidFill>
                </a:endParaRPr>
              </a:p>
            </p:txBody>
          </p:sp>
        </mc:Choice>
        <mc:Fallback xmlns="">
          <p:sp>
            <p:nvSpPr>
              <p:cNvPr id="90" name="TextBox 89">
                <a:extLst>
                  <a:ext uri="{FF2B5EF4-FFF2-40B4-BE49-F238E27FC236}">
                    <a16:creationId xmlns:a16="http://schemas.microsoft.com/office/drawing/2014/main" id="{A9A1FB1F-AF4E-5607-9ADC-7D61F1E01107}"/>
                  </a:ext>
                </a:extLst>
              </p:cNvPr>
              <p:cNvSpPr txBox="1">
                <a:spLocks noRot="1" noChangeAspect="1" noMove="1" noResize="1" noEditPoints="1" noAdjustHandles="1" noChangeArrowheads="1" noChangeShapeType="1" noTextEdit="1"/>
              </p:cNvSpPr>
              <p:nvPr/>
            </p:nvSpPr>
            <p:spPr>
              <a:xfrm>
                <a:off x="387660" y="6523836"/>
                <a:ext cx="1924828" cy="292350"/>
              </a:xfrm>
              <a:prstGeom prst="rect">
                <a:avLst/>
              </a:prstGeom>
              <a:blipFill>
                <a:blip r:embed="rId3"/>
                <a:stretch>
                  <a:fillRect l="-635" t="-2083" b="-16667"/>
                </a:stretch>
              </a:blipFill>
            </p:spPr>
            <p:txBody>
              <a:bodyPr/>
              <a:lstStyle/>
              <a:p>
                <a:r>
                  <a:rPr lang="en-US">
                    <a:noFill/>
                  </a:rPr>
                  <a:t> </a:t>
                </a:r>
              </a:p>
            </p:txBody>
          </p:sp>
        </mc:Fallback>
      </mc:AlternateContent>
      <p:cxnSp>
        <p:nvCxnSpPr>
          <p:cNvPr id="91" name="Straight Arrow Connector 90">
            <a:extLst>
              <a:ext uri="{FF2B5EF4-FFF2-40B4-BE49-F238E27FC236}">
                <a16:creationId xmlns:a16="http://schemas.microsoft.com/office/drawing/2014/main" id="{9C1889C9-AABD-4D34-42BB-DCA7A2BDC3C3}"/>
              </a:ext>
            </a:extLst>
          </p:cNvPr>
          <p:cNvCxnSpPr>
            <a:cxnSpLocks/>
          </p:cNvCxnSpPr>
          <p:nvPr/>
        </p:nvCxnSpPr>
        <p:spPr>
          <a:xfrm>
            <a:off x="82869" y="6477642"/>
            <a:ext cx="2801671" cy="0"/>
          </a:xfrm>
          <a:prstGeom prst="straightConnector1">
            <a:avLst/>
          </a:prstGeom>
          <a:ln w="222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D7FEEA62-3232-51CC-72DB-69E1C841F1EA}"/>
              </a:ext>
            </a:extLst>
          </p:cNvPr>
          <p:cNvCxnSpPr/>
          <p:nvPr/>
        </p:nvCxnSpPr>
        <p:spPr>
          <a:xfrm flipV="1">
            <a:off x="79558" y="2939641"/>
            <a:ext cx="0" cy="438941"/>
          </a:xfrm>
          <a:prstGeom prst="straightConnector1">
            <a:avLst/>
          </a:prstGeom>
          <a:ln w="22225">
            <a:solidFill>
              <a:srgbClr val="00B050"/>
            </a:solidFill>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C42A63EB-65B2-6338-5902-B84F8103526E}"/>
              </a:ext>
            </a:extLst>
          </p:cNvPr>
          <p:cNvSpPr txBox="1"/>
          <p:nvPr/>
        </p:nvSpPr>
        <p:spPr>
          <a:xfrm>
            <a:off x="-85361" y="3352149"/>
            <a:ext cx="878909" cy="292350"/>
          </a:xfrm>
          <a:prstGeom prst="rect">
            <a:avLst/>
          </a:prstGeom>
          <a:noFill/>
        </p:spPr>
        <p:txBody>
          <a:bodyPr wrap="none" rtlCol="0">
            <a:spAutoFit/>
          </a:bodyPr>
          <a:lstStyle/>
          <a:p>
            <a:pPr algn="l"/>
            <a:r>
              <a:rPr lang="en-US" dirty="0">
                <a:solidFill>
                  <a:srgbClr val="00B050"/>
                </a:solidFill>
              </a:rPr>
              <a:t>POLL slot</a:t>
            </a:r>
          </a:p>
        </p:txBody>
      </p:sp>
      <p:cxnSp>
        <p:nvCxnSpPr>
          <p:cNvPr id="96" name="Straight Arrow Connector 95">
            <a:extLst>
              <a:ext uri="{FF2B5EF4-FFF2-40B4-BE49-F238E27FC236}">
                <a16:creationId xmlns:a16="http://schemas.microsoft.com/office/drawing/2014/main" id="{F2EF4D74-B0CB-15AC-B80E-263AF40BB917}"/>
              </a:ext>
            </a:extLst>
          </p:cNvPr>
          <p:cNvCxnSpPr/>
          <p:nvPr/>
        </p:nvCxnSpPr>
        <p:spPr>
          <a:xfrm flipV="1">
            <a:off x="973038" y="5755611"/>
            <a:ext cx="0" cy="438941"/>
          </a:xfrm>
          <a:prstGeom prst="straightConnector1">
            <a:avLst/>
          </a:prstGeom>
          <a:ln w="22225">
            <a:solidFill>
              <a:srgbClr val="00B050"/>
            </a:solidFill>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A46B0D5D-2E87-D028-725D-260E3EAEF717}"/>
              </a:ext>
            </a:extLst>
          </p:cNvPr>
          <p:cNvSpPr txBox="1"/>
          <p:nvPr/>
        </p:nvSpPr>
        <p:spPr>
          <a:xfrm>
            <a:off x="672552" y="6156967"/>
            <a:ext cx="859675" cy="292350"/>
          </a:xfrm>
          <a:prstGeom prst="rect">
            <a:avLst/>
          </a:prstGeom>
          <a:noFill/>
        </p:spPr>
        <p:txBody>
          <a:bodyPr wrap="none" rtlCol="0">
            <a:spAutoFit/>
          </a:bodyPr>
          <a:lstStyle/>
          <a:p>
            <a:pPr algn="l"/>
            <a:r>
              <a:rPr lang="en-US" dirty="0">
                <a:solidFill>
                  <a:srgbClr val="00B050"/>
                </a:solidFill>
              </a:rPr>
              <a:t>RESP slot</a:t>
            </a:r>
          </a:p>
        </p:txBody>
      </p:sp>
      <p:sp>
        <p:nvSpPr>
          <p:cNvPr id="21" name="TextBox 20">
            <a:extLst>
              <a:ext uri="{FF2B5EF4-FFF2-40B4-BE49-F238E27FC236}">
                <a16:creationId xmlns:a16="http://schemas.microsoft.com/office/drawing/2014/main" id="{20D12F39-E476-1A02-5043-CFFD29ADB860}"/>
              </a:ext>
            </a:extLst>
          </p:cNvPr>
          <p:cNvSpPr txBox="1"/>
          <p:nvPr/>
        </p:nvSpPr>
        <p:spPr>
          <a:xfrm>
            <a:off x="9778044" y="3587131"/>
            <a:ext cx="2043883" cy="1200173"/>
          </a:xfrm>
          <a:prstGeom prst="rect">
            <a:avLst/>
          </a:prstGeom>
          <a:noFill/>
        </p:spPr>
        <p:txBody>
          <a:bodyPr wrap="none" rtlCol="0">
            <a:spAutoFit/>
          </a:bodyPr>
          <a:lstStyle/>
          <a:p>
            <a:pPr algn="l"/>
            <a:r>
              <a:rPr lang="en-US" sz="2400" dirty="0"/>
              <a:t>No report</a:t>
            </a:r>
          </a:p>
          <a:p>
            <a:pPr algn="l"/>
            <a:r>
              <a:rPr lang="en-US" sz="2400" dirty="0" err="1"/>
              <a:t>ToF</a:t>
            </a:r>
            <a:r>
              <a:rPr lang="en-US" sz="2400" dirty="0"/>
              <a:t> available </a:t>
            </a:r>
          </a:p>
          <a:p>
            <a:pPr algn="l"/>
            <a:r>
              <a:rPr lang="en-US" sz="2400" dirty="0"/>
              <a:t>at Initiator side</a:t>
            </a:r>
          </a:p>
        </p:txBody>
      </p:sp>
    </p:spTree>
    <p:extLst>
      <p:ext uri="{BB962C8B-B14F-4D97-AF65-F5344CB8AC3E}">
        <p14:creationId xmlns:p14="http://schemas.microsoft.com/office/powerpoint/2010/main" val="623594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3B9D2-A8EA-3A7B-6D24-DBA9F86D6050}"/>
            </a:ext>
          </a:extLst>
        </p:cNvPr>
        <p:cNvGrpSpPr/>
        <p:nvPr/>
      </p:nvGrpSpPr>
      <p:grpSpPr>
        <a:xfrm>
          <a:off x="0" y="0"/>
          <a:ext cx="0" cy="0"/>
          <a:chOff x="0" y="0"/>
          <a:chExt cx="0" cy="0"/>
        </a:xfrm>
      </p:grpSpPr>
      <p:sp>
        <p:nvSpPr>
          <p:cNvPr id="10242" name="Rectangle 1026">
            <a:extLst>
              <a:ext uri="{FF2B5EF4-FFF2-40B4-BE49-F238E27FC236}">
                <a16:creationId xmlns:a16="http://schemas.microsoft.com/office/drawing/2014/main" id="{82BFD39F-30E8-4F44-4E06-88A73CA78916}"/>
              </a:ext>
            </a:extLst>
          </p:cNvPr>
          <p:cNvSpPr>
            <a:spLocks noGrp="1" noChangeArrowheads="1"/>
          </p:cNvSpPr>
          <p:nvPr>
            <p:ph type="title"/>
          </p:nvPr>
        </p:nvSpPr>
        <p:spPr>
          <a:xfrm>
            <a:off x="406347" y="685959"/>
            <a:ext cx="11580893" cy="457306"/>
          </a:xfrm>
        </p:spPr>
        <p:txBody>
          <a:bodyPr/>
          <a:lstStyle/>
          <a:p>
            <a:r>
              <a:rPr lang="en-US" sz="2800" dirty="0"/>
              <a:t>Implementation</a:t>
            </a:r>
          </a:p>
        </p:txBody>
      </p:sp>
      <p:sp>
        <p:nvSpPr>
          <p:cNvPr id="10243" name="Rectangle 1027">
            <a:extLst>
              <a:ext uri="{FF2B5EF4-FFF2-40B4-BE49-F238E27FC236}">
                <a16:creationId xmlns:a16="http://schemas.microsoft.com/office/drawing/2014/main" id="{C3900815-368A-DDB4-6523-A52118CA937F}"/>
              </a:ext>
            </a:extLst>
          </p:cNvPr>
          <p:cNvSpPr>
            <a:spLocks noGrp="1" noChangeArrowheads="1"/>
          </p:cNvSpPr>
          <p:nvPr>
            <p:ph type="body" idx="1"/>
          </p:nvPr>
        </p:nvSpPr>
        <p:spPr>
          <a:xfrm>
            <a:off x="507935" y="1296193"/>
            <a:ext cx="11073671" cy="3733801"/>
          </a:xfrm>
        </p:spPr>
        <p:txBody>
          <a:bodyPr>
            <a:normAutofit lnSpcReduction="10000"/>
          </a:bodyPr>
          <a:lstStyle/>
          <a:p>
            <a:pPr marL="285750" indent="-285750">
              <a:lnSpc>
                <a:spcPct val="150000"/>
              </a:lnSpc>
              <a:buFont typeface="Arial" panose="020B0604020202020204" pitchFamily="34" charset="0"/>
              <a:buChar char="•"/>
            </a:pPr>
            <a:r>
              <a:rPr lang="en-US" sz="2400" dirty="0"/>
              <a:t>Synchronization can be done on:</a:t>
            </a:r>
          </a:p>
          <a:p>
            <a:pPr marL="721324" lvl="1" indent="-285750">
              <a:lnSpc>
                <a:spcPct val="150000"/>
              </a:lnSpc>
              <a:buFont typeface="Arial" panose="020B0604020202020204" pitchFamily="34" charset="0"/>
              <a:buChar char="•"/>
            </a:pPr>
            <a:r>
              <a:rPr lang="en-US" sz="1900" dirty="0"/>
              <a:t>SYNC/SFD for UWB-driven MMS mode</a:t>
            </a:r>
          </a:p>
          <a:p>
            <a:pPr marL="721324" lvl="1" indent="-285750">
              <a:lnSpc>
                <a:spcPct val="150000"/>
              </a:lnSpc>
              <a:buFont typeface="Arial" panose="020B0604020202020204" pitchFamily="34" charset="0"/>
              <a:buChar char="•"/>
            </a:pPr>
            <a:r>
              <a:rPr lang="en-US" sz="1900" dirty="0"/>
              <a:t>First RSF fragment for NBA-UWB MMS mode when the link budget is good enough</a:t>
            </a:r>
          </a:p>
          <a:p>
            <a:pPr marL="721324" lvl="1" indent="-285750">
              <a:lnSpc>
                <a:spcPct val="150000"/>
              </a:lnSpc>
              <a:buFont typeface="Arial" panose="020B0604020202020204" pitchFamily="34" charset="0"/>
              <a:buChar char="•"/>
            </a:pPr>
            <a:r>
              <a:rPr lang="en-US" sz="1900" dirty="0"/>
              <a:t>First RSF CIR in mixed RSF/RIF MMS mode.</a:t>
            </a:r>
          </a:p>
          <a:p>
            <a:pPr marL="285750" indent="-285750">
              <a:lnSpc>
                <a:spcPct val="150000"/>
              </a:lnSpc>
              <a:buFont typeface="Arial" panose="020B0604020202020204" pitchFamily="34" charset="0"/>
              <a:buChar char="•"/>
            </a:pPr>
            <a:r>
              <a:rPr lang="en-US" sz="2400" dirty="0"/>
              <a:t>When the </a:t>
            </a:r>
            <a:r>
              <a:rPr lang="en-US" sz="2400" dirty="0" err="1"/>
              <a:t>ToF</a:t>
            </a:r>
            <a:r>
              <a:rPr lang="en-US" sz="2400" dirty="0"/>
              <a:t> is needed at the responder side, it is possible to reverse the order of the fragment TX.</a:t>
            </a:r>
          </a:p>
          <a:p>
            <a:pPr marL="285750" indent="-285750">
              <a:lnSpc>
                <a:spcPct val="150000"/>
              </a:lnSpc>
              <a:buFont typeface="Arial" panose="020B0604020202020204" pitchFamily="34" charset="0"/>
              <a:buChar char="•"/>
            </a:pPr>
            <a:r>
              <a:rPr lang="en-US" sz="2400" dirty="0"/>
              <a:t>Proposed in DCN224</a:t>
            </a:r>
          </a:p>
        </p:txBody>
      </p:sp>
    </p:spTree>
    <p:extLst>
      <p:ext uri="{BB962C8B-B14F-4D97-AF65-F5344CB8AC3E}">
        <p14:creationId xmlns:p14="http://schemas.microsoft.com/office/powerpoint/2010/main" val="3474000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88213-6D3A-81DD-0732-58CA3C66C41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93D8C83-3A94-4153-A7C9-88837E0B7B3E}"/>
              </a:ext>
            </a:extLst>
          </p:cNvPr>
          <p:cNvSpPr txBox="1"/>
          <p:nvPr/>
        </p:nvSpPr>
        <p:spPr>
          <a:xfrm>
            <a:off x="-13494" y="2058194"/>
            <a:ext cx="12190413" cy="900751"/>
          </a:xfrm>
          <a:prstGeom prst="rect">
            <a:avLst/>
          </a:prstGeom>
          <a:noFill/>
        </p:spPr>
        <p:txBody>
          <a:bodyPr wrap="square" lIns="99560" tIns="49780" rIns="99560" bIns="49780" rtlCol="0">
            <a:spAutoFit/>
          </a:bodyPr>
          <a:lstStyle/>
          <a:p>
            <a:pPr algn="ctr"/>
            <a:endParaRPr lang="en-IE" sz="2600" b="1" dirty="0"/>
          </a:p>
          <a:p>
            <a:pPr algn="ctr"/>
            <a:r>
              <a:rPr lang="en-IE" sz="2600" b="1" dirty="0"/>
              <a:t>The End</a:t>
            </a:r>
          </a:p>
        </p:txBody>
      </p:sp>
    </p:spTree>
    <p:extLst>
      <p:ext uri="{BB962C8B-B14F-4D97-AF65-F5344CB8AC3E}">
        <p14:creationId xmlns:p14="http://schemas.microsoft.com/office/powerpoint/2010/main" val="26019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932C3-63DB-697B-7B83-E04D422F8B77}"/>
              </a:ext>
            </a:extLst>
          </p:cNvPr>
          <p:cNvSpPr>
            <a:spLocks noGrp="1"/>
          </p:cNvSpPr>
          <p:nvPr>
            <p:ph type="title"/>
          </p:nvPr>
        </p:nvSpPr>
        <p:spPr/>
        <p:txBody>
          <a:bodyPr/>
          <a:lstStyle/>
          <a:p>
            <a:r>
              <a:rPr lang="en-US" dirty="0"/>
              <a:t>comments</a:t>
            </a:r>
          </a:p>
        </p:txBody>
      </p:sp>
      <p:sp>
        <p:nvSpPr>
          <p:cNvPr id="4" name="Slide Number Placeholder 3">
            <a:extLst>
              <a:ext uri="{FF2B5EF4-FFF2-40B4-BE49-F238E27FC236}">
                <a16:creationId xmlns:a16="http://schemas.microsoft.com/office/drawing/2014/main" id="{134571B6-392F-8CEA-BDD2-EBC06A13BF95}"/>
              </a:ext>
            </a:extLst>
          </p:cNvPr>
          <p:cNvSpPr>
            <a:spLocks noGrp="1"/>
          </p:cNvSpPr>
          <p:nvPr>
            <p:ph type="sldNum" sz="quarter" idx="12"/>
          </p:nvPr>
        </p:nvSpPr>
        <p:spPr>
          <a:xfrm>
            <a:off x="11610261" y="6330968"/>
            <a:ext cx="411004" cy="292554"/>
          </a:xfrm>
          <a:prstGeom prst="rect">
            <a:avLst/>
          </a:prstGeom>
        </p:spPr>
        <p:txBody>
          <a:bodyPr vert="horz" lIns="0" tIns="46800" rIns="0" bIns="46800" rtlCol="0" anchor="b"/>
          <a:lstStyle>
            <a:defPPr>
              <a:defRPr lang="en-US"/>
            </a:defPPr>
            <a:lvl1pPr marL="0" algn="r" defTabSz="914400" rtl="0" eaLnBrk="1" latinLnBrk="0" hangingPunct="1">
              <a:defRPr lang="en-US" sz="1100" b="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a:t>Slide </a:t>
            </a:r>
            <a:fld id="{402C19D2-AFCD-5441-8B74-E6F734CFFA69}" type="slidenum">
              <a:rPr altLang="en-US" smtClean="0"/>
              <a:pPr/>
              <a:t>2</a:t>
            </a:fld>
            <a:endParaRPr lang="en-US" altLang="en-US"/>
          </a:p>
        </p:txBody>
      </p:sp>
      <p:graphicFrame>
        <p:nvGraphicFramePr>
          <p:cNvPr id="5" name="Table 4">
            <a:extLst>
              <a:ext uri="{FF2B5EF4-FFF2-40B4-BE49-F238E27FC236}">
                <a16:creationId xmlns:a16="http://schemas.microsoft.com/office/drawing/2014/main" id="{F6DFBA83-A33A-F957-CCCF-8E47B826D827}"/>
              </a:ext>
            </a:extLst>
          </p:cNvPr>
          <p:cNvGraphicFramePr>
            <a:graphicFrameLocks noGrp="1"/>
          </p:cNvGraphicFramePr>
          <p:nvPr>
            <p:extLst>
              <p:ext uri="{D42A27DB-BD31-4B8C-83A1-F6EECF244321}">
                <p14:modId xmlns:p14="http://schemas.microsoft.com/office/powerpoint/2010/main" val="661683973"/>
              </p:ext>
            </p:extLst>
          </p:nvPr>
        </p:nvGraphicFramePr>
        <p:xfrm>
          <a:off x="685006" y="1905794"/>
          <a:ext cx="10820400" cy="4051017"/>
        </p:xfrm>
        <a:graphic>
          <a:graphicData uri="http://schemas.openxmlformats.org/drawingml/2006/table">
            <a:tbl>
              <a:tblPr/>
              <a:tblGrid>
                <a:gridCol w="583844">
                  <a:extLst>
                    <a:ext uri="{9D8B030D-6E8A-4147-A177-3AD203B41FA5}">
                      <a16:colId xmlns:a16="http://schemas.microsoft.com/office/drawing/2014/main" val="610654057"/>
                    </a:ext>
                  </a:extLst>
                </a:gridCol>
                <a:gridCol w="415179">
                  <a:extLst>
                    <a:ext uri="{9D8B030D-6E8A-4147-A177-3AD203B41FA5}">
                      <a16:colId xmlns:a16="http://schemas.microsoft.com/office/drawing/2014/main" val="3822859657"/>
                    </a:ext>
                  </a:extLst>
                </a:gridCol>
                <a:gridCol w="947126">
                  <a:extLst>
                    <a:ext uri="{9D8B030D-6E8A-4147-A177-3AD203B41FA5}">
                      <a16:colId xmlns:a16="http://schemas.microsoft.com/office/drawing/2014/main" val="311055222"/>
                    </a:ext>
                  </a:extLst>
                </a:gridCol>
                <a:gridCol w="467075">
                  <a:extLst>
                    <a:ext uri="{9D8B030D-6E8A-4147-A177-3AD203B41FA5}">
                      <a16:colId xmlns:a16="http://schemas.microsoft.com/office/drawing/2014/main" val="1080325055"/>
                    </a:ext>
                  </a:extLst>
                </a:gridCol>
                <a:gridCol w="3775531">
                  <a:extLst>
                    <a:ext uri="{9D8B030D-6E8A-4147-A177-3AD203B41FA5}">
                      <a16:colId xmlns:a16="http://schemas.microsoft.com/office/drawing/2014/main" val="1498569616"/>
                    </a:ext>
                  </a:extLst>
                </a:gridCol>
                <a:gridCol w="4631645">
                  <a:extLst>
                    <a:ext uri="{9D8B030D-6E8A-4147-A177-3AD203B41FA5}">
                      <a16:colId xmlns:a16="http://schemas.microsoft.com/office/drawing/2014/main" val="3532357966"/>
                    </a:ext>
                  </a:extLst>
                </a:gridCol>
              </a:tblGrid>
              <a:tr h="404258">
                <a:tc>
                  <a:txBody>
                    <a:bodyPr/>
                    <a:lstStyle/>
                    <a:p>
                      <a:pPr algn="l" fontAlgn="t"/>
                      <a:r>
                        <a:rPr lang="en-US" sz="1050" b="0" i="0" u="none" strike="noStrike">
                          <a:solidFill>
                            <a:srgbClr val="000000"/>
                          </a:solidFill>
                          <a:effectLst/>
                          <a:latin typeface="Arial" panose="020B0604020202020204" pitchFamily="34" charset="0"/>
                        </a:rPr>
                        <a:t>159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64</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a:solidFill>
                            <a:srgbClr val="000000"/>
                          </a:solidFill>
                          <a:effectLst/>
                          <a:latin typeface="Arial" panose="020B0604020202020204" pitchFamily="34" charset="0"/>
                        </a:rPr>
                        <a:t>10.39.1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a:solidFill>
                            <a:srgbClr val="000000"/>
                          </a:solidFill>
                          <a:effectLst/>
                          <a:latin typeface="Arial" panose="020B0604020202020204" pitchFamily="34" charset="0"/>
                        </a:rPr>
                        <a:t>17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The value A in ms is linked to macMmsRcpPollNSlots and macMmsRcpRespNSlots. Missing information about macMmsRangingSlotDuration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a:solidFill>
                            <a:srgbClr val="000000"/>
                          </a:solidFill>
                          <a:effectLst/>
                          <a:latin typeface="Arial" panose="020B0604020202020204" pitchFamily="34" charset="0"/>
                        </a:rPr>
                        <a:t>add " and </a:t>
                      </a:r>
                      <a:r>
                        <a:rPr lang="en-US" sz="1050" b="0" i="0" u="none" strike="noStrike" dirty="0" err="1">
                          <a:solidFill>
                            <a:srgbClr val="000000"/>
                          </a:solidFill>
                          <a:effectLst/>
                          <a:latin typeface="Arial" panose="020B0604020202020204" pitchFamily="34" charset="0"/>
                        </a:rPr>
                        <a:t>macMmsRangingSlotDuration</a:t>
                      </a:r>
                      <a:r>
                        <a:rPr lang="en-US" sz="1050" b="0" i="0" u="none" strike="noStrike" dirty="0">
                          <a:solidFill>
                            <a:srgbClr val="000000"/>
                          </a:solidFill>
                          <a:effectLst/>
                          <a:latin typeface="Arial" panose="020B0604020202020204" pitchFamily="34" charset="0"/>
                        </a:rPr>
                        <a:t> to a value of 600 RSTUs" after both to a value of two.</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65995468"/>
                  </a:ext>
                </a:extLst>
              </a:tr>
              <a:tr h="1212775">
                <a:tc>
                  <a:txBody>
                    <a:bodyPr/>
                    <a:lstStyle/>
                    <a:p>
                      <a:pPr algn="l" fontAlgn="t"/>
                      <a:r>
                        <a:rPr lang="en-US" sz="1050" b="0" i="0" u="none" strike="noStrike" dirty="0">
                          <a:solidFill>
                            <a:srgbClr val="000000"/>
                          </a:solidFill>
                          <a:effectLst/>
                          <a:latin typeface="Arial" panose="020B0604020202020204" pitchFamily="34" charset="0"/>
                        </a:rPr>
                        <a:t>170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80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a:solidFill>
                            <a:srgbClr val="000000"/>
                          </a:solidFill>
                          <a:effectLst/>
                          <a:latin typeface="Arial" panose="020B0604020202020204" pitchFamily="34" charset="0"/>
                        </a:rPr>
                        <a:t>10.39.5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19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err="1">
                          <a:solidFill>
                            <a:srgbClr val="000000"/>
                          </a:solidFill>
                          <a:effectLst/>
                          <a:latin typeface="Arial" panose="020B0604020202020204" pitchFamily="34" charset="0"/>
                        </a:rPr>
                        <a:t>Optionnally</a:t>
                      </a:r>
                      <a:r>
                        <a:rPr lang="en-US" sz="1050" b="0" i="0" u="none" strike="noStrike" dirty="0">
                          <a:solidFill>
                            <a:srgbClr val="000000"/>
                          </a:solidFill>
                          <a:effectLst/>
                          <a:latin typeface="Arial" panose="020B0604020202020204" pitchFamily="34" charset="0"/>
                        </a:rPr>
                        <a:t> the order between the Initiator and the responder can be reversed. Then In the ranging phase, the responder may transmit the HRP UWB PHY MMS packet (described in 16.2.11), and the Initiator may start transmitting its HRP UWB PHY MMS packet offset by 600 RSTU from the start into the ranging phase.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a:solidFill>
                            <a:srgbClr val="000000"/>
                          </a:solidFill>
                          <a:effectLst/>
                          <a:latin typeface="Arial" panose="020B0604020202020204" pitchFamily="34" charset="0"/>
                        </a:rPr>
                        <a:t>add text page 81 line 2. "</a:t>
                      </a:r>
                      <a:r>
                        <a:rPr lang="en-US" sz="1050" b="0" i="0" u="none" strike="noStrike" dirty="0" err="1">
                          <a:solidFill>
                            <a:srgbClr val="000000"/>
                          </a:solidFill>
                          <a:effectLst/>
                          <a:latin typeface="Arial" panose="020B0604020202020204" pitchFamily="34" charset="0"/>
                        </a:rPr>
                        <a:t>Optionnally</a:t>
                      </a:r>
                      <a:r>
                        <a:rPr lang="en-US" sz="1050" b="0" i="0" u="none" strike="noStrike" dirty="0">
                          <a:solidFill>
                            <a:srgbClr val="000000"/>
                          </a:solidFill>
                          <a:effectLst/>
                          <a:latin typeface="Arial" panose="020B0604020202020204" pitchFamily="34" charset="0"/>
                        </a:rPr>
                        <a:t> in the ranging phase, the responder may transmit the HRP UWB PHY MMS packet (described in 16.2.11), and the Initiator may start transmitting its HRP UWB PHY MMS packet offset by 600 RSTU from the start into the ranging phase. This option is signaled by the </a:t>
                      </a:r>
                      <a:r>
                        <a:rPr lang="en-US" sz="1050" b="0" i="0" u="none" strike="noStrike" dirty="0" err="1">
                          <a:solidFill>
                            <a:srgbClr val="000000"/>
                          </a:solidFill>
                          <a:effectLst/>
                          <a:latin typeface="Arial" panose="020B0604020202020204" pitchFamily="34" charset="0"/>
                        </a:rPr>
                        <a:t>reversed_fragment</a:t>
                      </a:r>
                      <a:r>
                        <a:rPr lang="en-US" sz="1050" b="0" i="0" u="none" strike="noStrike" dirty="0">
                          <a:solidFill>
                            <a:srgbClr val="000000"/>
                          </a:solidFill>
                          <a:effectLst/>
                          <a:latin typeface="Arial" panose="020B0604020202020204" pitchFamily="34" charset="0"/>
                        </a:rPr>
                        <a:t> parameter described in 10.38.11.1.3.8". A new bit "</a:t>
                      </a:r>
                      <a:r>
                        <a:rPr lang="en-US" sz="1050" b="0" i="0" u="none" strike="noStrike" dirty="0" err="1">
                          <a:solidFill>
                            <a:srgbClr val="000000"/>
                          </a:solidFill>
                          <a:effectLst/>
                          <a:latin typeface="Arial" panose="020B0604020202020204" pitchFamily="34" charset="0"/>
                        </a:rPr>
                        <a:t>reversed_fragment</a:t>
                      </a:r>
                      <a:r>
                        <a:rPr lang="en-US" sz="1050" b="0" i="0" u="none" strike="noStrike" dirty="0">
                          <a:solidFill>
                            <a:srgbClr val="000000"/>
                          </a:solidFill>
                          <a:effectLst/>
                          <a:latin typeface="Arial" panose="020B0604020202020204" pitchFamily="34" charset="0"/>
                        </a:rPr>
                        <a:t>" can be added in Figure 65 to indicate this configuration. A new DCN will be provided and will detail the full changes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244578183"/>
                  </a:ext>
                </a:extLst>
              </a:tr>
              <a:tr h="1078022">
                <a:tc>
                  <a:txBody>
                    <a:bodyPr/>
                    <a:lstStyle/>
                    <a:p>
                      <a:pPr algn="l" fontAlgn="t"/>
                      <a:r>
                        <a:rPr lang="en-US" sz="1050" b="0" i="0" u="none" strike="noStrike" dirty="0">
                          <a:solidFill>
                            <a:srgbClr val="000000"/>
                          </a:solidFill>
                          <a:effectLst/>
                          <a:latin typeface="Arial" panose="020B0604020202020204" pitchFamily="34" charset="0"/>
                        </a:rPr>
                        <a:t>171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a:solidFill>
                            <a:srgbClr val="000000"/>
                          </a:solidFill>
                          <a:effectLst/>
                          <a:latin typeface="Arial" panose="020B0604020202020204" pitchFamily="34" charset="0"/>
                        </a:rPr>
                        <a:t>80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a:solidFill>
                            <a:srgbClr val="000000"/>
                          </a:solidFill>
                          <a:effectLst/>
                          <a:latin typeface="Arial" panose="020B0604020202020204" pitchFamily="34" charset="0"/>
                        </a:rPr>
                        <a:t>10.39.5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19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err="1">
                          <a:solidFill>
                            <a:srgbClr val="000000"/>
                          </a:solidFill>
                          <a:effectLst/>
                          <a:latin typeface="Arial" panose="020B0604020202020204" pitchFamily="34" charset="0"/>
                        </a:rPr>
                        <a:t>Optionnally</a:t>
                      </a:r>
                      <a:r>
                        <a:rPr lang="en-US" sz="1050" b="0" i="0" u="none" strike="noStrike" dirty="0">
                          <a:solidFill>
                            <a:srgbClr val="000000"/>
                          </a:solidFill>
                          <a:effectLst/>
                          <a:latin typeface="Arial" panose="020B0604020202020204" pitchFamily="34" charset="0"/>
                        </a:rPr>
                        <a:t>, the responder may start transmitting its HRP UWB PHY MMS packet offset by 600 RSTU from the reception of the first fragment instead of the start into the ranging phase. This new option reduces the energy consumption of the interleaved MMS by avoiding the need to send the report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a:solidFill>
                            <a:srgbClr val="000000"/>
                          </a:solidFill>
                          <a:effectLst/>
                          <a:latin typeface="Arial" panose="020B0604020202020204" pitchFamily="34" charset="0"/>
                        </a:rPr>
                        <a:t>add text page 81 line 2. "</a:t>
                      </a:r>
                      <a:r>
                        <a:rPr lang="en-US" sz="1050" b="0" i="0" u="none" strike="noStrike" dirty="0" err="1">
                          <a:solidFill>
                            <a:srgbClr val="000000"/>
                          </a:solidFill>
                          <a:effectLst/>
                          <a:latin typeface="Arial" panose="020B0604020202020204" pitchFamily="34" charset="0"/>
                        </a:rPr>
                        <a:t>Optionnally</a:t>
                      </a:r>
                      <a:r>
                        <a:rPr lang="en-US" sz="1050" b="0" i="0" u="none" strike="noStrike" dirty="0">
                          <a:solidFill>
                            <a:srgbClr val="000000"/>
                          </a:solidFill>
                          <a:effectLst/>
                          <a:latin typeface="Arial" panose="020B0604020202020204" pitchFamily="34" charset="0"/>
                        </a:rPr>
                        <a:t> in the ranging phase, the responder may start transmitting its HRP UWB PHY MMS packet offset by 600 RSTU from the start of the HRP UWB PHY MMS packet received from the </a:t>
                      </a:r>
                      <a:r>
                        <a:rPr lang="en-US" sz="1050" b="0" i="0" u="none" strike="noStrike" dirty="0" err="1">
                          <a:solidFill>
                            <a:srgbClr val="000000"/>
                          </a:solidFill>
                          <a:effectLst/>
                          <a:latin typeface="Arial" panose="020B0604020202020204" pitchFamily="34" charset="0"/>
                        </a:rPr>
                        <a:t>initiator.This</a:t>
                      </a:r>
                      <a:r>
                        <a:rPr lang="en-US" sz="1050" b="0" i="0" u="none" strike="noStrike" dirty="0">
                          <a:solidFill>
                            <a:srgbClr val="000000"/>
                          </a:solidFill>
                          <a:effectLst/>
                          <a:latin typeface="Arial" panose="020B0604020202020204" pitchFamily="34" charset="0"/>
                        </a:rPr>
                        <a:t> option is signaled by the </a:t>
                      </a:r>
                      <a:r>
                        <a:rPr lang="en-US" sz="1050" b="0" i="0" u="none" strike="noStrike" dirty="0" err="1">
                          <a:solidFill>
                            <a:srgbClr val="000000"/>
                          </a:solidFill>
                          <a:effectLst/>
                          <a:latin typeface="Arial" panose="020B0604020202020204" pitchFamily="34" charset="0"/>
                        </a:rPr>
                        <a:t>MMS_Sync</a:t>
                      </a:r>
                      <a:r>
                        <a:rPr lang="en-US" sz="1050" b="0" i="0" u="none" strike="noStrike" dirty="0">
                          <a:solidFill>
                            <a:srgbClr val="000000"/>
                          </a:solidFill>
                          <a:effectLst/>
                          <a:latin typeface="Arial" panose="020B0604020202020204" pitchFamily="34" charset="0"/>
                        </a:rPr>
                        <a:t> parameter described in 10.38.11.1.3.8". A new bit "</a:t>
                      </a:r>
                      <a:r>
                        <a:rPr lang="en-US" sz="1050" b="0" i="0" u="none" strike="noStrike" dirty="0" err="1">
                          <a:solidFill>
                            <a:srgbClr val="000000"/>
                          </a:solidFill>
                          <a:effectLst/>
                          <a:latin typeface="Arial" panose="020B0604020202020204" pitchFamily="34" charset="0"/>
                        </a:rPr>
                        <a:t>MMS_Sync</a:t>
                      </a:r>
                      <a:r>
                        <a:rPr lang="en-US" sz="1050" b="0" i="0" u="none" strike="noStrike" dirty="0">
                          <a:solidFill>
                            <a:srgbClr val="000000"/>
                          </a:solidFill>
                          <a:effectLst/>
                          <a:latin typeface="Arial" panose="020B0604020202020204" pitchFamily="34" charset="0"/>
                        </a:rPr>
                        <a:t>" can be added in Figure 65 to indicate this configuration. A new DCN will be provided and will detail the full changes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44958469"/>
                  </a:ext>
                </a:extLst>
              </a:tr>
              <a:tr h="269505">
                <a:tc>
                  <a:txBody>
                    <a:bodyPr/>
                    <a:lstStyle/>
                    <a:p>
                      <a:pPr algn="l" fontAlgn="t"/>
                      <a:r>
                        <a:rPr lang="en-US" sz="1050" b="0" i="0" u="none" strike="noStrike" dirty="0">
                          <a:solidFill>
                            <a:srgbClr val="000000"/>
                          </a:solidFill>
                          <a:effectLst/>
                          <a:latin typeface="Arial" panose="020B0604020202020204" pitchFamily="34" charset="0"/>
                        </a:rPr>
                        <a:t>178</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93</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10.39.10.2</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23</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The time A can also depend on the MMS order between the initiator and the responder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change to "depending on the slot size, the order and number of slots allocated to the ranging control phase poll and response."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599914109"/>
                  </a:ext>
                </a:extLst>
              </a:tr>
              <a:tr h="269505">
                <a:tc>
                  <a:txBody>
                    <a:bodyPr/>
                    <a:lstStyle/>
                    <a:p>
                      <a:pPr algn="l" fontAlgn="t"/>
                      <a:r>
                        <a:rPr lang="en-US" sz="1050" b="0" i="0" u="none" strike="noStrike" dirty="0">
                          <a:solidFill>
                            <a:srgbClr val="000000"/>
                          </a:solidFill>
                          <a:effectLst/>
                          <a:latin typeface="Arial" panose="020B0604020202020204" pitchFamily="34" charset="0"/>
                        </a:rPr>
                        <a:t>179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94</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10.39.10.2</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Optionnally, the MMsRangingRXOnTime can be set 600 RSTU from the Ranging TxTime according to MMS_Sync parameter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Optionnally, the MmsRangingRxOnTime can be set 600 RSTU from the RangingTxTime according to MMS_Sync parameter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755249506"/>
                  </a:ext>
                </a:extLst>
              </a:tr>
              <a:tr h="269505">
                <a:tc>
                  <a:txBody>
                    <a:bodyPr/>
                    <a:lstStyle/>
                    <a:p>
                      <a:pPr algn="l" fontAlgn="t"/>
                      <a:r>
                        <a:rPr lang="en-US" sz="1050" b="0" i="0" u="none" strike="noStrike" dirty="0">
                          <a:solidFill>
                            <a:srgbClr val="000000"/>
                          </a:solidFill>
                          <a:effectLst/>
                          <a:latin typeface="Arial" panose="020B0604020202020204" pitchFamily="34" charset="0"/>
                        </a:rPr>
                        <a:t>180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94</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10.39.10.2</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12</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Optionnally, the RangingTxTime can be set 600 RSTU from the MmsRangingRxOnTime according to MMS_Sync parameter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err="1">
                          <a:solidFill>
                            <a:srgbClr val="000000"/>
                          </a:solidFill>
                          <a:effectLst/>
                          <a:latin typeface="Arial" panose="020B0604020202020204" pitchFamily="34" charset="0"/>
                        </a:rPr>
                        <a:t>Optionnally</a:t>
                      </a:r>
                      <a:r>
                        <a:rPr lang="en-US" sz="1050" b="0" i="0" u="none" strike="noStrike" dirty="0">
                          <a:solidFill>
                            <a:srgbClr val="000000"/>
                          </a:solidFill>
                          <a:effectLst/>
                          <a:latin typeface="Arial" panose="020B0604020202020204" pitchFamily="34" charset="0"/>
                        </a:rPr>
                        <a:t>, the </a:t>
                      </a:r>
                      <a:r>
                        <a:rPr lang="en-US" sz="1050" b="0" i="0" u="none" strike="noStrike" dirty="0" err="1">
                          <a:solidFill>
                            <a:srgbClr val="000000"/>
                          </a:solidFill>
                          <a:effectLst/>
                          <a:latin typeface="Arial" panose="020B0604020202020204" pitchFamily="34" charset="0"/>
                        </a:rPr>
                        <a:t>RangingTxTime</a:t>
                      </a:r>
                      <a:r>
                        <a:rPr lang="en-US" sz="1050" b="0" i="0" u="none" strike="noStrike" dirty="0">
                          <a:solidFill>
                            <a:srgbClr val="000000"/>
                          </a:solidFill>
                          <a:effectLst/>
                          <a:latin typeface="Arial" panose="020B0604020202020204" pitchFamily="34" charset="0"/>
                        </a:rPr>
                        <a:t> can be set 600 RSTU from the </a:t>
                      </a:r>
                      <a:r>
                        <a:rPr lang="en-US" sz="1050" b="0" i="0" u="none" strike="noStrike" dirty="0" err="1">
                          <a:solidFill>
                            <a:srgbClr val="000000"/>
                          </a:solidFill>
                          <a:effectLst/>
                          <a:latin typeface="Arial" panose="020B0604020202020204" pitchFamily="34" charset="0"/>
                        </a:rPr>
                        <a:t>MmsRangingRxOnTime</a:t>
                      </a:r>
                      <a:r>
                        <a:rPr lang="en-US" sz="1050" b="0" i="0" u="none" strike="noStrike" dirty="0">
                          <a:solidFill>
                            <a:srgbClr val="000000"/>
                          </a:solidFill>
                          <a:effectLst/>
                          <a:latin typeface="Arial" panose="020B0604020202020204" pitchFamily="34" charset="0"/>
                        </a:rPr>
                        <a:t> according to </a:t>
                      </a:r>
                      <a:r>
                        <a:rPr lang="en-US" sz="1050" b="0" i="0" u="none" strike="noStrike" dirty="0" err="1">
                          <a:solidFill>
                            <a:srgbClr val="000000"/>
                          </a:solidFill>
                          <a:effectLst/>
                          <a:latin typeface="Arial" panose="020B0604020202020204" pitchFamily="34" charset="0"/>
                        </a:rPr>
                        <a:t>MMS_Sync</a:t>
                      </a:r>
                      <a:r>
                        <a:rPr lang="en-US" sz="1050" b="0" i="0" u="none" strike="noStrike" dirty="0">
                          <a:solidFill>
                            <a:srgbClr val="000000"/>
                          </a:solidFill>
                          <a:effectLst/>
                          <a:latin typeface="Arial" panose="020B0604020202020204" pitchFamily="34" charset="0"/>
                        </a:rPr>
                        <a:t> parameter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14827795"/>
                  </a:ext>
                </a:extLst>
              </a:tr>
              <a:tr h="269505">
                <a:tc>
                  <a:txBody>
                    <a:bodyPr/>
                    <a:lstStyle/>
                    <a:p>
                      <a:pPr algn="l" fontAlgn="t"/>
                      <a:r>
                        <a:rPr lang="en-US" sz="1050" b="0" i="0" u="none" strike="noStrike" dirty="0">
                          <a:solidFill>
                            <a:srgbClr val="000000"/>
                          </a:solidFill>
                          <a:effectLst/>
                          <a:latin typeface="Arial" panose="020B0604020202020204" pitchFamily="34" charset="0"/>
                        </a:rPr>
                        <a:t>181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a:solidFill>
                            <a:srgbClr val="000000"/>
                          </a:solidFill>
                          <a:effectLst/>
                          <a:latin typeface="Arial" panose="020B0604020202020204" pitchFamily="34" charset="0"/>
                        </a:rPr>
                        <a:t>94</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10.39.10.2</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a:solidFill>
                            <a:srgbClr val="000000"/>
                          </a:solidFill>
                          <a:effectLst/>
                          <a:latin typeface="Arial" panose="020B0604020202020204" pitchFamily="34" charset="0"/>
                        </a:rPr>
                        <a:t>15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a:solidFill>
                            <a:srgbClr val="000000"/>
                          </a:solidFill>
                          <a:effectLst/>
                          <a:latin typeface="Arial" panose="020B0604020202020204" pitchFamily="34" charset="0"/>
                        </a:rPr>
                        <a:t>The time A can also depend on the MMS order between the initiator and the responder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US" sz="1050" b="0" i="0" u="none" strike="noStrike" dirty="0">
                          <a:solidFill>
                            <a:srgbClr val="000000"/>
                          </a:solidFill>
                          <a:effectLst/>
                          <a:latin typeface="Arial" panose="020B0604020202020204" pitchFamily="34" charset="0"/>
                        </a:rPr>
                        <a:t>change to "might be different depending on the slot size, the order and number of slots allocated to this part of the control phase."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12426256"/>
                  </a:ext>
                </a:extLst>
              </a:tr>
            </a:tbl>
          </a:graphicData>
        </a:graphic>
      </p:graphicFrame>
    </p:spTree>
    <p:extLst>
      <p:ext uri="{BB962C8B-B14F-4D97-AF65-F5344CB8AC3E}">
        <p14:creationId xmlns:p14="http://schemas.microsoft.com/office/powerpoint/2010/main" val="3232696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C72DE7-999C-920B-C192-CC62592A33B3}"/>
            </a:ext>
          </a:extLst>
        </p:cNvPr>
        <p:cNvGrpSpPr/>
        <p:nvPr/>
      </p:nvGrpSpPr>
      <p:grpSpPr>
        <a:xfrm>
          <a:off x="0" y="0"/>
          <a:ext cx="0" cy="0"/>
          <a:chOff x="0" y="0"/>
          <a:chExt cx="0" cy="0"/>
        </a:xfrm>
      </p:grpSpPr>
      <p:sp>
        <p:nvSpPr>
          <p:cNvPr id="10242" name="Rectangle 1026">
            <a:extLst>
              <a:ext uri="{FF2B5EF4-FFF2-40B4-BE49-F238E27FC236}">
                <a16:creationId xmlns:a16="http://schemas.microsoft.com/office/drawing/2014/main" id="{3E59631C-92B3-20EC-D23A-6706DDCDB8DF}"/>
              </a:ext>
            </a:extLst>
          </p:cNvPr>
          <p:cNvSpPr>
            <a:spLocks noGrp="1" noChangeArrowheads="1"/>
          </p:cNvSpPr>
          <p:nvPr>
            <p:ph type="title"/>
          </p:nvPr>
        </p:nvSpPr>
        <p:spPr>
          <a:xfrm>
            <a:off x="406347" y="685959"/>
            <a:ext cx="11580893" cy="457306"/>
          </a:xfrm>
        </p:spPr>
        <p:txBody>
          <a:bodyPr/>
          <a:lstStyle/>
          <a:p>
            <a:r>
              <a:rPr lang="en-US" sz="2800" dirty="0"/>
              <a:t>Introduction / motivation</a:t>
            </a:r>
          </a:p>
        </p:txBody>
      </p:sp>
      <p:sp>
        <p:nvSpPr>
          <p:cNvPr id="10243" name="Rectangle 1027">
            <a:extLst>
              <a:ext uri="{FF2B5EF4-FFF2-40B4-BE49-F238E27FC236}">
                <a16:creationId xmlns:a16="http://schemas.microsoft.com/office/drawing/2014/main" id="{5EF0E04D-5634-355C-8AE9-86734DFC4F0C}"/>
              </a:ext>
            </a:extLst>
          </p:cNvPr>
          <p:cNvSpPr>
            <a:spLocks noGrp="1" noChangeArrowheads="1"/>
          </p:cNvSpPr>
          <p:nvPr>
            <p:ph type="body" idx="1"/>
          </p:nvPr>
        </p:nvSpPr>
        <p:spPr>
          <a:xfrm>
            <a:off x="507935" y="1296193"/>
            <a:ext cx="11073671" cy="3733801"/>
          </a:xfrm>
        </p:spPr>
        <p:txBody>
          <a:bodyPr>
            <a:normAutofit/>
          </a:bodyPr>
          <a:lstStyle/>
          <a:p>
            <a:pPr marL="285750" indent="-285750">
              <a:lnSpc>
                <a:spcPct val="150000"/>
              </a:lnSpc>
              <a:buFont typeface="Arial" panose="020B0604020202020204" pitchFamily="34" charset="0"/>
              <a:buChar char="•"/>
            </a:pPr>
            <a:r>
              <a:rPr lang="en-US" sz="2400" dirty="0"/>
              <a:t>MMS ranging </a:t>
            </a:r>
          </a:p>
        </p:txBody>
      </p:sp>
      <p:pic>
        <p:nvPicPr>
          <p:cNvPr id="2" name="Picture 1" descr="A diagram of a diagram&#10;&#10;AI-generated content may be incorrect.">
            <a:extLst>
              <a:ext uri="{FF2B5EF4-FFF2-40B4-BE49-F238E27FC236}">
                <a16:creationId xmlns:a16="http://schemas.microsoft.com/office/drawing/2014/main" id="{11ED7EA7-11D3-AB8C-C3AE-078CC24E41E6}"/>
              </a:ext>
            </a:extLst>
          </p:cNvPr>
          <p:cNvPicPr>
            <a:picLocks noChangeAspect="1"/>
          </p:cNvPicPr>
          <p:nvPr/>
        </p:nvPicPr>
        <p:blipFill>
          <a:blip r:embed="rId3"/>
          <a:stretch>
            <a:fillRect/>
          </a:stretch>
        </p:blipFill>
        <p:spPr>
          <a:xfrm>
            <a:off x="1868964" y="3297526"/>
            <a:ext cx="8351612" cy="2868931"/>
          </a:xfrm>
          <a:prstGeom prst="rect">
            <a:avLst/>
          </a:prstGeom>
        </p:spPr>
      </p:pic>
      <p:pic>
        <p:nvPicPr>
          <p:cNvPr id="5" name="Picture 4">
            <a:extLst>
              <a:ext uri="{FF2B5EF4-FFF2-40B4-BE49-F238E27FC236}">
                <a16:creationId xmlns:a16="http://schemas.microsoft.com/office/drawing/2014/main" id="{754D3159-B515-36C5-28D7-2AC2D8FD60BD}"/>
              </a:ext>
            </a:extLst>
          </p:cNvPr>
          <p:cNvPicPr>
            <a:picLocks noChangeAspect="1"/>
          </p:cNvPicPr>
          <p:nvPr/>
        </p:nvPicPr>
        <p:blipFill>
          <a:blip r:embed="rId4"/>
          <a:stretch>
            <a:fillRect/>
          </a:stretch>
        </p:blipFill>
        <p:spPr>
          <a:xfrm>
            <a:off x="2818606" y="1905794"/>
            <a:ext cx="6154015" cy="1120168"/>
          </a:xfrm>
          <a:prstGeom prst="rect">
            <a:avLst/>
          </a:prstGeom>
        </p:spPr>
      </p:pic>
    </p:spTree>
    <p:extLst>
      <p:ext uri="{BB962C8B-B14F-4D97-AF65-F5344CB8AC3E}">
        <p14:creationId xmlns:p14="http://schemas.microsoft.com/office/powerpoint/2010/main" val="1589671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B7009-2AE6-B040-11A1-79F6E3EF3546}"/>
              </a:ext>
            </a:extLst>
          </p:cNvPr>
          <p:cNvSpPr>
            <a:spLocks noGrp="1"/>
          </p:cNvSpPr>
          <p:nvPr>
            <p:ph type="title"/>
          </p:nvPr>
        </p:nvSpPr>
        <p:spPr>
          <a:xfrm>
            <a:off x="765080" y="-219151"/>
            <a:ext cx="10361851" cy="1067047"/>
          </a:xfrm>
        </p:spPr>
        <p:txBody>
          <a:bodyPr/>
          <a:lstStyle/>
          <a:p>
            <a:r>
              <a:rPr lang="en-US" dirty="0"/>
              <a:t>SS-TWR with RSF-Only MMS</a:t>
            </a:r>
          </a:p>
        </p:txBody>
      </p:sp>
      <p:sp>
        <p:nvSpPr>
          <p:cNvPr id="6" name="Slide Number Placeholder 5">
            <a:extLst>
              <a:ext uri="{FF2B5EF4-FFF2-40B4-BE49-F238E27FC236}">
                <a16:creationId xmlns:a16="http://schemas.microsoft.com/office/drawing/2014/main" id="{D95951B7-FFB2-7522-E23F-C6B2B184151A}"/>
              </a:ext>
            </a:extLst>
          </p:cNvPr>
          <p:cNvSpPr>
            <a:spLocks noGrp="1"/>
          </p:cNvSpPr>
          <p:nvPr>
            <p:ph type="sldNum" sz="quarter" idx="12"/>
          </p:nvPr>
        </p:nvSpPr>
        <p:spPr>
          <a:xfrm>
            <a:off x="11610261" y="6330968"/>
            <a:ext cx="411004" cy="292554"/>
          </a:xfrm>
          <a:prstGeom prst="rect">
            <a:avLst/>
          </a:prstGeom>
        </p:spPr>
        <p:txBody>
          <a:bodyPr vert="horz" lIns="0" tIns="46800" rIns="0" bIns="46800" rtlCol="0" anchor="b"/>
          <a:lstStyle>
            <a:defPPr>
              <a:defRPr lang="en-US"/>
            </a:defPPr>
            <a:lvl1pPr marL="0" algn="r" defTabSz="914400" rtl="0" eaLnBrk="1" latinLnBrk="0" hangingPunct="1">
              <a:defRPr lang="en-US" sz="1100" b="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a:t>Slide </a:t>
            </a:r>
            <a:fld id="{402C19D2-AFCD-5441-8B74-E6F734CFFA69}" type="slidenum">
              <a:rPr altLang="en-US" smtClean="0"/>
              <a:pPr/>
              <a:t>4</a:t>
            </a:fld>
            <a:endParaRPr lang="en-US" altLang="en-US" dirty="0"/>
          </a:p>
        </p:txBody>
      </p:sp>
      <p:cxnSp>
        <p:nvCxnSpPr>
          <p:cNvPr id="9" name="Straight Arrow Connector 8">
            <a:extLst>
              <a:ext uri="{FF2B5EF4-FFF2-40B4-BE49-F238E27FC236}">
                <a16:creationId xmlns:a16="http://schemas.microsoft.com/office/drawing/2014/main" id="{A4796DFB-28F7-61BF-2831-AD378A07B7AF}"/>
              </a:ext>
            </a:extLst>
          </p:cNvPr>
          <p:cNvCxnSpPr/>
          <p:nvPr/>
        </p:nvCxnSpPr>
        <p:spPr bwMode="auto">
          <a:xfrm flipV="1">
            <a:off x="0" y="2905422"/>
            <a:ext cx="9657116" cy="1261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9">
            <a:extLst>
              <a:ext uri="{FF2B5EF4-FFF2-40B4-BE49-F238E27FC236}">
                <a16:creationId xmlns:a16="http://schemas.microsoft.com/office/drawing/2014/main" id="{6CCEB4CC-4469-5E82-23B0-98B52360602F}"/>
              </a:ext>
            </a:extLst>
          </p:cNvPr>
          <p:cNvCxnSpPr/>
          <p:nvPr/>
        </p:nvCxnSpPr>
        <p:spPr bwMode="auto">
          <a:xfrm flipV="1">
            <a:off x="-26878" y="5706537"/>
            <a:ext cx="10540138" cy="1668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a:extLst>
              <a:ext uri="{FF2B5EF4-FFF2-40B4-BE49-F238E27FC236}">
                <a16:creationId xmlns:a16="http://schemas.microsoft.com/office/drawing/2014/main" id="{EC936417-A46F-BE31-3E75-8DE604AF7CC1}"/>
              </a:ext>
            </a:extLst>
          </p:cNvPr>
          <p:cNvSpPr/>
          <p:nvPr/>
        </p:nvSpPr>
        <p:spPr bwMode="auto">
          <a:xfrm>
            <a:off x="2209512" y="2210759"/>
            <a:ext cx="609521" cy="685705"/>
          </a:xfrm>
          <a:prstGeom prst="rect">
            <a:avLst/>
          </a:prstGeom>
          <a:solidFill>
            <a:srgbClr val="BFFFFF"/>
          </a:solid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 1</a:t>
            </a:r>
          </a:p>
        </p:txBody>
      </p:sp>
      <p:sp>
        <p:nvSpPr>
          <p:cNvPr id="14" name="Rectangle 13">
            <a:extLst>
              <a:ext uri="{FF2B5EF4-FFF2-40B4-BE49-F238E27FC236}">
                <a16:creationId xmlns:a16="http://schemas.microsoft.com/office/drawing/2014/main" id="{6B67928F-0931-5DB9-BECB-AA6BDBD8D3F9}"/>
              </a:ext>
            </a:extLst>
          </p:cNvPr>
          <p:cNvSpPr/>
          <p:nvPr/>
        </p:nvSpPr>
        <p:spPr bwMode="auto">
          <a:xfrm>
            <a:off x="2843828" y="5706537"/>
            <a:ext cx="609521" cy="685705"/>
          </a:xfrm>
          <a:prstGeom prst="rect">
            <a:avLst/>
          </a:prstGeom>
          <a:no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sp>
        <p:nvSpPr>
          <p:cNvPr id="15" name="Rectangle 14">
            <a:extLst>
              <a:ext uri="{FF2B5EF4-FFF2-40B4-BE49-F238E27FC236}">
                <a16:creationId xmlns:a16="http://schemas.microsoft.com/office/drawing/2014/main" id="{B3F1C4CF-35AD-9142-B0A2-E0226FE8B720}"/>
              </a:ext>
            </a:extLst>
          </p:cNvPr>
          <p:cNvSpPr/>
          <p:nvPr/>
        </p:nvSpPr>
        <p:spPr bwMode="auto">
          <a:xfrm>
            <a:off x="5573575" y="2210758"/>
            <a:ext cx="609521" cy="685705"/>
          </a:xfrm>
          <a:prstGeom prst="rect">
            <a:avLst/>
          </a:prstGeom>
          <a:solidFill>
            <a:srgbClr val="BFFFFF"/>
          </a:solid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 2</a:t>
            </a:r>
          </a:p>
        </p:txBody>
      </p:sp>
      <p:sp>
        <p:nvSpPr>
          <p:cNvPr id="16" name="Rectangle 15">
            <a:extLst>
              <a:ext uri="{FF2B5EF4-FFF2-40B4-BE49-F238E27FC236}">
                <a16:creationId xmlns:a16="http://schemas.microsoft.com/office/drawing/2014/main" id="{8C9AC1C7-DD9A-3FAA-2BDD-171F516E17BB}"/>
              </a:ext>
            </a:extLst>
          </p:cNvPr>
          <p:cNvSpPr/>
          <p:nvPr/>
        </p:nvSpPr>
        <p:spPr bwMode="auto">
          <a:xfrm>
            <a:off x="4038074" y="5020832"/>
            <a:ext cx="609521" cy="685705"/>
          </a:xfrm>
          <a:prstGeom prst="rect">
            <a:avLst/>
          </a:prstGeom>
          <a:pattFill prst="pct10">
            <a:fgClr>
              <a:schemeClr val="tx1"/>
            </a:fgClr>
            <a:bgClr>
              <a:srgbClr val="BFFFFF"/>
            </a:bgClr>
          </a:patt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sp>
        <p:nvSpPr>
          <p:cNvPr id="17" name="Rectangle 16">
            <a:extLst>
              <a:ext uri="{FF2B5EF4-FFF2-40B4-BE49-F238E27FC236}">
                <a16:creationId xmlns:a16="http://schemas.microsoft.com/office/drawing/2014/main" id="{CAE6E704-44F2-AD53-2725-F5EAACDF500E}"/>
              </a:ext>
            </a:extLst>
          </p:cNvPr>
          <p:cNvSpPr/>
          <p:nvPr/>
        </p:nvSpPr>
        <p:spPr bwMode="auto">
          <a:xfrm>
            <a:off x="4528669" y="2905422"/>
            <a:ext cx="609521" cy="658836"/>
          </a:xfrm>
          <a:prstGeom prst="rect">
            <a:avLst/>
          </a:prstGeom>
          <a:pattFill prst="pct5">
            <a:fgClr>
              <a:schemeClr val="tx1"/>
            </a:fgClr>
            <a:bgClr>
              <a:schemeClr val="bg1"/>
            </a:bgClr>
          </a:patt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sp>
        <p:nvSpPr>
          <p:cNvPr id="18" name="Rectangle 17">
            <a:extLst>
              <a:ext uri="{FF2B5EF4-FFF2-40B4-BE49-F238E27FC236}">
                <a16:creationId xmlns:a16="http://schemas.microsoft.com/office/drawing/2014/main" id="{A1658B66-4CE0-6320-D0BC-C97E992EC925}"/>
              </a:ext>
            </a:extLst>
          </p:cNvPr>
          <p:cNvSpPr/>
          <p:nvPr/>
        </p:nvSpPr>
        <p:spPr bwMode="auto">
          <a:xfrm>
            <a:off x="7420063" y="5020832"/>
            <a:ext cx="609521" cy="685705"/>
          </a:xfrm>
          <a:prstGeom prst="rect">
            <a:avLst/>
          </a:prstGeom>
          <a:pattFill prst="pct10">
            <a:fgClr>
              <a:schemeClr val="tx1"/>
            </a:fgClr>
            <a:bgClr>
              <a:srgbClr val="BFFFFF"/>
            </a:bgClr>
          </a:patt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RSF2</a:t>
            </a:r>
          </a:p>
        </p:txBody>
      </p:sp>
      <p:cxnSp>
        <p:nvCxnSpPr>
          <p:cNvPr id="28" name="Straight Arrow Connector 27">
            <a:extLst>
              <a:ext uri="{FF2B5EF4-FFF2-40B4-BE49-F238E27FC236}">
                <a16:creationId xmlns:a16="http://schemas.microsoft.com/office/drawing/2014/main" id="{89F8C166-6907-56D0-0B43-6B84C2BD6B78}"/>
              </a:ext>
            </a:extLst>
          </p:cNvPr>
          <p:cNvCxnSpPr/>
          <p:nvPr/>
        </p:nvCxnSpPr>
        <p:spPr bwMode="auto">
          <a:xfrm flipV="1">
            <a:off x="2246644" y="2210753"/>
            <a:ext cx="0" cy="676753"/>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a:extLst>
              <a:ext uri="{FF2B5EF4-FFF2-40B4-BE49-F238E27FC236}">
                <a16:creationId xmlns:a16="http://schemas.microsoft.com/office/drawing/2014/main" id="{0C417A1D-2039-9A64-A835-B56A7807F9A9}"/>
              </a:ext>
            </a:extLst>
          </p:cNvPr>
          <p:cNvCxnSpPr/>
          <p:nvPr/>
        </p:nvCxnSpPr>
        <p:spPr bwMode="auto">
          <a:xfrm>
            <a:off x="2233199" y="2923928"/>
            <a:ext cx="651341" cy="2773650"/>
          </a:xfrm>
          <a:prstGeom prst="straightConnector1">
            <a:avLst/>
          </a:prstGeom>
          <a:solidFill>
            <a:schemeClr val="accent1"/>
          </a:solidFill>
          <a:ln w="12700" cap="flat" cmpd="sng" algn="ctr">
            <a:solidFill>
              <a:srgbClr val="0432FF"/>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76D44BE0-EB70-3D73-57D4-80738BA68B46}"/>
              </a:ext>
            </a:extLst>
          </p:cNvPr>
          <p:cNvCxnSpPr/>
          <p:nvPr/>
        </p:nvCxnSpPr>
        <p:spPr bwMode="auto">
          <a:xfrm>
            <a:off x="2246645" y="2439323"/>
            <a:ext cx="2324760"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AA2243C8-097F-EB37-3D0D-CD80680E1D69}"/>
              </a:ext>
            </a:extLst>
          </p:cNvPr>
          <p:cNvCxnSpPr/>
          <p:nvPr/>
        </p:nvCxnSpPr>
        <p:spPr bwMode="auto">
          <a:xfrm>
            <a:off x="2884541" y="5363684"/>
            <a:ext cx="1199461"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Box 46">
            <a:extLst>
              <a:ext uri="{FF2B5EF4-FFF2-40B4-BE49-F238E27FC236}">
                <a16:creationId xmlns:a16="http://schemas.microsoft.com/office/drawing/2014/main" id="{E30F4D0F-02F3-22E1-0FF9-F2628A277712}"/>
              </a:ext>
            </a:extLst>
          </p:cNvPr>
          <p:cNvSpPr txBox="1"/>
          <p:nvPr/>
        </p:nvSpPr>
        <p:spPr>
          <a:xfrm>
            <a:off x="2995734" y="4776814"/>
            <a:ext cx="915231" cy="292350"/>
          </a:xfrm>
          <a:prstGeom prst="rect">
            <a:avLst/>
          </a:prstGeom>
          <a:noFill/>
        </p:spPr>
        <p:txBody>
          <a:bodyPr wrap="square" rtlCol="0">
            <a:spAutoFit/>
          </a:bodyPr>
          <a:lstStyle/>
          <a:p>
            <a:r>
              <a:rPr lang="en-US" dirty="0"/>
              <a:t>Reply time</a:t>
            </a:r>
          </a:p>
        </p:txBody>
      </p:sp>
      <p:sp>
        <p:nvSpPr>
          <p:cNvPr id="48" name="TextBox 47">
            <a:extLst>
              <a:ext uri="{FF2B5EF4-FFF2-40B4-BE49-F238E27FC236}">
                <a16:creationId xmlns:a16="http://schemas.microsoft.com/office/drawing/2014/main" id="{7372AD27-2826-2BE6-6B45-8BDDBB6604F2}"/>
              </a:ext>
            </a:extLst>
          </p:cNvPr>
          <p:cNvSpPr txBox="1"/>
          <p:nvPr/>
        </p:nvSpPr>
        <p:spPr>
          <a:xfrm>
            <a:off x="2843829" y="2496363"/>
            <a:ext cx="1883486" cy="292350"/>
          </a:xfrm>
          <a:prstGeom prst="rect">
            <a:avLst/>
          </a:prstGeom>
          <a:noFill/>
        </p:spPr>
        <p:txBody>
          <a:bodyPr wrap="square" rtlCol="0">
            <a:spAutoFit/>
          </a:bodyPr>
          <a:lstStyle/>
          <a:p>
            <a:r>
              <a:rPr lang="en-US" dirty="0"/>
              <a:t>Round-trip time</a:t>
            </a:r>
          </a:p>
        </p:txBody>
      </p:sp>
      <p:cxnSp>
        <p:nvCxnSpPr>
          <p:cNvPr id="50" name="Straight Arrow Connector 49">
            <a:extLst>
              <a:ext uri="{FF2B5EF4-FFF2-40B4-BE49-F238E27FC236}">
                <a16:creationId xmlns:a16="http://schemas.microsoft.com/office/drawing/2014/main" id="{E8BC0EA0-7EE5-519D-6F53-3D216B826B6D}"/>
              </a:ext>
            </a:extLst>
          </p:cNvPr>
          <p:cNvCxnSpPr/>
          <p:nvPr/>
        </p:nvCxnSpPr>
        <p:spPr bwMode="auto">
          <a:xfrm>
            <a:off x="7428484" y="2553610"/>
            <a:ext cx="1485756" cy="0"/>
          </a:xfrm>
          <a:prstGeom prst="straightConnector1">
            <a:avLst/>
          </a:prstGeom>
          <a:solidFill>
            <a:schemeClr val="accent1"/>
          </a:solidFill>
          <a:ln w="76200" cap="flat" cmpd="sng" algn="ctr">
            <a:solidFill>
              <a:srgbClr val="B36BE2"/>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a:extLst>
              <a:ext uri="{FF2B5EF4-FFF2-40B4-BE49-F238E27FC236}">
                <a16:creationId xmlns:a16="http://schemas.microsoft.com/office/drawing/2014/main" id="{F5D1D123-D161-470A-F728-D93849E64779}"/>
              </a:ext>
            </a:extLst>
          </p:cNvPr>
          <p:cNvCxnSpPr/>
          <p:nvPr/>
        </p:nvCxnSpPr>
        <p:spPr bwMode="auto">
          <a:xfrm>
            <a:off x="8914239" y="5258356"/>
            <a:ext cx="1485756" cy="0"/>
          </a:xfrm>
          <a:prstGeom prst="straightConnector1">
            <a:avLst/>
          </a:prstGeom>
          <a:solidFill>
            <a:schemeClr val="accent1"/>
          </a:solidFill>
          <a:ln w="76200" cap="flat" cmpd="sng" algn="ctr">
            <a:solidFill>
              <a:srgbClr val="BFFFFF"/>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a:extLst>
              <a:ext uri="{FF2B5EF4-FFF2-40B4-BE49-F238E27FC236}">
                <a16:creationId xmlns:a16="http://schemas.microsoft.com/office/drawing/2014/main" id="{84EB8117-6425-3CC8-2E3E-14C5931B609E}"/>
              </a:ext>
            </a:extLst>
          </p:cNvPr>
          <p:cNvCxnSpPr/>
          <p:nvPr/>
        </p:nvCxnSpPr>
        <p:spPr bwMode="auto">
          <a:xfrm>
            <a:off x="2209512" y="1893358"/>
            <a:ext cx="3364063"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TextBox 55">
            <a:extLst>
              <a:ext uri="{FF2B5EF4-FFF2-40B4-BE49-F238E27FC236}">
                <a16:creationId xmlns:a16="http://schemas.microsoft.com/office/drawing/2014/main" id="{DCEBA9C8-3546-8921-C2FF-536AD7C379D6}"/>
              </a:ext>
            </a:extLst>
          </p:cNvPr>
          <p:cNvSpPr txBox="1"/>
          <p:nvPr/>
        </p:nvSpPr>
        <p:spPr>
          <a:xfrm>
            <a:off x="3541636" y="1556444"/>
            <a:ext cx="1018244" cy="292350"/>
          </a:xfrm>
          <a:prstGeom prst="rect">
            <a:avLst/>
          </a:prstGeom>
          <a:noFill/>
        </p:spPr>
        <p:txBody>
          <a:bodyPr wrap="square" rtlCol="0">
            <a:spAutoFit/>
          </a:bodyPr>
          <a:lstStyle/>
          <a:p>
            <a:r>
              <a:rPr lang="en-US" dirty="0"/>
              <a:t>1ms</a:t>
            </a:r>
          </a:p>
        </p:txBody>
      </p:sp>
      <p:sp>
        <p:nvSpPr>
          <p:cNvPr id="57" name="TextBox 56">
            <a:extLst>
              <a:ext uri="{FF2B5EF4-FFF2-40B4-BE49-F238E27FC236}">
                <a16:creationId xmlns:a16="http://schemas.microsoft.com/office/drawing/2014/main" id="{38789733-75B6-B6BA-34AD-23BC594F6C89}"/>
              </a:ext>
            </a:extLst>
          </p:cNvPr>
          <p:cNvSpPr txBox="1"/>
          <p:nvPr/>
        </p:nvSpPr>
        <p:spPr>
          <a:xfrm>
            <a:off x="596619" y="1430694"/>
            <a:ext cx="1529933" cy="307737"/>
          </a:xfrm>
          <a:prstGeom prst="rect">
            <a:avLst/>
          </a:prstGeom>
          <a:noFill/>
        </p:spPr>
        <p:txBody>
          <a:bodyPr wrap="square" rtlCol="0">
            <a:spAutoFit/>
          </a:bodyPr>
          <a:lstStyle/>
          <a:p>
            <a:r>
              <a:rPr lang="en-US" sz="1400" dirty="0">
                <a:solidFill>
                  <a:srgbClr val="FF0000"/>
                </a:solidFill>
              </a:rPr>
              <a:t>RSF-RMARKER</a:t>
            </a:r>
          </a:p>
        </p:txBody>
      </p:sp>
      <p:cxnSp>
        <p:nvCxnSpPr>
          <p:cNvPr id="62" name="Straight Arrow Connector 61">
            <a:extLst>
              <a:ext uri="{FF2B5EF4-FFF2-40B4-BE49-F238E27FC236}">
                <a16:creationId xmlns:a16="http://schemas.microsoft.com/office/drawing/2014/main" id="{C52EE993-148C-340B-9D78-5337CC4DC04C}"/>
              </a:ext>
            </a:extLst>
          </p:cNvPr>
          <p:cNvCxnSpPr/>
          <p:nvPr/>
        </p:nvCxnSpPr>
        <p:spPr bwMode="auto">
          <a:xfrm flipV="1">
            <a:off x="4571404" y="2887506"/>
            <a:ext cx="0" cy="676753"/>
          </a:xfrm>
          <a:prstGeom prst="straightConnector1">
            <a:avLst/>
          </a:prstGeom>
          <a:solidFill>
            <a:schemeClr val="accent1"/>
          </a:solidFill>
          <a:ln w="12700" cap="flat" cmpd="sng" algn="ctr">
            <a:solidFill>
              <a:srgbClr val="FF0000"/>
            </a:solidFill>
            <a:prstDash val="sysDot"/>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a:extLst>
              <a:ext uri="{FF2B5EF4-FFF2-40B4-BE49-F238E27FC236}">
                <a16:creationId xmlns:a16="http://schemas.microsoft.com/office/drawing/2014/main" id="{5903CCA7-E449-48DE-3B67-E6EED1CE0AD3}"/>
              </a:ext>
            </a:extLst>
          </p:cNvPr>
          <p:cNvCxnSpPr/>
          <p:nvPr/>
        </p:nvCxnSpPr>
        <p:spPr bwMode="auto">
          <a:xfrm flipV="1">
            <a:off x="4084001" y="5029784"/>
            <a:ext cx="0" cy="676753"/>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a:extLst>
              <a:ext uri="{FF2B5EF4-FFF2-40B4-BE49-F238E27FC236}">
                <a16:creationId xmlns:a16="http://schemas.microsoft.com/office/drawing/2014/main" id="{88B62C74-3493-F32C-70F0-E6C0CA43855F}"/>
              </a:ext>
            </a:extLst>
          </p:cNvPr>
          <p:cNvCxnSpPr/>
          <p:nvPr/>
        </p:nvCxnSpPr>
        <p:spPr bwMode="auto">
          <a:xfrm flipV="1">
            <a:off x="2884540" y="5706537"/>
            <a:ext cx="0" cy="676753"/>
          </a:xfrm>
          <a:prstGeom prst="straightConnector1">
            <a:avLst/>
          </a:prstGeom>
          <a:solidFill>
            <a:schemeClr val="accent1"/>
          </a:solidFill>
          <a:ln w="12700" cap="flat" cmpd="sng" algn="ctr">
            <a:solidFill>
              <a:srgbClr val="FF0000"/>
            </a:solidFill>
            <a:prstDash val="sysDot"/>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3C84FD86-6AA0-1E6C-AA63-D4759C72DBA0}"/>
              </a:ext>
            </a:extLst>
          </p:cNvPr>
          <p:cNvSpPr txBox="1"/>
          <p:nvPr/>
        </p:nvSpPr>
        <p:spPr>
          <a:xfrm>
            <a:off x="473192" y="829798"/>
            <a:ext cx="1650165" cy="307737"/>
          </a:xfrm>
          <a:prstGeom prst="rect">
            <a:avLst/>
          </a:prstGeom>
          <a:solidFill>
            <a:schemeClr val="bg1">
              <a:lumMod val="95000"/>
            </a:schemeClr>
          </a:solidFill>
        </p:spPr>
        <p:txBody>
          <a:bodyPr wrap="square" rtlCol="0">
            <a:spAutoFit/>
          </a:bodyPr>
          <a:lstStyle/>
          <a:p>
            <a:r>
              <a:rPr lang="en-US" sz="1400" dirty="0">
                <a:latin typeface="+mj-lt"/>
              </a:rPr>
              <a:t>Device-A: Initiator</a:t>
            </a:r>
          </a:p>
        </p:txBody>
      </p:sp>
      <p:sp>
        <p:nvSpPr>
          <p:cNvPr id="7" name="TextBox 6">
            <a:extLst>
              <a:ext uri="{FF2B5EF4-FFF2-40B4-BE49-F238E27FC236}">
                <a16:creationId xmlns:a16="http://schemas.microsoft.com/office/drawing/2014/main" id="{325F2531-3F89-C7CE-EDD5-00722AD95543}"/>
              </a:ext>
            </a:extLst>
          </p:cNvPr>
          <p:cNvSpPr txBox="1"/>
          <p:nvPr/>
        </p:nvSpPr>
        <p:spPr>
          <a:xfrm>
            <a:off x="0" y="5968716"/>
            <a:ext cx="1737750" cy="307737"/>
          </a:xfrm>
          <a:prstGeom prst="rect">
            <a:avLst/>
          </a:prstGeom>
          <a:solidFill>
            <a:schemeClr val="bg1">
              <a:lumMod val="95000"/>
            </a:schemeClr>
          </a:solidFill>
        </p:spPr>
        <p:txBody>
          <a:bodyPr wrap="none" rtlCol="0">
            <a:spAutoFit/>
          </a:bodyPr>
          <a:lstStyle/>
          <a:p>
            <a:r>
              <a:rPr lang="en-US" sz="1400" dirty="0">
                <a:latin typeface="+mj-lt"/>
              </a:rPr>
              <a:t>Device-B: Responder</a:t>
            </a:r>
          </a:p>
        </p:txBody>
      </p:sp>
      <p:grpSp>
        <p:nvGrpSpPr>
          <p:cNvPr id="8" name="Group 7">
            <a:extLst>
              <a:ext uri="{FF2B5EF4-FFF2-40B4-BE49-F238E27FC236}">
                <a16:creationId xmlns:a16="http://schemas.microsoft.com/office/drawing/2014/main" id="{A904F038-C973-2C75-E8D1-F273CA081D6C}"/>
              </a:ext>
            </a:extLst>
          </p:cNvPr>
          <p:cNvGrpSpPr/>
          <p:nvPr/>
        </p:nvGrpSpPr>
        <p:grpSpPr>
          <a:xfrm>
            <a:off x="1659189" y="2363441"/>
            <a:ext cx="490543" cy="1066043"/>
            <a:chOff x="930914" y="2167091"/>
            <a:chExt cx="490607" cy="1066182"/>
          </a:xfrm>
        </p:grpSpPr>
        <p:sp>
          <p:nvSpPr>
            <p:cNvPr id="19" name="TextBox 18">
              <a:extLst>
                <a:ext uri="{FF2B5EF4-FFF2-40B4-BE49-F238E27FC236}">
                  <a16:creationId xmlns:a16="http://schemas.microsoft.com/office/drawing/2014/main" id="{53B3BC5B-9026-6C87-FAF1-0DBD49B6ECD6}"/>
                </a:ext>
              </a:extLst>
            </p:cNvPr>
            <p:cNvSpPr txBox="1"/>
            <p:nvPr/>
          </p:nvSpPr>
          <p:spPr>
            <a:xfrm>
              <a:off x="936414" y="2863941"/>
              <a:ext cx="482441" cy="369332"/>
            </a:xfrm>
            <a:prstGeom prst="rect">
              <a:avLst/>
            </a:prstGeom>
            <a:noFill/>
          </p:spPr>
          <p:txBody>
            <a:bodyPr wrap="square" rtlCol="0">
              <a:spAutoFit/>
            </a:bodyPr>
            <a:lstStyle/>
            <a:p>
              <a:r>
                <a:rPr lang="en-US" sz="1800" dirty="0">
                  <a:latin typeface="+mn-lt"/>
                </a:rPr>
                <a:t>Rx</a:t>
              </a:r>
            </a:p>
          </p:txBody>
        </p:sp>
        <p:sp>
          <p:nvSpPr>
            <p:cNvPr id="20" name="TextBox 19">
              <a:extLst>
                <a:ext uri="{FF2B5EF4-FFF2-40B4-BE49-F238E27FC236}">
                  <a16:creationId xmlns:a16="http://schemas.microsoft.com/office/drawing/2014/main" id="{41B93BBD-46BB-8270-A7FD-7FD8C39B20A5}"/>
                </a:ext>
              </a:extLst>
            </p:cNvPr>
            <p:cNvSpPr txBox="1"/>
            <p:nvPr/>
          </p:nvSpPr>
          <p:spPr>
            <a:xfrm>
              <a:off x="930914" y="2167091"/>
              <a:ext cx="490607" cy="369332"/>
            </a:xfrm>
            <a:prstGeom prst="rect">
              <a:avLst/>
            </a:prstGeom>
            <a:noFill/>
          </p:spPr>
          <p:txBody>
            <a:bodyPr wrap="square" rtlCol="0">
              <a:spAutoFit/>
            </a:bodyPr>
            <a:lstStyle/>
            <a:p>
              <a:r>
                <a:rPr lang="en-US" sz="1800" dirty="0">
                  <a:latin typeface="+mn-lt"/>
                </a:rPr>
                <a:t>Tx</a:t>
              </a:r>
            </a:p>
          </p:txBody>
        </p:sp>
      </p:grpSp>
      <p:grpSp>
        <p:nvGrpSpPr>
          <p:cNvPr id="27" name="Group 26">
            <a:extLst>
              <a:ext uri="{FF2B5EF4-FFF2-40B4-BE49-F238E27FC236}">
                <a16:creationId xmlns:a16="http://schemas.microsoft.com/office/drawing/2014/main" id="{1B5A6641-D9E5-60C4-6CCD-A2DA3496A9B8}"/>
              </a:ext>
            </a:extLst>
          </p:cNvPr>
          <p:cNvGrpSpPr/>
          <p:nvPr/>
        </p:nvGrpSpPr>
        <p:grpSpPr>
          <a:xfrm>
            <a:off x="1792566" y="5173515"/>
            <a:ext cx="490543" cy="1066043"/>
            <a:chOff x="930914" y="2167091"/>
            <a:chExt cx="490607" cy="1066182"/>
          </a:xfrm>
        </p:grpSpPr>
        <p:sp>
          <p:nvSpPr>
            <p:cNvPr id="29" name="TextBox 28">
              <a:extLst>
                <a:ext uri="{FF2B5EF4-FFF2-40B4-BE49-F238E27FC236}">
                  <a16:creationId xmlns:a16="http://schemas.microsoft.com/office/drawing/2014/main" id="{B2FE7A6F-D6B0-1FFD-142A-4DE662D48726}"/>
                </a:ext>
              </a:extLst>
            </p:cNvPr>
            <p:cNvSpPr txBox="1"/>
            <p:nvPr/>
          </p:nvSpPr>
          <p:spPr>
            <a:xfrm>
              <a:off x="936414" y="2863941"/>
              <a:ext cx="482441" cy="369332"/>
            </a:xfrm>
            <a:prstGeom prst="rect">
              <a:avLst/>
            </a:prstGeom>
            <a:noFill/>
          </p:spPr>
          <p:txBody>
            <a:bodyPr wrap="square" rtlCol="0">
              <a:spAutoFit/>
            </a:bodyPr>
            <a:lstStyle/>
            <a:p>
              <a:r>
                <a:rPr lang="en-US" sz="1800" dirty="0">
                  <a:latin typeface="+mn-lt"/>
                </a:rPr>
                <a:t>Rx</a:t>
              </a:r>
            </a:p>
          </p:txBody>
        </p:sp>
        <p:sp>
          <p:nvSpPr>
            <p:cNvPr id="30" name="TextBox 29">
              <a:extLst>
                <a:ext uri="{FF2B5EF4-FFF2-40B4-BE49-F238E27FC236}">
                  <a16:creationId xmlns:a16="http://schemas.microsoft.com/office/drawing/2014/main" id="{47FDC716-8395-888E-A450-154D1DE0B7DE}"/>
                </a:ext>
              </a:extLst>
            </p:cNvPr>
            <p:cNvSpPr txBox="1"/>
            <p:nvPr/>
          </p:nvSpPr>
          <p:spPr>
            <a:xfrm>
              <a:off x="930914" y="2167091"/>
              <a:ext cx="490607" cy="369332"/>
            </a:xfrm>
            <a:prstGeom prst="rect">
              <a:avLst/>
            </a:prstGeom>
            <a:noFill/>
          </p:spPr>
          <p:txBody>
            <a:bodyPr wrap="square" rtlCol="0">
              <a:spAutoFit/>
            </a:bodyPr>
            <a:lstStyle/>
            <a:p>
              <a:r>
                <a:rPr lang="en-US" sz="1800" dirty="0">
                  <a:latin typeface="+mn-lt"/>
                </a:rPr>
                <a:t>Tx</a:t>
              </a:r>
            </a:p>
          </p:txBody>
        </p:sp>
      </p:grpSp>
      <p:cxnSp>
        <p:nvCxnSpPr>
          <p:cNvPr id="37" name="Straight Connector 36">
            <a:extLst>
              <a:ext uri="{FF2B5EF4-FFF2-40B4-BE49-F238E27FC236}">
                <a16:creationId xmlns:a16="http://schemas.microsoft.com/office/drawing/2014/main" id="{22987EBD-C456-4E06-D447-1310F1796492}"/>
              </a:ext>
            </a:extLst>
          </p:cNvPr>
          <p:cNvCxnSpPr/>
          <p:nvPr/>
        </p:nvCxnSpPr>
        <p:spPr bwMode="auto">
          <a:xfrm>
            <a:off x="4571404" y="1556444"/>
            <a:ext cx="0" cy="1348978"/>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E2D9808A-CEF1-CC56-15E0-7673D05B17DB}"/>
              </a:ext>
            </a:extLst>
          </p:cNvPr>
          <p:cNvCxnSpPr/>
          <p:nvPr/>
        </p:nvCxnSpPr>
        <p:spPr bwMode="auto">
          <a:xfrm>
            <a:off x="2884540" y="4776814"/>
            <a:ext cx="0" cy="929723"/>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a:extLst>
              <a:ext uri="{FF2B5EF4-FFF2-40B4-BE49-F238E27FC236}">
                <a16:creationId xmlns:a16="http://schemas.microsoft.com/office/drawing/2014/main" id="{F504FBE8-FEC5-1DB5-685A-9BBB29BB1F8B}"/>
              </a:ext>
            </a:extLst>
          </p:cNvPr>
          <p:cNvCxnSpPr/>
          <p:nvPr/>
        </p:nvCxnSpPr>
        <p:spPr bwMode="auto">
          <a:xfrm flipV="1">
            <a:off x="4084001" y="2934716"/>
            <a:ext cx="475879" cy="2762862"/>
          </a:xfrm>
          <a:prstGeom prst="straightConnector1">
            <a:avLst/>
          </a:prstGeom>
          <a:solidFill>
            <a:schemeClr val="accent1"/>
          </a:solidFill>
          <a:ln w="28575" cap="flat" cmpd="sng" algn="ctr">
            <a:solidFill>
              <a:srgbClr val="0432FF"/>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a:extLst>
              <a:ext uri="{FF2B5EF4-FFF2-40B4-BE49-F238E27FC236}">
                <a16:creationId xmlns:a16="http://schemas.microsoft.com/office/drawing/2014/main" id="{68704022-DE2A-209E-F08D-7FD4CDAD6C6A}"/>
              </a:ext>
            </a:extLst>
          </p:cNvPr>
          <p:cNvCxnSpPr/>
          <p:nvPr/>
        </p:nvCxnSpPr>
        <p:spPr bwMode="auto">
          <a:xfrm>
            <a:off x="1828562" y="1727624"/>
            <a:ext cx="380950" cy="380950"/>
          </a:xfrm>
          <a:prstGeom prst="straightConnector1">
            <a:avLst/>
          </a:prstGeom>
          <a:solidFill>
            <a:schemeClr val="accent1"/>
          </a:solidFill>
          <a:ln w="762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a:extLst>
              <a:ext uri="{FF2B5EF4-FFF2-40B4-BE49-F238E27FC236}">
                <a16:creationId xmlns:a16="http://schemas.microsoft.com/office/drawing/2014/main" id="{90B00E47-0A1B-EE46-7B35-C4DDC46A5339}"/>
              </a:ext>
            </a:extLst>
          </p:cNvPr>
          <p:cNvCxnSpPr/>
          <p:nvPr/>
        </p:nvCxnSpPr>
        <p:spPr bwMode="auto">
          <a:xfrm>
            <a:off x="3649445" y="4568980"/>
            <a:ext cx="380950" cy="380950"/>
          </a:xfrm>
          <a:prstGeom prst="straightConnector1">
            <a:avLst/>
          </a:prstGeom>
          <a:solidFill>
            <a:schemeClr val="accent1"/>
          </a:solidFill>
          <a:ln w="762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a16="http://schemas.microsoft.com/office/drawing/2014/main" id="{598B20DF-D663-13D9-02B1-06881E0DFDDE}"/>
              </a:ext>
            </a:extLst>
          </p:cNvPr>
          <p:cNvSpPr txBox="1"/>
          <p:nvPr/>
        </p:nvSpPr>
        <p:spPr>
          <a:xfrm>
            <a:off x="1958124" y="1129071"/>
            <a:ext cx="1165552"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A+</a:t>
            </a:r>
            <a:r>
              <a:rPr lang="en-US" dirty="0">
                <a:solidFill>
                  <a:srgbClr val="FF0000"/>
                </a:solidFill>
              </a:rPr>
              <a:t>2400</a:t>
            </a:r>
            <a:r>
              <a:rPr lang="en-US" sz="1100" dirty="0">
                <a:solidFill>
                  <a:srgbClr val="FF0000"/>
                </a:solidFill>
              </a:rPr>
              <a:t>RSTU</a:t>
            </a:r>
            <a:endParaRPr lang="en-US" dirty="0">
              <a:solidFill>
                <a:srgbClr val="FF0000"/>
              </a:solidFill>
            </a:endParaRPr>
          </a:p>
        </p:txBody>
      </p:sp>
      <p:sp>
        <p:nvSpPr>
          <p:cNvPr id="23" name="TextBox 22">
            <a:extLst>
              <a:ext uri="{FF2B5EF4-FFF2-40B4-BE49-F238E27FC236}">
                <a16:creationId xmlns:a16="http://schemas.microsoft.com/office/drawing/2014/main" id="{A01397E4-FDDA-11A8-1229-C3E6EF1100FB}"/>
              </a:ext>
            </a:extLst>
          </p:cNvPr>
          <p:cNvSpPr txBox="1"/>
          <p:nvPr/>
        </p:nvSpPr>
        <p:spPr>
          <a:xfrm>
            <a:off x="1500737" y="4409056"/>
            <a:ext cx="1664213"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A</a:t>
            </a:r>
            <a:r>
              <a:rPr lang="en-US" dirty="0">
                <a:solidFill>
                  <a:srgbClr val="FF0000"/>
                </a:solidFill>
              </a:rPr>
              <a:t>+ 2400</a:t>
            </a:r>
            <a:r>
              <a:rPr lang="en-US" sz="1100" dirty="0">
                <a:solidFill>
                  <a:srgbClr val="FF0000"/>
                </a:solidFill>
              </a:rPr>
              <a:t>RSTU </a:t>
            </a:r>
            <a:r>
              <a:rPr lang="en-US" dirty="0">
                <a:solidFill>
                  <a:srgbClr val="FF0000"/>
                </a:solidFill>
              </a:rPr>
              <a:t>+TOF</a:t>
            </a:r>
          </a:p>
        </p:txBody>
      </p:sp>
      <p:sp>
        <p:nvSpPr>
          <p:cNvPr id="24" name="TextBox 23">
            <a:extLst>
              <a:ext uri="{FF2B5EF4-FFF2-40B4-BE49-F238E27FC236}">
                <a16:creationId xmlns:a16="http://schemas.microsoft.com/office/drawing/2014/main" id="{B9D7E311-7987-BE05-E6ED-4B6974B76BC2}"/>
              </a:ext>
            </a:extLst>
          </p:cNvPr>
          <p:cNvSpPr txBox="1"/>
          <p:nvPr/>
        </p:nvSpPr>
        <p:spPr>
          <a:xfrm>
            <a:off x="3687205" y="4268981"/>
            <a:ext cx="1202416"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B</a:t>
            </a:r>
            <a:r>
              <a:rPr lang="en-US" dirty="0">
                <a:solidFill>
                  <a:srgbClr val="FF0000"/>
                </a:solidFill>
              </a:rPr>
              <a:t>+1800</a:t>
            </a:r>
            <a:r>
              <a:rPr lang="en-US" sz="1200" dirty="0">
                <a:solidFill>
                  <a:srgbClr val="FF0000"/>
                </a:solidFill>
              </a:rPr>
              <a:t>RSTU</a:t>
            </a:r>
            <a:endParaRPr lang="en-US" dirty="0">
              <a:solidFill>
                <a:srgbClr val="FF0000"/>
              </a:solidFill>
            </a:endParaRPr>
          </a:p>
        </p:txBody>
      </p:sp>
      <p:sp>
        <p:nvSpPr>
          <p:cNvPr id="25" name="TextBox 24">
            <a:extLst>
              <a:ext uri="{FF2B5EF4-FFF2-40B4-BE49-F238E27FC236}">
                <a16:creationId xmlns:a16="http://schemas.microsoft.com/office/drawing/2014/main" id="{64E37819-259B-D1D8-FF1B-98EAA9D17F5F}"/>
              </a:ext>
            </a:extLst>
          </p:cNvPr>
          <p:cNvSpPr txBox="1"/>
          <p:nvPr/>
        </p:nvSpPr>
        <p:spPr>
          <a:xfrm>
            <a:off x="4272277" y="1195054"/>
            <a:ext cx="1609718"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B</a:t>
            </a:r>
            <a:r>
              <a:rPr lang="en-US" dirty="0">
                <a:solidFill>
                  <a:srgbClr val="FF0000"/>
                </a:solidFill>
              </a:rPr>
              <a:t>+1800</a:t>
            </a:r>
            <a:r>
              <a:rPr lang="en-US" sz="1200" dirty="0">
                <a:solidFill>
                  <a:srgbClr val="FF0000"/>
                </a:solidFill>
              </a:rPr>
              <a:t>RSTU</a:t>
            </a:r>
            <a:r>
              <a:rPr lang="en-US" dirty="0">
                <a:solidFill>
                  <a:srgbClr val="FF0000"/>
                </a:solidFill>
              </a:rPr>
              <a:t>+TOF</a:t>
            </a:r>
          </a:p>
        </p:txBody>
      </p:sp>
      <p:cxnSp>
        <p:nvCxnSpPr>
          <p:cNvPr id="34" name="Straight Connector 33">
            <a:extLst>
              <a:ext uri="{FF2B5EF4-FFF2-40B4-BE49-F238E27FC236}">
                <a16:creationId xmlns:a16="http://schemas.microsoft.com/office/drawing/2014/main" id="{21A48967-3672-3ADD-9A5B-877930B4D275}"/>
              </a:ext>
            </a:extLst>
          </p:cNvPr>
          <p:cNvCxnSpPr/>
          <p:nvPr/>
        </p:nvCxnSpPr>
        <p:spPr bwMode="auto">
          <a:xfrm>
            <a:off x="2182622" y="1519863"/>
            <a:ext cx="0" cy="1348978"/>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B997B5C5-C8BF-F31C-F03D-3A796CAA4142}"/>
              </a:ext>
            </a:extLst>
          </p:cNvPr>
          <p:cNvCxnSpPr/>
          <p:nvPr/>
        </p:nvCxnSpPr>
        <p:spPr bwMode="auto">
          <a:xfrm>
            <a:off x="4030395" y="4602491"/>
            <a:ext cx="0" cy="1120727"/>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a:extLst>
              <a:ext uri="{FF2B5EF4-FFF2-40B4-BE49-F238E27FC236}">
                <a16:creationId xmlns:a16="http://schemas.microsoft.com/office/drawing/2014/main" id="{E3481355-A0CA-B326-401F-45C1C1307784}"/>
              </a:ext>
            </a:extLst>
          </p:cNvPr>
          <p:cNvSpPr/>
          <p:nvPr/>
        </p:nvSpPr>
        <p:spPr>
          <a:xfrm>
            <a:off x="107807" y="1257714"/>
            <a:ext cx="365813"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POLL</a:t>
            </a:r>
          </a:p>
        </p:txBody>
      </p:sp>
      <p:sp>
        <p:nvSpPr>
          <p:cNvPr id="49" name="Rectangle 48">
            <a:extLst>
              <a:ext uri="{FF2B5EF4-FFF2-40B4-BE49-F238E27FC236}">
                <a16:creationId xmlns:a16="http://schemas.microsoft.com/office/drawing/2014/main" id="{DCDE4596-A2A2-2082-2A7A-5EF53FAEDF4B}"/>
              </a:ext>
            </a:extLst>
          </p:cNvPr>
          <p:cNvSpPr/>
          <p:nvPr/>
        </p:nvSpPr>
        <p:spPr>
          <a:xfrm>
            <a:off x="981700" y="4090751"/>
            <a:ext cx="365813"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RESP</a:t>
            </a:r>
          </a:p>
        </p:txBody>
      </p:sp>
      <p:sp>
        <p:nvSpPr>
          <p:cNvPr id="51" name="TextBox 50">
            <a:extLst>
              <a:ext uri="{FF2B5EF4-FFF2-40B4-BE49-F238E27FC236}">
                <a16:creationId xmlns:a16="http://schemas.microsoft.com/office/drawing/2014/main" id="{5D04B07E-8BC0-C1C0-D527-C7D3CB3F0BFF}"/>
              </a:ext>
            </a:extLst>
          </p:cNvPr>
          <p:cNvSpPr txBox="1"/>
          <p:nvPr/>
        </p:nvSpPr>
        <p:spPr>
          <a:xfrm>
            <a:off x="-26879" y="898668"/>
            <a:ext cx="389799"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A</a:t>
            </a:r>
            <a:endParaRPr lang="en-US" dirty="0">
              <a:solidFill>
                <a:srgbClr val="FF0000"/>
              </a:solidFill>
            </a:endParaRPr>
          </a:p>
        </p:txBody>
      </p:sp>
      <p:sp>
        <p:nvSpPr>
          <p:cNvPr id="55" name="TextBox 54">
            <a:extLst>
              <a:ext uri="{FF2B5EF4-FFF2-40B4-BE49-F238E27FC236}">
                <a16:creationId xmlns:a16="http://schemas.microsoft.com/office/drawing/2014/main" id="{8DAB8C06-E900-E763-D302-AC4DBF55D792}"/>
              </a:ext>
            </a:extLst>
          </p:cNvPr>
          <p:cNvSpPr txBox="1"/>
          <p:nvPr/>
        </p:nvSpPr>
        <p:spPr>
          <a:xfrm>
            <a:off x="704154" y="3704427"/>
            <a:ext cx="381786"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B</a:t>
            </a:r>
            <a:endParaRPr lang="en-US" dirty="0">
              <a:solidFill>
                <a:srgbClr val="FF0000"/>
              </a:solidFill>
            </a:endParaRPr>
          </a:p>
        </p:txBody>
      </p:sp>
      <p:sp>
        <p:nvSpPr>
          <p:cNvPr id="59" name="Rectangle 58">
            <a:extLst>
              <a:ext uri="{FF2B5EF4-FFF2-40B4-BE49-F238E27FC236}">
                <a16:creationId xmlns:a16="http://schemas.microsoft.com/office/drawing/2014/main" id="{84C6989E-9451-01F3-E472-D4A5A12FD23C}"/>
              </a:ext>
            </a:extLst>
          </p:cNvPr>
          <p:cNvSpPr/>
          <p:nvPr/>
        </p:nvSpPr>
        <p:spPr>
          <a:xfrm>
            <a:off x="10783373" y="4090751"/>
            <a:ext cx="1065102"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Report with  </a:t>
            </a:r>
            <a:r>
              <a:rPr lang="en-US" dirty="0" err="1"/>
              <a:t>Treply</a:t>
            </a:r>
            <a:endParaRPr lang="en-US" dirty="0"/>
          </a:p>
        </p:txBody>
      </p:sp>
      <p:cxnSp>
        <p:nvCxnSpPr>
          <p:cNvPr id="12" name="Straight Arrow Connector 11">
            <a:extLst>
              <a:ext uri="{FF2B5EF4-FFF2-40B4-BE49-F238E27FC236}">
                <a16:creationId xmlns:a16="http://schemas.microsoft.com/office/drawing/2014/main" id="{F91FCA57-00F3-4F83-DD04-FCB544D605A3}"/>
              </a:ext>
            </a:extLst>
          </p:cNvPr>
          <p:cNvCxnSpPr/>
          <p:nvPr/>
        </p:nvCxnSpPr>
        <p:spPr>
          <a:xfrm>
            <a:off x="225837" y="2950868"/>
            <a:ext cx="42715" cy="1457547"/>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2E1402C2-02B2-BFC0-0B2F-A38DD52887F5}"/>
              </a:ext>
            </a:extLst>
          </p:cNvPr>
          <p:cNvCxnSpPr/>
          <p:nvPr/>
        </p:nvCxnSpPr>
        <p:spPr>
          <a:xfrm flipV="1">
            <a:off x="1124016" y="2592230"/>
            <a:ext cx="51860" cy="1481482"/>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40004C7E-A578-A026-C1ED-CDA0B29B43E0}"/>
              </a:ext>
            </a:extLst>
          </p:cNvPr>
          <p:cNvSpPr txBox="1"/>
          <p:nvPr/>
        </p:nvSpPr>
        <p:spPr>
          <a:xfrm>
            <a:off x="740604" y="2317742"/>
            <a:ext cx="739209" cy="307737"/>
          </a:xfrm>
          <a:prstGeom prst="rect">
            <a:avLst/>
          </a:prstGeom>
          <a:noFill/>
        </p:spPr>
        <p:txBody>
          <a:bodyPr wrap="none" rtlCol="0">
            <a:spAutoFit/>
          </a:bodyPr>
          <a:lstStyle/>
          <a:p>
            <a:pPr algn="l"/>
            <a:r>
              <a:rPr lang="en-US" sz="1400" dirty="0" err="1"/>
              <a:t>CFO</a:t>
            </a:r>
            <a:r>
              <a:rPr lang="en-US" sz="900" dirty="0" err="1"/>
              <a:t>estB</a:t>
            </a:r>
            <a:endParaRPr lang="en-US" sz="1400" dirty="0"/>
          </a:p>
        </p:txBody>
      </p:sp>
      <p:cxnSp>
        <p:nvCxnSpPr>
          <p:cNvPr id="60" name="Straight Arrow Connector 59">
            <a:extLst>
              <a:ext uri="{FF2B5EF4-FFF2-40B4-BE49-F238E27FC236}">
                <a16:creationId xmlns:a16="http://schemas.microsoft.com/office/drawing/2014/main" id="{8B0C2FD2-7327-8A24-0EF6-E6C385DA413D}"/>
              </a:ext>
            </a:extLst>
          </p:cNvPr>
          <p:cNvCxnSpPr>
            <a:cxnSpLocks/>
          </p:cNvCxnSpPr>
          <p:nvPr/>
        </p:nvCxnSpPr>
        <p:spPr>
          <a:xfrm flipV="1">
            <a:off x="11373643" y="3159111"/>
            <a:ext cx="225229" cy="903202"/>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8" name="TextBox 67">
                <a:extLst>
                  <a:ext uri="{FF2B5EF4-FFF2-40B4-BE49-F238E27FC236}">
                    <a16:creationId xmlns:a16="http://schemas.microsoft.com/office/drawing/2014/main" id="{78BA191D-7373-F4D3-E5BD-13EDEE427EC8}"/>
                  </a:ext>
                </a:extLst>
              </p:cNvPr>
              <p:cNvSpPr txBox="1"/>
              <p:nvPr/>
            </p:nvSpPr>
            <p:spPr>
              <a:xfrm>
                <a:off x="5522080" y="1602967"/>
                <a:ext cx="2905226" cy="215480"/>
              </a:xfrm>
              <a:prstGeom prst="rect">
                <a:avLst/>
              </a:prstGeom>
              <a:noFill/>
            </p:spPr>
            <p:txBody>
              <a:bodyPr wrap="none" lIns="0" tIns="0" rIns="0" bIns="0" rtlCol="0">
                <a:spAutoFit/>
              </a:bodyPr>
              <a:lstStyle/>
              <a:p>
                <a:pPr algn="l"/>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𝑟𝑜𝑢𝑛𝑑𝑡𝑟𝑖𝑝</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𝐵</m:t>
                          </m:r>
                          <m:r>
                            <a:rPr lang="en-US" i="1">
                              <a:latin typeface="Cambria Math" panose="02040503050406030204" pitchFamily="18" charset="0"/>
                            </a:rPr>
                            <m:t> </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𝐴</m:t>
                          </m:r>
                        </m:sub>
                      </m:sSub>
                      <m:r>
                        <a:rPr lang="en-US" i="1">
                          <a:latin typeface="Cambria Math" panose="02040503050406030204" pitchFamily="18" charset="0"/>
                        </a:rPr>
                        <m:t>−600</m:t>
                      </m:r>
                      <m:r>
                        <a:rPr lang="en-US" i="1">
                          <a:latin typeface="Cambria Math" panose="02040503050406030204" pitchFamily="18" charset="0"/>
                        </a:rPr>
                        <m:t>𝑅𝑆𝑇𝑈</m:t>
                      </m:r>
                      <m:r>
                        <a:rPr lang="en-US" i="1">
                          <a:latin typeface="Cambria Math" panose="02040503050406030204" pitchFamily="18" charset="0"/>
                        </a:rPr>
                        <m:t>+</m:t>
                      </m:r>
                      <m:r>
                        <a:rPr lang="en-US" i="1">
                          <a:latin typeface="Cambria Math" panose="02040503050406030204" pitchFamily="18" charset="0"/>
                        </a:rPr>
                        <m:t>𝑇𝑜𝐹</m:t>
                      </m:r>
                    </m:oMath>
                  </m:oMathPara>
                </a14:m>
                <a:endParaRPr lang="en-US" dirty="0" err="1"/>
              </a:p>
            </p:txBody>
          </p:sp>
        </mc:Choice>
        <mc:Fallback xmlns="">
          <p:sp>
            <p:nvSpPr>
              <p:cNvPr id="68" name="TextBox 67">
                <a:extLst>
                  <a:ext uri="{FF2B5EF4-FFF2-40B4-BE49-F238E27FC236}">
                    <a16:creationId xmlns:a16="http://schemas.microsoft.com/office/drawing/2014/main" id="{78BA191D-7373-F4D3-E5BD-13EDEE427EC8}"/>
                  </a:ext>
                </a:extLst>
              </p:cNvPr>
              <p:cNvSpPr txBox="1">
                <a:spLocks noRot="1" noChangeAspect="1" noMove="1" noResize="1" noEditPoints="1" noAdjustHandles="1" noChangeArrowheads="1" noChangeShapeType="1" noTextEdit="1"/>
              </p:cNvSpPr>
              <p:nvPr/>
            </p:nvSpPr>
            <p:spPr>
              <a:xfrm>
                <a:off x="5522080" y="1602967"/>
                <a:ext cx="2905226" cy="215480"/>
              </a:xfrm>
              <a:prstGeom prst="rect">
                <a:avLst/>
              </a:prstGeom>
              <a:blipFill>
                <a:blip r:embed="rId2"/>
                <a:stretch>
                  <a:fillRect l="-840" r="-630"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Box 68">
                <a:extLst>
                  <a:ext uri="{FF2B5EF4-FFF2-40B4-BE49-F238E27FC236}">
                    <a16:creationId xmlns:a16="http://schemas.microsoft.com/office/drawing/2014/main" id="{A7A6411C-A7A5-64F2-2A7C-8C2B6767E3BC}"/>
                  </a:ext>
                </a:extLst>
              </p:cNvPr>
              <p:cNvSpPr txBox="1"/>
              <p:nvPr/>
            </p:nvSpPr>
            <p:spPr>
              <a:xfrm>
                <a:off x="6183096" y="6110033"/>
                <a:ext cx="2624607" cy="215800"/>
              </a:xfrm>
              <a:prstGeom prst="rect">
                <a:avLst/>
              </a:prstGeom>
              <a:noFill/>
            </p:spPr>
            <p:txBody>
              <a:bodyPr wrap="none" lIns="0" tIns="0" rIns="0" bIns="0" rtlCol="0">
                <a:spAutoFit/>
              </a:bodyPr>
              <a:lstStyle/>
              <a:p>
                <a:pPr algn="l"/>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𝑟𝑒𝑝𝑙𝑦</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𝐵</m:t>
                          </m:r>
                          <m:r>
                            <a:rPr lang="en-US" i="1">
                              <a:latin typeface="Cambria Math" panose="02040503050406030204" pitchFamily="18" charset="0"/>
                            </a:rPr>
                            <m:t> </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𝐴</m:t>
                          </m:r>
                        </m:sub>
                      </m:sSub>
                      <m:r>
                        <a:rPr lang="en-US" i="1">
                          <a:latin typeface="Cambria Math" panose="02040503050406030204" pitchFamily="18" charset="0"/>
                        </a:rPr>
                        <m:t>−600</m:t>
                      </m:r>
                      <m:r>
                        <a:rPr lang="en-US" i="1">
                          <a:latin typeface="Cambria Math" panose="02040503050406030204" pitchFamily="18" charset="0"/>
                        </a:rPr>
                        <m:t>𝑅𝑆𝑇𝑈</m:t>
                      </m:r>
                      <m:r>
                        <a:rPr lang="en-US" i="1">
                          <a:latin typeface="Cambria Math" panose="02040503050406030204" pitchFamily="18" charset="0"/>
                        </a:rPr>
                        <m:t>−</m:t>
                      </m:r>
                      <m:r>
                        <a:rPr lang="en-US" i="1">
                          <a:latin typeface="Cambria Math" panose="02040503050406030204" pitchFamily="18" charset="0"/>
                        </a:rPr>
                        <m:t>𝑇𝑜𝐹</m:t>
                      </m:r>
                    </m:oMath>
                  </m:oMathPara>
                </a14:m>
                <a:endParaRPr lang="en-US" dirty="0" err="1"/>
              </a:p>
            </p:txBody>
          </p:sp>
        </mc:Choice>
        <mc:Fallback xmlns="">
          <p:sp>
            <p:nvSpPr>
              <p:cNvPr id="69" name="TextBox 68">
                <a:extLst>
                  <a:ext uri="{FF2B5EF4-FFF2-40B4-BE49-F238E27FC236}">
                    <a16:creationId xmlns:a16="http://schemas.microsoft.com/office/drawing/2014/main" id="{A7A6411C-A7A5-64F2-2A7C-8C2B6767E3BC}"/>
                  </a:ext>
                </a:extLst>
              </p:cNvPr>
              <p:cNvSpPr txBox="1">
                <a:spLocks noRot="1" noChangeAspect="1" noMove="1" noResize="1" noEditPoints="1" noAdjustHandles="1" noChangeArrowheads="1" noChangeShapeType="1" noTextEdit="1"/>
              </p:cNvSpPr>
              <p:nvPr/>
            </p:nvSpPr>
            <p:spPr>
              <a:xfrm>
                <a:off x="6183096" y="6110033"/>
                <a:ext cx="2624607" cy="215800"/>
              </a:xfrm>
              <a:prstGeom prst="rect">
                <a:avLst/>
              </a:prstGeom>
              <a:blipFill>
                <a:blip r:embed="rId3"/>
                <a:stretch>
                  <a:fillRect l="-928" r="-696" b="-2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0" name="TextBox 69">
                <a:extLst>
                  <a:ext uri="{FF2B5EF4-FFF2-40B4-BE49-F238E27FC236}">
                    <a16:creationId xmlns:a16="http://schemas.microsoft.com/office/drawing/2014/main" id="{3CF0AE28-7AF4-CB1A-82CC-DEE37D0DA3BD}"/>
                  </a:ext>
                </a:extLst>
              </p:cNvPr>
              <p:cNvSpPr txBox="1"/>
              <p:nvPr/>
            </p:nvSpPr>
            <p:spPr>
              <a:xfrm>
                <a:off x="5841264" y="3783473"/>
                <a:ext cx="3082366" cy="3851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𝑇𝑜𝐹</m:t>
                          </m:r>
                        </m:e>
                        <m:sub>
                          <m:r>
                            <a:rPr lang="en-US" i="1">
                              <a:latin typeface="Cambria Math" panose="02040503050406030204" pitchFamily="18" charset="0"/>
                            </a:rPr>
                            <m:t>𝑖𝑛𝑖𝑡</m:t>
                          </m:r>
                        </m:sub>
                      </m:sSub>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𝑟𝑜𝑢𝑛𝑑𝑡𝑟𝑖𝑝</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𝑟𝑒𝑝𝑙𝑦</m:t>
                              </m:r>
                            </m:sub>
                          </m:sSub>
                          <m:r>
                            <a:rPr lang="en-US" i="1" dirty="0">
                              <a:latin typeface="Cambria Math" panose="02040503050406030204" pitchFamily="18" charset="0"/>
                            </a:rPr>
                            <m:t>(1−</m:t>
                          </m:r>
                          <m:sSub>
                            <m:sSubPr>
                              <m:ctrlPr>
                                <a:rPr lang="en-US" i="1" dirty="0">
                                  <a:latin typeface="Cambria Math" panose="02040503050406030204" pitchFamily="18" charset="0"/>
                                </a:rPr>
                              </m:ctrlPr>
                            </m:sSubPr>
                            <m:e>
                              <m:r>
                                <a:rPr lang="en-US" i="1" dirty="0">
                                  <a:latin typeface="Cambria Math" panose="02040503050406030204" pitchFamily="18" charset="0"/>
                                </a:rPr>
                                <m:t>𝐶𝐹𝑂</m:t>
                              </m:r>
                            </m:e>
                            <m:sub>
                              <m:r>
                                <a:rPr lang="en-US" i="1" dirty="0">
                                  <a:latin typeface="Cambria Math" panose="02040503050406030204" pitchFamily="18" charset="0"/>
                                </a:rPr>
                                <m:t>𝑒𝑠𝑡𝐵</m:t>
                              </m:r>
                            </m:sub>
                          </m:sSub>
                          <m:r>
                            <a:rPr lang="en-US" i="1" dirty="0">
                              <a:latin typeface="Cambria Math" panose="02040503050406030204" pitchFamily="18" charset="0"/>
                            </a:rPr>
                            <m:t>)</m:t>
                          </m:r>
                        </m:num>
                        <m:den>
                          <m:r>
                            <a:rPr lang="en-US" i="1">
                              <a:latin typeface="Cambria Math" panose="02040503050406030204" pitchFamily="18" charset="0"/>
                            </a:rPr>
                            <m:t>2</m:t>
                          </m:r>
                        </m:den>
                      </m:f>
                    </m:oMath>
                  </m:oMathPara>
                </a14:m>
                <a:endParaRPr lang="en-US" dirty="0" err="1"/>
              </a:p>
            </p:txBody>
          </p:sp>
        </mc:Choice>
        <mc:Fallback xmlns="">
          <p:sp>
            <p:nvSpPr>
              <p:cNvPr id="70" name="TextBox 69">
                <a:extLst>
                  <a:ext uri="{FF2B5EF4-FFF2-40B4-BE49-F238E27FC236}">
                    <a16:creationId xmlns:a16="http://schemas.microsoft.com/office/drawing/2014/main" id="{3CF0AE28-7AF4-CB1A-82CC-DEE37D0DA3BD}"/>
                  </a:ext>
                </a:extLst>
              </p:cNvPr>
              <p:cNvSpPr txBox="1">
                <a:spLocks noRot="1" noChangeAspect="1" noMove="1" noResize="1" noEditPoints="1" noAdjustHandles="1" noChangeArrowheads="1" noChangeShapeType="1" noTextEdit="1"/>
              </p:cNvSpPr>
              <p:nvPr/>
            </p:nvSpPr>
            <p:spPr>
              <a:xfrm>
                <a:off x="5841264" y="3783473"/>
                <a:ext cx="3082366" cy="385120"/>
              </a:xfrm>
              <a:prstGeom prst="rect">
                <a:avLst/>
              </a:prstGeom>
              <a:blipFill>
                <a:blip r:embed="rId4"/>
                <a:stretch>
                  <a:fillRect l="-593" t="-4762" r="-1383" b="-12698"/>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89708BD9-6BA3-14CA-3E68-A03DF0E3908C}"/>
              </a:ext>
            </a:extLst>
          </p:cNvPr>
          <p:cNvSpPr txBox="1"/>
          <p:nvPr/>
        </p:nvSpPr>
        <p:spPr>
          <a:xfrm>
            <a:off x="8948413" y="793452"/>
            <a:ext cx="3072852" cy="1631216"/>
          </a:xfrm>
          <a:prstGeom prst="rect">
            <a:avLst/>
          </a:prstGeom>
          <a:noFill/>
        </p:spPr>
        <p:txBody>
          <a:bodyPr wrap="square">
            <a:spAutoFit/>
          </a:bodyPr>
          <a:lstStyle/>
          <a:p>
            <a:pPr marL="0" marR="0" algn="just">
              <a:spcAft>
                <a:spcPts val="1200"/>
              </a:spcAft>
            </a:pPr>
            <a:r>
              <a:rPr lang="en-GB" sz="200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The timing is managed at the MAC layer. To evaluate the </a:t>
            </a:r>
            <a:r>
              <a:rPr lang="en-GB" sz="2000" dirty="0" err="1">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ToF</a:t>
            </a:r>
            <a:r>
              <a:rPr lang="en-GB" sz="200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 the initiator needs a report compact frame with the </a:t>
            </a:r>
            <a:r>
              <a:rPr lang="en-GB" sz="2000" dirty="0" err="1">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treply</a:t>
            </a:r>
            <a:r>
              <a:rPr lang="en-GB" sz="200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28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7101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57DDF6-6FD0-3ED9-FD0C-1A74719295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B300D1-0DA0-588C-BF03-81A8E3FB6EFE}"/>
              </a:ext>
            </a:extLst>
          </p:cNvPr>
          <p:cNvSpPr>
            <a:spLocks noGrp="1"/>
          </p:cNvSpPr>
          <p:nvPr>
            <p:ph type="title"/>
          </p:nvPr>
        </p:nvSpPr>
        <p:spPr>
          <a:xfrm>
            <a:off x="721782" y="-249267"/>
            <a:ext cx="10361851" cy="1067047"/>
          </a:xfrm>
        </p:spPr>
        <p:txBody>
          <a:bodyPr/>
          <a:lstStyle/>
          <a:p>
            <a:r>
              <a:rPr lang="en-US" dirty="0"/>
              <a:t>SS-TWR with RSF-Only MMS</a:t>
            </a:r>
          </a:p>
        </p:txBody>
      </p:sp>
      <p:sp>
        <p:nvSpPr>
          <p:cNvPr id="6" name="Slide Number Placeholder 5">
            <a:extLst>
              <a:ext uri="{FF2B5EF4-FFF2-40B4-BE49-F238E27FC236}">
                <a16:creationId xmlns:a16="http://schemas.microsoft.com/office/drawing/2014/main" id="{09EF4E76-EADC-7D9B-0A62-71639CBEA14D}"/>
              </a:ext>
            </a:extLst>
          </p:cNvPr>
          <p:cNvSpPr>
            <a:spLocks noGrp="1"/>
          </p:cNvSpPr>
          <p:nvPr>
            <p:ph type="sldNum" sz="quarter" idx="12"/>
          </p:nvPr>
        </p:nvSpPr>
        <p:spPr>
          <a:xfrm>
            <a:off x="11610261" y="6330968"/>
            <a:ext cx="411004" cy="292554"/>
          </a:xfrm>
          <a:prstGeom prst="rect">
            <a:avLst/>
          </a:prstGeom>
        </p:spPr>
        <p:txBody>
          <a:bodyPr vert="horz" lIns="0" tIns="46800" rIns="0" bIns="46800" rtlCol="0" anchor="b"/>
          <a:lstStyle>
            <a:defPPr>
              <a:defRPr lang="en-US"/>
            </a:defPPr>
            <a:lvl1pPr marL="0" algn="r" defTabSz="914400" rtl="0" eaLnBrk="1" latinLnBrk="0" hangingPunct="1">
              <a:defRPr lang="en-US" sz="1100" b="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a:t>Slide </a:t>
            </a:r>
            <a:fld id="{402C19D2-AFCD-5441-8B74-E6F734CFFA69}" type="slidenum">
              <a:rPr altLang="en-US" smtClean="0"/>
              <a:pPr/>
              <a:t>5</a:t>
            </a:fld>
            <a:endParaRPr lang="en-US" altLang="en-US" dirty="0"/>
          </a:p>
        </p:txBody>
      </p:sp>
      <p:cxnSp>
        <p:nvCxnSpPr>
          <p:cNvPr id="9" name="Straight Arrow Connector 8">
            <a:extLst>
              <a:ext uri="{FF2B5EF4-FFF2-40B4-BE49-F238E27FC236}">
                <a16:creationId xmlns:a16="http://schemas.microsoft.com/office/drawing/2014/main" id="{18BC3BC8-56DE-E814-8C8E-138132001A4A}"/>
              </a:ext>
            </a:extLst>
          </p:cNvPr>
          <p:cNvCxnSpPr/>
          <p:nvPr/>
        </p:nvCxnSpPr>
        <p:spPr bwMode="auto">
          <a:xfrm flipV="1">
            <a:off x="0" y="2905422"/>
            <a:ext cx="9657116" cy="1261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9">
            <a:extLst>
              <a:ext uri="{FF2B5EF4-FFF2-40B4-BE49-F238E27FC236}">
                <a16:creationId xmlns:a16="http://schemas.microsoft.com/office/drawing/2014/main" id="{19D3AE50-B025-3AAF-7710-95F1BF8AE4DC}"/>
              </a:ext>
            </a:extLst>
          </p:cNvPr>
          <p:cNvCxnSpPr/>
          <p:nvPr/>
        </p:nvCxnSpPr>
        <p:spPr bwMode="auto">
          <a:xfrm flipV="1">
            <a:off x="-26878" y="5706537"/>
            <a:ext cx="10540138" cy="1668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a:extLst>
              <a:ext uri="{FF2B5EF4-FFF2-40B4-BE49-F238E27FC236}">
                <a16:creationId xmlns:a16="http://schemas.microsoft.com/office/drawing/2014/main" id="{5697948F-3E1E-5D2B-6CA7-95A7593A46D8}"/>
              </a:ext>
            </a:extLst>
          </p:cNvPr>
          <p:cNvSpPr/>
          <p:nvPr/>
        </p:nvSpPr>
        <p:spPr bwMode="auto">
          <a:xfrm>
            <a:off x="2209512" y="2210759"/>
            <a:ext cx="609521" cy="685705"/>
          </a:xfrm>
          <a:prstGeom prst="rect">
            <a:avLst/>
          </a:prstGeom>
          <a:solidFill>
            <a:srgbClr val="BFFFFF"/>
          </a:solid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 1</a:t>
            </a:r>
          </a:p>
        </p:txBody>
      </p:sp>
      <p:sp>
        <p:nvSpPr>
          <p:cNvPr id="14" name="Rectangle 13">
            <a:extLst>
              <a:ext uri="{FF2B5EF4-FFF2-40B4-BE49-F238E27FC236}">
                <a16:creationId xmlns:a16="http://schemas.microsoft.com/office/drawing/2014/main" id="{B7A99F51-7ACA-0ADF-0795-E87BB001D3A4}"/>
              </a:ext>
            </a:extLst>
          </p:cNvPr>
          <p:cNvSpPr/>
          <p:nvPr/>
        </p:nvSpPr>
        <p:spPr bwMode="auto">
          <a:xfrm>
            <a:off x="2843828" y="5706537"/>
            <a:ext cx="609521" cy="685705"/>
          </a:xfrm>
          <a:prstGeom prst="rect">
            <a:avLst/>
          </a:prstGeom>
          <a:no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sp>
        <p:nvSpPr>
          <p:cNvPr id="15" name="Rectangle 14">
            <a:extLst>
              <a:ext uri="{FF2B5EF4-FFF2-40B4-BE49-F238E27FC236}">
                <a16:creationId xmlns:a16="http://schemas.microsoft.com/office/drawing/2014/main" id="{72267BEB-825A-30CB-3E52-94BF1E9E4309}"/>
              </a:ext>
            </a:extLst>
          </p:cNvPr>
          <p:cNvSpPr/>
          <p:nvPr/>
        </p:nvSpPr>
        <p:spPr bwMode="auto">
          <a:xfrm>
            <a:off x="5573575" y="2210758"/>
            <a:ext cx="609521" cy="685705"/>
          </a:xfrm>
          <a:prstGeom prst="rect">
            <a:avLst/>
          </a:prstGeom>
          <a:solidFill>
            <a:srgbClr val="BFFFFF"/>
          </a:solid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 2</a:t>
            </a:r>
          </a:p>
        </p:txBody>
      </p:sp>
      <p:sp>
        <p:nvSpPr>
          <p:cNvPr id="16" name="Rectangle 15">
            <a:extLst>
              <a:ext uri="{FF2B5EF4-FFF2-40B4-BE49-F238E27FC236}">
                <a16:creationId xmlns:a16="http://schemas.microsoft.com/office/drawing/2014/main" id="{5CA11BF9-E205-E13D-8105-206A5934FEFD}"/>
              </a:ext>
            </a:extLst>
          </p:cNvPr>
          <p:cNvSpPr/>
          <p:nvPr/>
        </p:nvSpPr>
        <p:spPr bwMode="auto">
          <a:xfrm>
            <a:off x="4038074" y="5020832"/>
            <a:ext cx="609521" cy="685705"/>
          </a:xfrm>
          <a:prstGeom prst="rect">
            <a:avLst/>
          </a:prstGeom>
          <a:pattFill prst="pct10">
            <a:fgClr>
              <a:schemeClr val="tx1"/>
            </a:fgClr>
            <a:bgClr>
              <a:srgbClr val="BFFFFF"/>
            </a:bgClr>
          </a:patt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sp>
        <p:nvSpPr>
          <p:cNvPr id="17" name="Rectangle 16">
            <a:extLst>
              <a:ext uri="{FF2B5EF4-FFF2-40B4-BE49-F238E27FC236}">
                <a16:creationId xmlns:a16="http://schemas.microsoft.com/office/drawing/2014/main" id="{B33E78F5-0251-AFC2-A393-113DD055C7C9}"/>
              </a:ext>
            </a:extLst>
          </p:cNvPr>
          <p:cNvSpPr/>
          <p:nvPr/>
        </p:nvSpPr>
        <p:spPr bwMode="auto">
          <a:xfrm>
            <a:off x="4528669" y="2905422"/>
            <a:ext cx="609521" cy="658836"/>
          </a:xfrm>
          <a:prstGeom prst="rect">
            <a:avLst/>
          </a:prstGeom>
          <a:pattFill prst="pct5">
            <a:fgClr>
              <a:schemeClr val="tx1"/>
            </a:fgClr>
            <a:bgClr>
              <a:schemeClr val="bg1"/>
            </a:bgClr>
          </a:patt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sp>
        <p:nvSpPr>
          <p:cNvPr id="18" name="Rectangle 17">
            <a:extLst>
              <a:ext uri="{FF2B5EF4-FFF2-40B4-BE49-F238E27FC236}">
                <a16:creationId xmlns:a16="http://schemas.microsoft.com/office/drawing/2014/main" id="{C57C9559-9311-8DBB-9215-ABE3F3A18E12}"/>
              </a:ext>
            </a:extLst>
          </p:cNvPr>
          <p:cNvSpPr/>
          <p:nvPr/>
        </p:nvSpPr>
        <p:spPr bwMode="auto">
          <a:xfrm>
            <a:off x="7420063" y="5020832"/>
            <a:ext cx="609521" cy="685705"/>
          </a:xfrm>
          <a:prstGeom prst="rect">
            <a:avLst/>
          </a:prstGeom>
          <a:pattFill prst="pct10">
            <a:fgClr>
              <a:schemeClr val="tx1"/>
            </a:fgClr>
            <a:bgClr>
              <a:srgbClr val="BFFFFF"/>
            </a:bgClr>
          </a:patt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RSF2</a:t>
            </a:r>
          </a:p>
        </p:txBody>
      </p:sp>
      <p:cxnSp>
        <p:nvCxnSpPr>
          <p:cNvPr id="28" name="Straight Arrow Connector 27">
            <a:extLst>
              <a:ext uri="{FF2B5EF4-FFF2-40B4-BE49-F238E27FC236}">
                <a16:creationId xmlns:a16="http://schemas.microsoft.com/office/drawing/2014/main" id="{5181F806-A63F-8448-B59E-E74C50894417}"/>
              </a:ext>
            </a:extLst>
          </p:cNvPr>
          <p:cNvCxnSpPr/>
          <p:nvPr/>
        </p:nvCxnSpPr>
        <p:spPr bwMode="auto">
          <a:xfrm flipV="1">
            <a:off x="2246644" y="2210753"/>
            <a:ext cx="0" cy="676753"/>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a:extLst>
              <a:ext uri="{FF2B5EF4-FFF2-40B4-BE49-F238E27FC236}">
                <a16:creationId xmlns:a16="http://schemas.microsoft.com/office/drawing/2014/main" id="{28669F2A-A52E-B40F-2603-626A8B7B645B}"/>
              </a:ext>
            </a:extLst>
          </p:cNvPr>
          <p:cNvCxnSpPr/>
          <p:nvPr/>
        </p:nvCxnSpPr>
        <p:spPr bwMode="auto">
          <a:xfrm>
            <a:off x="2233199" y="2923928"/>
            <a:ext cx="651341" cy="2773650"/>
          </a:xfrm>
          <a:prstGeom prst="straightConnector1">
            <a:avLst/>
          </a:prstGeom>
          <a:solidFill>
            <a:schemeClr val="accent1"/>
          </a:solidFill>
          <a:ln w="12700" cap="flat" cmpd="sng" algn="ctr">
            <a:solidFill>
              <a:srgbClr val="0432FF"/>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3A058977-0F48-35B4-AA24-AA77D212A975}"/>
              </a:ext>
            </a:extLst>
          </p:cNvPr>
          <p:cNvCxnSpPr/>
          <p:nvPr/>
        </p:nvCxnSpPr>
        <p:spPr bwMode="auto">
          <a:xfrm>
            <a:off x="2246645" y="2439323"/>
            <a:ext cx="2324760"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99297E98-70F8-1123-5884-FC4F51B2AD91}"/>
              </a:ext>
            </a:extLst>
          </p:cNvPr>
          <p:cNvCxnSpPr/>
          <p:nvPr/>
        </p:nvCxnSpPr>
        <p:spPr bwMode="auto">
          <a:xfrm>
            <a:off x="2884541" y="5363684"/>
            <a:ext cx="1199461"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Box 46">
            <a:extLst>
              <a:ext uri="{FF2B5EF4-FFF2-40B4-BE49-F238E27FC236}">
                <a16:creationId xmlns:a16="http://schemas.microsoft.com/office/drawing/2014/main" id="{AEE0781F-42FE-B005-CD68-9296F3B0DCE0}"/>
              </a:ext>
            </a:extLst>
          </p:cNvPr>
          <p:cNvSpPr txBox="1"/>
          <p:nvPr/>
        </p:nvSpPr>
        <p:spPr>
          <a:xfrm>
            <a:off x="2995734" y="4776814"/>
            <a:ext cx="915231" cy="292350"/>
          </a:xfrm>
          <a:prstGeom prst="rect">
            <a:avLst/>
          </a:prstGeom>
          <a:noFill/>
        </p:spPr>
        <p:txBody>
          <a:bodyPr wrap="square" rtlCol="0">
            <a:spAutoFit/>
          </a:bodyPr>
          <a:lstStyle/>
          <a:p>
            <a:r>
              <a:rPr lang="en-US" dirty="0"/>
              <a:t>Reply time</a:t>
            </a:r>
          </a:p>
        </p:txBody>
      </p:sp>
      <p:sp>
        <p:nvSpPr>
          <p:cNvPr id="48" name="TextBox 47">
            <a:extLst>
              <a:ext uri="{FF2B5EF4-FFF2-40B4-BE49-F238E27FC236}">
                <a16:creationId xmlns:a16="http://schemas.microsoft.com/office/drawing/2014/main" id="{84573E63-3026-C6A9-B44D-AE56A401CACE}"/>
              </a:ext>
            </a:extLst>
          </p:cNvPr>
          <p:cNvSpPr txBox="1"/>
          <p:nvPr/>
        </p:nvSpPr>
        <p:spPr>
          <a:xfrm>
            <a:off x="2843829" y="2496363"/>
            <a:ext cx="1883486" cy="292350"/>
          </a:xfrm>
          <a:prstGeom prst="rect">
            <a:avLst/>
          </a:prstGeom>
          <a:noFill/>
        </p:spPr>
        <p:txBody>
          <a:bodyPr wrap="square" rtlCol="0">
            <a:spAutoFit/>
          </a:bodyPr>
          <a:lstStyle/>
          <a:p>
            <a:r>
              <a:rPr lang="en-US" dirty="0"/>
              <a:t>Round-trip time</a:t>
            </a:r>
          </a:p>
        </p:txBody>
      </p:sp>
      <p:cxnSp>
        <p:nvCxnSpPr>
          <p:cNvPr id="50" name="Straight Arrow Connector 49">
            <a:extLst>
              <a:ext uri="{FF2B5EF4-FFF2-40B4-BE49-F238E27FC236}">
                <a16:creationId xmlns:a16="http://schemas.microsoft.com/office/drawing/2014/main" id="{478AB703-F1C7-9FE5-5F47-9D305A588BF5}"/>
              </a:ext>
            </a:extLst>
          </p:cNvPr>
          <p:cNvCxnSpPr/>
          <p:nvPr/>
        </p:nvCxnSpPr>
        <p:spPr bwMode="auto">
          <a:xfrm>
            <a:off x="7428484" y="2553610"/>
            <a:ext cx="1485756" cy="0"/>
          </a:xfrm>
          <a:prstGeom prst="straightConnector1">
            <a:avLst/>
          </a:prstGeom>
          <a:solidFill>
            <a:schemeClr val="accent1"/>
          </a:solidFill>
          <a:ln w="76200" cap="flat" cmpd="sng" algn="ctr">
            <a:solidFill>
              <a:srgbClr val="B36BE2"/>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a:extLst>
              <a:ext uri="{FF2B5EF4-FFF2-40B4-BE49-F238E27FC236}">
                <a16:creationId xmlns:a16="http://schemas.microsoft.com/office/drawing/2014/main" id="{57A9FDEB-4945-BB41-3FD5-DC64DB35C590}"/>
              </a:ext>
            </a:extLst>
          </p:cNvPr>
          <p:cNvCxnSpPr/>
          <p:nvPr/>
        </p:nvCxnSpPr>
        <p:spPr bwMode="auto">
          <a:xfrm>
            <a:off x="8914239" y="5258356"/>
            <a:ext cx="1485756" cy="0"/>
          </a:xfrm>
          <a:prstGeom prst="straightConnector1">
            <a:avLst/>
          </a:prstGeom>
          <a:solidFill>
            <a:schemeClr val="accent1"/>
          </a:solidFill>
          <a:ln w="76200" cap="flat" cmpd="sng" algn="ctr">
            <a:solidFill>
              <a:srgbClr val="BFFFFF"/>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a:extLst>
              <a:ext uri="{FF2B5EF4-FFF2-40B4-BE49-F238E27FC236}">
                <a16:creationId xmlns:a16="http://schemas.microsoft.com/office/drawing/2014/main" id="{BE146B47-5BE1-A1A1-88A4-65B46F5501F3}"/>
              </a:ext>
            </a:extLst>
          </p:cNvPr>
          <p:cNvCxnSpPr/>
          <p:nvPr/>
        </p:nvCxnSpPr>
        <p:spPr bwMode="auto">
          <a:xfrm>
            <a:off x="2209512" y="1893358"/>
            <a:ext cx="3364063"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TextBox 55">
            <a:extLst>
              <a:ext uri="{FF2B5EF4-FFF2-40B4-BE49-F238E27FC236}">
                <a16:creationId xmlns:a16="http://schemas.microsoft.com/office/drawing/2014/main" id="{7C608A40-56D5-FB2A-12CF-50E2E6F9E06A}"/>
              </a:ext>
            </a:extLst>
          </p:cNvPr>
          <p:cNvSpPr txBox="1"/>
          <p:nvPr/>
        </p:nvSpPr>
        <p:spPr>
          <a:xfrm>
            <a:off x="3541636" y="1556444"/>
            <a:ext cx="1018244" cy="292350"/>
          </a:xfrm>
          <a:prstGeom prst="rect">
            <a:avLst/>
          </a:prstGeom>
          <a:noFill/>
        </p:spPr>
        <p:txBody>
          <a:bodyPr wrap="square" rtlCol="0">
            <a:spAutoFit/>
          </a:bodyPr>
          <a:lstStyle/>
          <a:p>
            <a:r>
              <a:rPr lang="en-US" dirty="0"/>
              <a:t>1ms</a:t>
            </a:r>
          </a:p>
        </p:txBody>
      </p:sp>
      <p:sp>
        <p:nvSpPr>
          <p:cNvPr id="57" name="TextBox 56">
            <a:extLst>
              <a:ext uri="{FF2B5EF4-FFF2-40B4-BE49-F238E27FC236}">
                <a16:creationId xmlns:a16="http://schemas.microsoft.com/office/drawing/2014/main" id="{6598C592-08B3-8782-F709-06DDC4D054E5}"/>
              </a:ext>
            </a:extLst>
          </p:cNvPr>
          <p:cNvSpPr txBox="1"/>
          <p:nvPr/>
        </p:nvSpPr>
        <p:spPr>
          <a:xfrm>
            <a:off x="596619" y="1430694"/>
            <a:ext cx="1529933" cy="307737"/>
          </a:xfrm>
          <a:prstGeom prst="rect">
            <a:avLst/>
          </a:prstGeom>
          <a:noFill/>
        </p:spPr>
        <p:txBody>
          <a:bodyPr wrap="square" rtlCol="0">
            <a:spAutoFit/>
          </a:bodyPr>
          <a:lstStyle/>
          <a:p>
            <a:r>
              <a:rPr lang="en-US" sz="1400" dirty="0">
                <a:solidFill>
                  <a:srgbClr val="FF0000"/>
                </a:solidFill>
              </a:rPr>
              <a:t>RSF-RMARKER</a:t>
            </a:r>
          </a:p>
        </p:txBody>
      </p:sp>
      <p:cxnSp>
        <p:nvCxnSpPr>
          <p:cNvPr id="62" name="Straight Arrow Connector 61">
            <a:extLst>
              <a:ext uri="{FF2B5EF4-FFF2-40B4-BE49-F238E27FC236}">
                <a16:creationId xmlns:a16="http://schemas.microsoft.com/office/drawing/2014/main" id="{406D2DA1-66C4-0E12-16F4-C143C9A2956C}"/>
              </a:ext>
            </a:extLst>
          </p:cNvPr>
          <p:cNvCxnSpPr/>
          <p:nvPr/>
        </p:nvCxnSpPr>
        <p:spPr bwMode="auto">
          <a:xfrm flipV="1">
            <a:off x="4571404" y="2887506"/>
            <a:ext cx="0" cy="676753"/>
          </a:xfrm>
          <a:prstGeom prst="straightConnector1">
            <a:avLst/>
          </a:prstGeom>
          <a:solidFill>
            <a:schemeClr val="accent1"/>
          </a:solidFill>
          <a:ln w="12700" cap="flat" cmpd="sng" algn="ctr">
            <a:solidFill>
              <a:srgbClr val="FF0000"/>
            </a:solidFill>
            <a:prstDash val="sysDot"/>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a:extLst>
              <a:ext uri="{FF2B5EF4-FFF2-40B4-BE49-F238E27FC236}">
                <a16:creationId xmlns:a16="http://schemas.microsoft.com/office/drawing/2014/main" id="{2515F09D-E380-3591-2AC0-666DCD817F2C}"/>
              </a:ext>
            </a:extLst>
          </p:cNvPr>
          <p:cNvCxnSpPr/>
          <p:nvPr/>
        </p:nvCxnSpPr>
        <p:spPr bwMode="auto">
          <a:xfrm flipV="1">
            <a:off x="4084001" y="5029784"/>
            <a:ext cx="0" cy="676753"/>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a:extLst>
              <a:ext uri="{FF2B5EF4-FFF2-40B4-BE49-F238E27FC236}">
                <a16:creationId xmlns:a16="http://schemas.microsoft.com/office/drawing/2014/main" id="{F4DB445B-E299-520F-3D64-387D635F0449}"/>
              </a:ext>
            </a:extLst>
          </p:cNvPr>
          <p:cNvCxnSpPr/>
          <p:nvPr/>
        </p:nvCxnSpPr>
        <p:spPr bwMode="auto">
          <a:xfrm flipV="1">
            <a:off x="2884540" y="5706537"/>
            <a:ext cx="0" cy="676753"/>
          </a:xfrm>
          <a:prstGeom prst="straightConnector1">
            <a:avLst/>
          </a:prstGeom>
          <a:solidFill>
            <a:schemeClr val="accent1"/>
          </a:solidFill>
          <a:ln w="12700" cap="flat" cmpd="sng" algn="ctr">
            <a:solidFill>
              <a:srgbClr val="FF0000"/>
            </a:solidFill>
            <a:prstDash val="sysDot"/>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CE16D7F1-09F9-1290-503A-A3C09000692B}"/>
              </a:ext>
            </a:extLst>
          </p:cNvPr>
          <p:cNvSpPr txBox="1"/>
          <p:nvPr/>
        </p:nvSpPr>
        <p:spPr>
          <a:xfrm>
            <a:off x="473192" y="829798"/>
            <a:ext cx="1650165" cy="307737"/>
          </a:xfrm>
          <a:prstGeom prst="rect">
            <a:avLst/>
          </a:prstGeom>
          <a:solidFill>
            <a:schemeClr val="bg1">
              <a:lumMod val="95000"/>
            </a:schemeClr>
          </a:solidFill>
        </p:spPr>
        <p:txBody>
          <a:bodyPr wrap="square" rtlCol="0">
            <a:spAutoFit/>
          </a:bodyPr>
          <a:lstStyle/>
          <a:p>
            <a:r>
              <a:rPr lang="en-US" sz="1400" dirty="0">
                <a:latin typeface="+mj-lt"/>
              </a:rPr>
              <a:t>Device-A: Initiator</a:t>
            </a:r>
          </a:p>
        </p:txBody>
      </p:sp>
      <p:sp>
        <p:nvSpPr>
          <p:cNvPr id="7" name="TextBox 6">
            <a:extLst>
              <a:ext uri="{FF2B5EF4-FFF2-40B4-BE49-F238E27FC236}">
                <a16:creationId xmlns:a16="http://schemas.microsoft.com/office/drawing/2014/main" id="{020DF116-2C36-AF31-A16B-1743F280093E}"/>
              </a:ext>
            </a:extLst>
          </p:cNvPr>
          <p:cNvSpPr txBox="1"/>
          <p:nvPr/>
        </p:nvSpPr>
        <p:spPr>
          <a:xfrm>
            <a:off x="0" y="5968716"/>
            <a:ext cx="1737750" cy="307737"/>
          </a:xfrm>
          <a:prstGeom prst="rect">
            <a:avLst/>
          </a:prstGeom>
          <a:solidFill>
            <a:schemeClr val="bg1">
              <a:lumMod val="95000"/>
            </a:schemeClr>
          </a:solidFill>
        </p:spPr>
        <p:txBody>
          <a:bodyPr wrap="none" rtlCol="0">
            <a:spAutoFit/>
          </a:bodyPr>
          <a:lstStyle/>
          <a:p>
            <a:r>
              <a:rPr lang="en-US" sz="1400" dirty="0">
                <a:latin typeface="+mj-lt"/>
              </a:rPr>
              <a:t>Device-B: Responder</a:t>
            </a:r>
          </a:p>
        </p:txBody>
      </p:sp>
      <p:grpSp>
        <p:nvGrpSpPr>
          <p:cNvPr id="8" name="Group 7">
            <a:extLst>
              <a:ext uri="{FF2B5EF4-FFF2-40B4-BE49-F238E27FC236}">
                <a16:creationId xmlns:a16="http://schemas.microsoft.com/office/drawing/2014/main" id="{6F5A38AC-4B8A-89B0-2EB5-5FD6238AAE12}"/>
              </a:ext>
            </a:extLst>
          </p:cNvPr>
          <p:cNvGrpSpPr/>
          <p:nvPr/>
        </p:nvGrpSpPr>
        <p:grpSpPr>
          <a:xfrm>
            <a:off x="1659189" y="2363441"/>
            <a:ext cx="490543" cy="1066043"/>
            <a:chOff x="930914" y="2167091"/>
            <a:chExt cx="490607" cy="1066182"/>
          </a:xfrm>
        </p:grpSpPr>
        <p:sp>
          <p:nvSpPr>
            <p:cNvPr id="19" name="TextBox 18">
              <a:extLst>
                <a:ext uri="{FF2B5EF4-FFF2-40B4-BE49-F238E27FC236}">
                  <a16:creationId xmlns:a16="http://schemas.microsoft.com/office/drawing/2014/main" id="{47A53453-5459-9F0D-AD78-B2D7ED44F537}"/>
                </a:ext>
              </a:extLst>
            </p:cNvPr>
            <p:cNvSpPr txBox="1"/>
            <p:nvPr/>
          </p:nvSpPr>
          <p:spPr>
            <a:xfrm>
              <a:off x="936414" y="2863941"/>
              <a:ext cx="482441" cy="369332"/>
            </a:xfrm>
            <a:prstGeom prst="rect">
              <a:avLst/>
            </a:prstGeom>
            <a:noFill/>
          </p:spPr>
          <p:txBody>
            <a:bodyPr wrap="square" rtlCol="0">
              <a:spAutoFit/>
            </a:bodyPr>
            <a:lstStyle/>
            <a:p>
              <a:r>
                <a:rPr lang="en-US" sz="1800" dirty="0">
                  <a:latin typeface="+mn-lt"/>
                </a:rPr>
                <a:t>Rx</a:t>
              </a:r>
            </a:p>
          </p:txBody>
        </p:sp>
        <p:sp>
          <p:nvSpPr>
            <p:cNvPr id="20" name="TextBox 19">
              <a:extLst>
                <a:ext uri="{FF2B5EF4-FFF2-40B4-BE49-F238E27FC236}">
                  <a16:creationId xmlns:a16="http://schemas.microsoft.com/office/drawing/2014/main" id="{B506F7AA-0759-5B97-E2B9-580E3975E324}"/>
                </a:ext>
              </a:extLst>
            </p:cNvPr>
            <p:cNvSpPr txBox="1"/>
            <p:nvPr/>
          </p:nvSpPr>
          <p:spPr>
            <a:xfrm>
              <a:off x="930914" y="2167091"/>
              <a:ext cx="490607" cy="369332"/>
            </a:xfrm>
            <a:prstGeom prst="rect">
              <a:avLst/>
            </a:prstGeom>
            <a:noFill/>
          </p:spPr>
          <p:txBody>
            <a:bodyPr wrap="square" rtlCol="0">
              <a:spAutoFit/>
            </a:bodyPr>
            <a:lstStyle/>
            <a:p>
              <a:r>
                <a:rPr lang="en-US" sz="1800" dirty="0">
                  <a:latin typeface="+mn-lt"/>
                </a:rPr>
                <a:t>Tx</a:t>
              </a:r>
            </a:p>
          </p:txBody>
        </p:sp>
      </p:grpSp>
      <p:grpSp>
        <p:nvGrpSpPr>
          <p:cNvPr id="27" name="Group 26">
            <a:extLst>
              <a:ext uri="{FF2B5EF4-FFF2-40B4-BE49-F238E27FC236}">
                <a16:creationId xmlns:a16="http://schemas.microsoft.com/office/drawing/2014/main" id="{10CAB5FC-C876-ACD2-A826-301C4E66A0E7}"/>
              </a:ext>
            </a:extLst>
          </p:cNvPr>
          <p:cNvGrpSpPr/>
          <p:nvPr/>
        </p:nvGrpSpPr>
        <p:grpSpPr>
          <a:xfrm>
            <a:off x="1792566" y="5173515"/>
            <a:ext cx="490543" cy="1066043"/>
            <a:chOff x="930914" y="2167091"/>
            <a:chExt cx="490607" cy="1066182"/>
          </a:xfrm>
        </p:grpSpPr>
        <p:sp>
          <p:nvSpPr>
            <p:cNvPr id="29" name="TextBox 28">
              <a:extLst>
                <a:ext uri="{FF2B5EF4-FFF2-40B4-BE49-F238E27FC236}">
                  <a16:creationId xmlns:a16="http://schemas.microsoft.com/office/drawing/2014/main" id="{5E44EA63-5990-B4BD-0E57-2BF5CC9A6823}"/>
                </a:ext>
              </a:extLst>
            </p:cNvPr>
            <p:cNvSpPr txBox="1"/>
            <p:nvPr/>
          </p:nvSpPr>
          <p:spPr>
            <a:xfrm>
              <a:off x="936414" y="2863941"/>
              <a:ext cx="482441" cy="369332"/>
            </a:xfrm>
            <a:prstGeom prst="rect">
              <a:avLst/>
            </a:prstGeom>
            <a:noFill/>
          </p:spPr>
          <p:txBody>
            <a:bodyPr wrap="square" rtlCol="0">
              <a:spAutoFit/>
            </a:bodyPr>
            <a:lstStyle/>
            <a:p>
              <a:r>
                <a:rPr lang="en-US" sz="1800" dirty="0">
                  <a:latin typeface="+mn-lt"/>
                </a:rPr>
                <a:t>Rx</a:t>
              </a:r>
            </a:p>
          </p:txBody>
        </p:sp>
        <p:sp>
          <p:nvSpPr>
            <p:cNvPr id="30" name="TextBox 29">
              <a:extLst>
                <a:ext uri="{FF2B5EF4-FFF2-40B4-BE49-F238E27FC236}">
                  <a16:creationId xmlns:a16="http://schemas.microsoft.com/office/drawing/2014/main" id="{9908A5F4-A4C5-BEE1-1B9B-8BC60F523910}"/>
                </a:ext>
              </a:extLst>
            </p:cNvPr>
            <p:cNvSpPr txBox="1"/>
            <p:nvPr/>
          </p:nvSpPr>
          <p:spPr>
            <a:xfrm>
              <a:off x="930914" y="2167091"/>
              <a:ext cx="490607" cy="369332"/>
            </a:xfrm>
            <a:prstGeom prst="rect">
              <a:avLst/>
            </a:prstGeom>
            <a:noFill/>
          </p:spPr>
          <p:txBody>
            <a:bodyPr wrap="square" rtlCol="0">
              <a:spAutoFit/>
            </a:bodyPr>
            <a:lstStyle/>
            <a:p>
              <a:r>
                <a:rPr lang="en-US" sz="1800" dirty="0">
                  <a:latin typeface="+mn-lt"/>
                </a:rPr>
                <a:t>Tx</a:t>
              </a:r>
            </a:p>
          </p:txBody>
        </p:sp>
      </p:grpSp>
      <p:cxnSp>
        <p:nvCxnSpPr>
          <p:cNvPr id="37" name="Straight Connector 36">
            <a:extLst>
              <a:ext uri="{FF2B5EF4-FFF2-40B4-BE49-F238E27FC236}">
                <a16:creationId xmlns:a16="http://schemas.microsoft.com/office/drawing/2014/main" id="{F9214E1B-25E5-A9A5-96A1-B90D5700DEDC}"/>
              </a:ext>
            </a:extLst>
          </p:cNvPr>
          <p:cNvCxnSpPr/>
          <p:nvPr/>
        </p:nvCxnSpPr>
        <p:spPr bwMode="auto">
          <a:xfrm>
            <a:off x="4571404" y="1556444"/>
            <a:ext cx="0" cy="1348978"/>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BD0B333-26E9-6CD6-1FFC-1B6EAAFFD6F8}"/>
              </a:ext>
            </a:extLst>
          </p:cNvPr>
          <p:cNvCxnSpPr/>
          <p:nvPr/>
        </p:nvCxnSpPr>
        <p:spPr bwMode="auto">
          <a:xfrm>
            <a:off x="2884540" y="4776814"/>
            <a:ext cx="0" cy="929723"/>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a:extLst>
              <a:ext uri="{FF2B5EF4-FFF2-40B4-BE49-F238E27FC236}">
                <a16:creationId xmlns:a16="http://schemas.microsoft.com/office/drawing/2014/main" id="{5C6B81E9-A16E-0E1D-4BB8-FACFDBF05FD7}"/>
              </a:ext>
            </a:extLst>
          </p:cNvPr>
          <p:cNvCxnSpPr/>
          <p:nvPr/>
        </p:nvCxnSpPr>
        <p:spPr bwMode="auto">
          <a:xfrm flipV="1">
            <a:off x="4084001" y="2934716"/>
            <a:ext cx="475879" cy="2762862"/>
          </a:xfrm>
          <a:prstGeom prst="straightConnector1">
            <a:avLst/>
          </a:prstGeom>
          <a:solidFill>
            <a:schemeClr val="accent1"/>
          </a:solidFill>
          <a:ln w="28575" cap="flat" cmpd="sng" algn="ctr">
            <a:solidFill>
              <a:srgbClr val="0432FF"/>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a:extLst>
              <a:ext uri="{FF2B5EF4-FFF2-40B4-BE49-F238E27FC236}">
                <a16:creationId xmlns:a16="http://schemas.microsoft.com/office/drawing/2014/main" id="{5036976E-9052-6965-D604-95F62FC0B46A}"/>
              </a:ext>
            </a:extLst>
          </p:cNvPr>
          <p:cNvCxnSpPr/>
          <p:nvPr/>
        </p:nvCxnSpPr>
        <p:spPr bwMode="auto">
          <a:xfrm>
            <a:off x="1828562" y="1727624"/>
            <a:ext cx="380950" cy="380950"/>
          </a:xfrm>
          <a:prstGeom prst="straightConnector1">
            <a:avLst/>
          </a:prstGeom>
          <a:solidFill>
            <a:schemeClr val="accent1"/>
          </a:solidFill>
          <a:ln w="762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a:extLst>
              <a:ext uri="{FF2B5EF4-FFF2-40B4-BE49-F238E27FC236}">
                <a16:creationId xmlns:a16="http://schemas.microsoft.com/office/drawing/2014/main" id="{5CA5911D-FFD9-C419-36DA-945B04226DEC}"/>
              </a:ext>
            </a:extLst>
          </p:cNvPr>
          <p:cNvCxnSpPr/>
          <p:nvPr/>
        </p:nvCxnSpPr>
        <p:spPr bwMode="auto">
          <a:xfrm>
            <a:off x="3649445" y="4568980"/>
            <a:ext cx="380950" cy="380950"/>
          </a:xfrm>
          <a:prstGeom prst="straightConnector1">
            <a:avLst/>
          </a:prstGeom>
          <a:solidFill>
            <a:schemeClr val="accent1"/>
          </a:solidFill>
          <a:ln w="762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a16="http://schemas.microsoft.com/office/drawing/2014/main" id="{91E8B65E-3785-6DDB-6D6D-5879150238ED}"/>
              </a:ext>
            </a:extLst>
          </p:cNvPr>
          <p:cNvSpPr txBox="1"/>
          <p:nvPr/>
        </p:nvSpPr>
        <p:spPr>
          <a:xfrm>
            <a:off x="1958124" y="1129071"/>
            <a:ext cx="1165552"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A+</a:t>
            </a:r>
            <a:r>
              <a:rPr lang="en-US" dirty="0">
                <a:solidFill>
                  <a:srgbClr val="FF0000"/>
                </a:solidFill>
              </a:rPr>
              <a:t>2400</a:t>
            </a:r>
            <a:r>
              <a:rPr lang="en-US" sz="1100" dirty="0">
                <a:solidFill>
                  <a:srgbClr val="FF0000"/>
                </a:solidFill>
              </a:rPr>
              <a:t>RSTU</a:t>
            </a:r>
            <a:endParaRPr lang="en-US" dirty="0">
              <a:solidFill>
                <a:srgbClr val="FF0000"/>
              </a:solidFill>
            </a:endParaRPr>
          </a:p>
        </p:txBody>
      </p:sp>
      <p:sp>
        <p:nvSpPr>
          <p:cNvPr id="23" name="TextBox 22">
            <a:extLst>
              <a:ext uri="{FF2B5EF4-FFF2-40B4-BE49-F238E27FC236}">
                <a16:creationId xmlns:a16="http://schemas.microsoft.com/office/drawing/2014/main" id="{5B5D5C97-EBEE-C439-6051-4B436D7AB7DE}"/>
              </a:ext>
            </a:extLst>
          </p:cNvPr>
          <p:cNvSpPr txBox="1"/>
          <p:nvPr/>
        </p:nvSpPr>
        <p:spPr>
          <a:xfrm>
            <a:off x="1500737" y="4409056"/>
            <a:ext cx="1664213"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A</a:t>
            </a:r>
            <a:r>
              <a:rPr lang="en-US" dirty="0">
                <a:solidFill>
                  <a:srgbClr val="FF0000"/>
                </a:solidFill>
              </a:rPr>
              <a:t>+ 2400</a:t>
            </a:r>
            <a:r>
              <a:rPr lang="en-US" sz="1100" dirty="0">
                <a:solidFill>
                  <a:srgbClr val="FF0000"/>
                </a:solidFill>
              </a:rPr>
              <a:t>RSTU </a:t>
            </a:r>
            <a:r>
              <a:rPr lang="en-US" dirty="0">
                <a:solidFill>
                  <a:srgbClr val="FF0000"/>
                </a:solidFill>
              </a:rPr>
              <a:t>+TOF</a:t>
            </a:r>
          </a:p>
        </p:txBody>
      </p:sp>
      <p:sp>
        <p:nvSpPr>
          <p:cNvPr id="24" name="TextBox 23">
            <a:extLst>
              <a:ext uri="{FF2B5EF4-FFF2-40B4-BE49-F238E27FC236}">
                <a16:creationId xmlns:a16="http://schemas.microsoft.com/office/drawing/2014/main" id="{A5FA0E25-85D5-E8A6-6E55-023E5F5D55AD}"/>
              </a:ext>
            </a:extLst>
          </p:cNvPr>
          <p:cNvSpPr txBox="1"/>
          <p:nvPr/>
        </p:nvSpPr>
        <p:spPr>
          <a:xfrm>
            <a:off x="3687205" y="4268981"/>
            <a:ext cx="1202416"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B</a:t>
            </a:r>
            <a:r>
              <a:rPr lang="en-US" dirty="0">
                <a:solidFill>
                  <a:srgbClr val="FF0000"/>
                </a:solidFill>
              </a:rPr>
              <a:t>+1800</a:t>
            </a:r>
            <a:r>
              <a:rPr lang="en-US" sz="1200" dirty="0">
                <a:solidFill>
                  <a:srgbClr val="FF0000"/>
                </a:solidFill>
              </a:rPr>
              <a:t>RSTU</a:t>
            </a:r>
            <a:endParaRPr lang="en-US" dirty="0">
              <a:solidFill>
                <a:srgbClr val="FF0000"/>
              </a:solidFill>
            </a:endParaRPr>
          </a:p>
        </p:txBody>
      </p:sp>
      <p:sp>
        <p:nvSpPr>
          <p:cNvPr id="25" name="TextBox 24">
            <a:extLst>
              <a:ext uri="{FF2B5EF4-FFF2-40B4-BE49-F238E27FC236}">
                <a16:creationId xmlns:a16="http://schemas.microsoft.com/office/drawing/2014/main" id="{D31C3DCF-C89A-26EC-E138-910899A12182}"/>
              </a:ext>
            </a:extLst>
          </p:cNvPr>
          <p:cNvSpPr txBox="1"/>
          <p:nvPr/>
        </p:nvSpPr>
        <p:spPr>
          <a:xfrm>
            <a:off x="4272277" y="1195054"/>
            <a:ext cx="1609718"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B</a:t>
            </a:r>
            <a:r>
              <a:rPr lang="en-US" dirty="0">
                <a:solidFill>
                  <a:srgbClr val="FF0000"/>
                </a:solidFill>
              </a:rPr>
              <a:t>+1800</a:t>
            </a:r>
            <a:r>
              <a:rPr lang="en-US" sz="1200" dirty="0">
                <a:solidFill>
                  <a:srgbClr val="FF0000"/>
                </a:solidFill>
              </a:rPr>
              <a:t>RSTU</a:t>
            </a:r>
            <a:r>
              <a:rPr lang="en-US" dirty="0">
                <a:solidFill>
                  <a:srgbClr val="FF0000"/>
                </a:solidFill>
              </a:rPr>
              <a:t>+TOF</a:t>
            </a:r>
          </a:p>
        </p:txBody>
      </p:sp>
      <p:cxnSp>
        <p:nvCxnSpPr>
          <p:cNvPr id="34" name="Straight Connector 33">
            <a:extLst>
              <a:ext uri="{FF2B5EF4-FFF2-40B4-BE49-F238E27FC236}">
                <a16:creationId xmlns:a16="http://schemas.microsoft.com/office/drawing/2014/main" id="{B2660EB9-97E8-9794-E833-1C14A121B38D}"/>
              </a:ext>
            </a:extLst>
          </p:cNvPr>
          <p:cNvCxnSpPr/>
          <p:nvPr/>
        </p:nvCxnSpPr>
        <p:spPr bwMode="auto">
          <a:xfrm>
            <a:off x="2182622" y="1519863"/>
            <a:ext cx="0" cy="1348978"/>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22DD0C8B-AA1C-D7D2-47D9-FFB93276EA11}"/>
              </a:ext>
            </a:extLst>
          </p:cNvPr>
          <p:cNvCxnSpPr/>
          <p:nvPr/>
        </p:nvCxnSpPr>
        <p:spPr bwMode="auto">
          <a:xfrm>
            <a:off x="4030395" y="4602491"/>
            <a:ext cx="0" cy="1120727"/>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a:extLst>
              <a:ext uri="{FF2B5EF4-FFF2-40B4-BE49-F238E27FC236}">
                <a16:creationId xmlns:a16="http://schemas.microsoft.com/office/drawing/2014/main" id="{24AE9A27-61B2-5709-4FDC-9FAD844591BB}"/>
              </a:ext>
            </a:extLst>
          </p:cNvPr>
          <p:cNvSpPr/>
          <p:nvPr/>
        </p:nvSpPr>
        <p:spPr>
          <a:xfrm>
            <a:off x="107807" y="1257714"/>
            <a:ext cx="365813"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POLL</a:t>
            </a:r>
          </a:p>
        </p:txBody>
      </p:sp>
      <p:sp>
        <p:nvSpPr>
          <p:cNvPr id="49" name="Rectangle 48">
            <a:extLst>
              <a:ext uri="{FF2B5EF4-FFF2-40B4-BE49-F238E27FC236}">
                <a16:creationId xmlns:a16="http://schemas.microsoft.com/office/drawing/2014/main" id="{EF6BAB41-2147-7AAA-1250-89AEC72CDA30}"/>
              </a:ext>
            </a:extLst>
          </p:cNvPr>
          <p:cNvSpPr/>
          <p:nvPr/>
        </p:nvSpPr>
        <p:spPr>
          <a:xfrm>
            <a:off x="981700" y="4090751"/>
            <a:ext cx="365813"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RESP</a:t>
            </a:r>
          </a:p>
        </p:txBody>
      </p:sp>
      <p:sp>
        <p:nvSpPr>
          <p:cNvPr id="51" name="TextBox 50">
            <a:extLst>
              <a:ext uri="{FF2B5EF4-FFF2-40B4-BE49-F238E27FC236}">
                <a16:creationId xmlns:a16="http://schemas.microsoft.com/office/drawing/2014/main" id="{038AFFFC-B72F-2E47-0E88-5220506999DF}"/>
              </a:ext>
            </a:extLst>
          </p:cNvPr>
          <p:cNvSpPr txBox="1"/>
          <p:nvPr/>
        </p:nvSpPr>
        <p:spPr>
          <a:xfrm>
            <a:off x="-26879" y="898668"/>
            <a:ext cx="389799"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A</a:t>
            </a:r>
            <a:endParaRPr lang="en-US" dirty="0">
              <a:solidFill>
                <a:srgbClr val="FF0000"/>
              </a:solidFill>
            </a:endParaRPr>
          </a:p>
        </p:txBody>
      </p:sp>
      <p:sp>
        <p:nvSpPr>
          <p:cNvPr id="55" name="TextBox 54">
            <a:extLst>
              <a:ext uri="{FF2B5EF4-FFF2-40B4-BE49-F238E27FC236}">
                <a16:creationId xmlns:a16="http://schemas.microsoft.com/office/drawing/2014/main" id="{5E0D8E3D-F593-D181-2463-38BE9E03227D}"/>
              </a:ext>
            </a:extLst>
          </p:cNvPr>
          <p:cNvSpPr txBox="1"/>
          <p:nvPr/>
        </p:nvSpPr>
        <p:spPr>
          <a:xfrm>
            <a:off x="704154" y="3704427"/>
            <a:ext cx="381786"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B</a:t>
            </a:r>
            <a:endParaRPr lang="en-US" dirty="0">
              <a:solidFill>
                <a:srgbClr val="FF0000"/>
              </a:solidFill>
            </a:endParaRPr>
          </a:p>
        </p:txBody>
      </p:sp>
      <p:sp>
        <p:nvSpPr>
          <p:cNvPr id="58" name="Rectangle 57">
            <a:extLst>
              <a:ext uri="{FF2B5EF4-FFF2-40B4-BE49-F238E27FC236}">
                <a16:creationId xmlns:a16="http://schemas.microsoft.com/office/drawing/2014/main" id="{75E2C62E-8745-BFEB-2713-673AAE2F6FF4}"/>
              </a:ext>
            </a:extLst>
          </p:cNvPr>
          <p:cNvSpPr/>
          <p:nvPr/>
        </p:nvSpPr>
        <p:spPr>
          <a:xfrm>
            <a:off x="9747259" y="1302734"/>
            <a:ext cx="1065102"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Report with  </a:t>
            </a:r>
            <a:r>
              <a:rPr lang="en-US" dirty="0" err="1"/>
              <a:t>Tround</a:t>
            </a:r>
            <a:endParaRPr lang="en-US" dirty="0"/>
          </a:p>
        </p:txBody>
      </p:sp>
      <p:sp>
        <p:nvSpPr>
          <p:cNvPr id="4" name="TextBox 3">
            <a:extLst>
              <a:ext uri="{FF2B5EF4-FFF2-40B4-BE49-F238E27FC236}">
                <a16:creationId xmlns:a16="http://schemas.microsoft.com/office/drawing/2014/main" id="{E3300C2B-C9FA-8871-10F9-CE5B00EEF6CF}"/>
              </a:ext>
            </a:extLst>
          </p:cNvPr>
          <p:cNvSpPr txBox="1"/>
          <p:nvPr/>
        </p:nvSpPr>
        <p:spPr>
          <a:xfrm>
            <a:off x="-86135" y="4427736"/>
            <a:ext cx="745620" cy="307737"/>
          </a:xfrm>
          <a:prstGeom prst="rect">
            <a:avLst/>
          </a:prstGeom>
          <a:noFill/>
        </p:spPr>
        <p:txBody>
          <a:bodyPr wrap="none" rtlCol="0">
            <a:spAutoFit/>
          </a:bodyPr>
          <a:lstStyle/>
          <a:p>
            <a:pPr algn="l"/>
            <a:r>
              <a:rPr lang="en-US" sz="1400" dirty="0" err="1"/>
              <a:t>CFO</a:t>
            </a:r>
            <a:r>
              <a:rPr lang="en-US" sz="900" dirty="0" err="1"/>
              <a:t>estA</a:t>
            </a:r>
            <a:endParaRPr lang="en-US" sz="1400" dirty="0"/>
          </a:p>
        </p:txBody>
      </p:sp>
      <p:cxnSp>
        <p:nvCxnSpPr>
          <p:cNvPr id="12" name="Straight Arrow Connector 11">
            <a:extLst>
              <a:ext uri="{FF2B5EF4-FFF2-40B4-BE49-F238E27FC236}">
                <a16:creationId xmlns:a16="http://schemas.microsoft.com/office/drawing/2014/main" id="{4B346F80-79BF-1B88-B8A9-6CAF5BFEA539}"/>
              </a:ext>
            </a:extLst>
          </p:cNvPr>
          <p:cNvCxnSpPr/>
          <p:nvPr/>
        </p:nvCxnSpPr>
        <p:spPr>
          <a:xfrm>
            <a:off x="225837" y="2950868"/>
            <a:ext cx="42715" cy="1457547"/>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83118E20-ED47-63C4-F43A-3B03D42F412A}"/>
              </a:ext>
            </a:extLst>
          </p:cNvPr>
          <p:cNvCxnSpPr/>
          <p:nvPr/>
        </p:nvCxnSpPr>
        <p:spPr>
          <a:xfrm flipV="1">
            <a:off x="1124016" y="2592230"/>
            <a:ext cx="51860" cy="1481482"/>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56715CE7-E11B-3F8F-80CA-82A286354A9A}"/>
              </a:ext>
            </a:extLst>
          </p:cNvPr>
          <p:cNvCxnSpPr/>
          <p:nvPr/>
        </p:nvCxnSpPr>
        <p:spPr>
          <a:xfrm>
            <a:off x="10148637" y="2987024"/>
            <a:ext cx="160222" cy="892994"/>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8" name="TextBox 67">
                <a:extLst>
                  <a:ext uri="{FF2B5EF4-FFF2-40B4-BE49-F238E27FC236}">
                    <a16:creationId xmlns:a16="http://schemas.microsoft.com/office/drawing/2014/main" id="{8CA75A52-39D8-9134-B297-A76D77B44A6D}"/>
                  </a:ext>
                </a:extLst>
              </p:cNvPr>
              <p:cNvSpPr txBox="1"/>
              <p:nvPr/>
            </p:nvSpPr>
            <p:spPr>
              <a:xfrm>
                <a:off x="5522080" y="1602967"/>
                <a:ext cx="2905226" cy="215480"/>
              </a:xfrm>
              <a:prstGeom prst="rect">
                <a:avLst/>
              </a:prstGeom>
              <a:noFill/>
            </p:spPr>
            <p:txBody>
              <a:bodyPr wrap="none" lIns="0" tIns="0" rIns="0" bIns="0" rtlCol="0">
                <a:spAutoFit/>
              </a:bodyPr>
              <a:lstStyle/>
              <a:p>
                <a:pPr algn="l"/>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𝑟𝑜𝑢𝑛𝑑𝑡𝑟𝑖𝑝</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𝐵</m:t>
                          </m:r>
                          <m:r>
                            <a:rPr lang="en-US" i="1">
                              <a:latin typeface="Cambria Math" panose="02040503050406030204" pitchFamily="18" charset="0"/>
                            </a:rPr>
                            <m:t> </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𝐴</m:t>
                          </m:r>
                        </m:sub>
                      </m:sSub>
                      <m:r>
                        <a:rPr lang="en-US" i="1">
                          <a:latin typeface="Cambria Math" panose="02040503050406030204" pitchFamily="18" charset="0"/>
                        </a:rPr>
                        <m:t>−600</m:t>
                      </m:r>
                      <m:r>
                        <a:rPr lang="en-US" i="1">
                          <a:latin typeface="Cambria Math" panose="02040503050406030204" pitchFamily="18" charset="0"/>
                        </a:rPr>
                        <m:t>𝑅𝑆𝑇𝑈</m:t>
                      </m:r>
                      <m:r>
                        <a:rPr lang="en-US" i="1">
                          <a:latin typeface="Cambria Math" panose="02040503050406030204" pitchFamily="18" charset="0"/>
                        </a:rPr>
                        <m:t>+</m:t>
                      </m:r>
                      <m:r>
                        <a:rPr lang="en-US" i="1">
                          <a:latin typeface="Cambria Math" panose="02040503050406030204" pitchFamily="18" charset="0"/>
                        </a:rPr>
                        <m:t>𝑇𝑜𝐹</m:t>
                      </m:r>
                    </m:oMath>
                  </m:oMathPara>
                </a14:m>
                <a:endParaRPr lang="en-US" dirty="0" err="1"/>
              </a:p>
            </p:txBody>
          </p:sp>
        </mc:Choice>
        <mc:Fallback xmlns="">
          <p:sp>
            <p:nvSpPr>
              <p:cNvPr id="68" name="TextBox 67">
                <a:extLst>
                  <a:ext uri="{FF2B5EF4-FFF2-40B4-BE49-F238E27FC236}">
                    <a16:creationId xmlns:a16="http://schemas.microsoft.com/office/drawing/2014/main" id="{8CA75A52-39D8-9134-B297-A76D77B44A6D}"/>
                  </a:ext>
                </a:extLst>
              </p:cNvPr>
              <p:cNvSpPr txBox="1">
                <a:spLocks noRot="1" noChangeAspect="1" noMove="1" noResize="1" noEditPoints="1" noAdjustHandles="1" noChangeArrowheads="1" noChangeShapeType="1" noTextEdit="1"/>
              </p:cNvSpPr>
              <p:nvPr/>
            </p:nvSpPr>
            <p:spPr>
              <a:xfrm>
                <a:off x="5522080" y="1602967"/>
                <a:ext cx="2905226" cy="215480"/>
              </a:xfrm>
              <a:prstGeom prst="rect">
                <a:avLst/>
              </a:prstGeom>
              <a:blipFill>
                <a:blip r:embed="rId2"/>
                <a:stretch>
                  <a:fillRect l="-840" r="-630"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Box 68">
                <a:extLst>
                  <a:ext uri="{FF2B5EF4-FFF2-40B4-BE49-F238E27FC236}">
                    <a16:creationId xmlns:a16="http://schemas.microsoft.com/office/drawing/2014/main" id="{CF4B27DD-FAE2-163C-4C52-298518F54467}"/>
                  </a:ext>
                </a:extLst>
              </p:cNvPr>
              <p:cNvSpPr txBox="1"/>
              <p:nvPr/>
            </p:nvSpPr>
            <p:spPr>
              <a:xfrm>
                <a:off x="6183096" y="6110033"/>
                <a:ext cx="2624607" cy="215800"/>
              </a:xfrm>
              <a:prstGeom prst="rect">
                <a:avLst/>
              </a:prstGeom>
              <a:noFill/>
            </p:spPr>
            <p:txBody>
              <a:bodyPr wrap="none" lIns="0" tIns="0" rIns="0" bIns="0" rtlCol="0">
                <a:spAutoFit/>
              </a:bodyPr>
              <a:lstStyle/>
              <a:p>
                <a:pPr algn="l"/>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𝑟𝑒𝑝𝑙𝑦</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𝐵</m:t>
                          </m:r>
                          <m:r>
                            <a:rPr lang="en-US" i="1">
                              <a:latin typeface="Cambria Math" panose="02040503050406030204" pitchFamily="18" charset="0"/>
                            </a:rPr>
                            <m:t> </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𝐴</m:t>
                          </m:r>
                        </m:sub>
                      </m:sSub>
                      <m:r>
                        <a:rPr lang="en-US" i="1">
                          <a:latin typeface="Cambria Math" panose="02040503050406030204" pitchFamily="18" charset="0"/>
                        </a:rPr>
                        <m:t>−600</m:t>
                      </m:r>
                      <m:r>
                        <a:rPr lang="en-US" i="1">
                          <a:latin typeface="Cambria Math" panose="02040503050406030204" pitchFamily="18" charset="0"/>
                        </a:rPr>
                        <m:t>𝑅𝑆𝑇𝑈</m:t>
                      </m:r>
                      <m:r>
                        <a:rPr lang="en-US" i="1">
                          <a:latin typeface="Cambria Math" panose="02040503050406030204" pitchFamily="18" charset="0"/>
                        </a:rPr>
                        <m:t>−</m:t>
                      </m:r>
                      <m:r>
                        <a:rPr lang="en-US" i="1">
                          <a:latin typeface="Cambria Math" panose="02040503050406030204" pitchFamily="18" charset="0"/>
                        </a:rPr>
                        <m:t>𝑇𝑜𝐹</m:t>
                      </m:r>
                    </m:oMath>
                  </m:oMathPara>
                </a14:m>
                <a:endParaRPr lang="en-US" dirty="0" err="1"/>
              </a:p>
            </p:txBody>
          </p:sp>
        </mc:Choice>
        <mc:Fallback xmlns="">
          <p:sp>
            <p:nvSpPr>
              <p:cNvPr id="69" name="TextBox 68">
                <a:extLst>
                  <a:ext uri="{FF2B5EF4-FFF2-40B4-BE49-F238E27FC236}">
                    <a16:creationId xmlns:a16="http://schemas.microsoft.com/office/drawing/2014/main" id="{CF4B27DD-FAE2-163C-4C52-298518F54467}"/>
                  </a:ext>
                </a:extLst>
              </p:cNvPr>
              <p:cNvSpPr txBox="1">
                <a:spLocks noRot="1" noChangeAspect="1" noMove="1" noResize="1" noEditPoints="1" noAdjustHandles="1" noChangeArrowheads="1" noChangeShapeType="1" noTextEdit="1"/>
              </p:cNvSpPr>
              <p:nvPr/>
            </p:nvSpPr>
            <p:spPr>
              <a:xfrm>
                <a:off x="6183096" y="6110033"/>
                <a:ext cx="2624607" cy="215800"/>
              </a:xfrm>
              <a:prstGeom prst="rect">
                <a:avLst/>
              </a:prstGeom>
              <a:blipFill>
                <a:blip r:embed="rId3"/>
                <a:stretch>
                  <a:fillRect l="-928" r="-696" b="-2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TextBox 70">
                <a:extLst>
                  <a:ext uri="{FF2B5EF4-FFF2-40B4-BE49-F238E27FC236}">
                    <a16:creationId xmlns:a16="http://schemas.microsoft.com/office/drawing/2014/main" id="{C776F660-0E3C-364B-D500-0C9A5E0E9B05}"/>
                  </a:ext>
                </a:extLst>
              </p:cNvPr>
              <p:cNvSpPr txBox="1"/>
              <p:nvPr/>
            </p:nvSpPr>
            <p:spPr>
              <a:xfrm>
                <a:off x="5878335" y="3902756"/>
                <a:ext cx="3110575" cy="3851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𝑇𝑜𝐹</m:t>
                          </m:r>
                        </m:e>
                        <m:sub>
                          <m:r>
                            <a:rPr lang="en-US" i="1">
                              <a:latin typeface="Cambria Math" panose="02040503050406030204" pitchFamily="18" charset="0"/>
                            </a:rPr>
                            <m:t>𝑟𝑒𝑠𝑝</m:t>
                          </m:r>
                        </m:sub>
                      </m:sSub>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𝑟𝑜𝑢𝑛𝑑𝑡𝑟𝑖𝑝</m:t>
                              </m:r>
                            </m:sub>
                          </m:sSub>
                          <m:r>
                            <a:rPr lang="en-US" i="1" dirty="0">
                              <a:latin typeface="Cambria Math" panose="02040503050406030204" pitchFamily="18" charset="0"/>
                            </a:rPr>
                            <m:t>(1−</m:t>
                          </m:r>
                          <m:sSub>
                            <m:sSubPr>
                              <m:ctrlPr>
                                <a:rPr lang="en-US" i="1" dirty="0">
                                  <a:latin typeface="Cambria Math" panose="02040503050406030204" pitchFamily="18" charset="0"/>
                                </a:rPr>
                              </m:ctrlPr>
                            </m:sSubPr>
                            <m:e>
                              <m:r>
                                <a:rPr lang="en-US" i="1" dirty="0">
                                  <a:latin typeface="Cambria Math" panose="02040503050406030204" pitchFamily="18" charset="0"/>
                                </a:rPr>
                                <m:t>𝐶𝐹𝑂</m:t>
                              </m:r>
                            </m:e>
                            <m:sub>
                              <m:r>
                                <a:rPr lang="en-US" i="1" dirty="0">
                                  <a:latin typeface="Cambria Math" panose="02040503050406030204" pitchFamily="18" charset="0"/>
                                </a:rPr>
                                <m:t>𝑒𝑠𝑡𝐴</m:t>
                              </m:r>
                            </m:sub>
                          </m:sSub>
                          <m:r>
                            <a:rPr lang="en-US" i="1" dirty="0">
                              <a:latin typeface="Cambria Math" panose="02040503050406030204" pitchFamily="18" charset="0"/>
                            </a:rPr>
                            <m:t>)</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𝑟𝑒𝑝𝑙𝑦</m:t>
                              </m:r>
                            </m:sub>
                          </m:sSub>
                        </m:num>
                        <m:den>
                          <m:r>
                            <a:rPr lang="en-US" i="1">
                              <a:latin typeface="Cambria Math" panose="02040503050406030204" pitchFamily="18" charset="0"/>
                            </a:rPr>
                            <m:t>2</m:t>
                          </m:r>
                        </m:den>
                      </m:f>
                    </m:oMath>
                  </m:oMathPara>
                </a14:m>
                <a:endParaRPr lang="en-US" dirty="0" err="1"/>
              </a:p>
            </p:txBody>
          </p:sp>
        </mc:Choice>
        <mc:Fallback xmlns="">
          <p:sp>
            <p:nvSpPr>
              <p:cNvPr id="71" name="TextBox 70">
                <a:extLst>
                  <a:ext uri="{FF2B5EF4-FFF2-40B4-BE49-F238E27FC236}">
                    <a16:creationId xmlns:a16="http://schemas.microsoft.com/office/drawing/2014/main" id="{C776F660-0E3C-364B-D500-0C9A5E0E9B05}"/>
                  </a:ext>
                </a:extLst>
              </p:cNvPr>
              <p:cNvSpPr txBox="1">
                <a:spLocks noRot="1" noChangeAspect="1" noMove="1" noResize="1" noEditPoints="1" noAdjustHandles="1" noChangeArrowheads="1" noChangeShapeType="1" noTextEdit="1"/>
              </p:cNvSpPr>
              <p:nvPr/>
            </p:nvSpPr>
            <p:spPr>
              <a:xfrm>
                <a:off x="5878335" y="3902756"/>
                <a:ext cx="3110575" cy="385120"/>
              </a:xfrm>
              <a:prstGeom prst="rect">
                <a:avLst/>
              </a:prstGeom>
              <a:blipFill>
                <a:blip r:embed="rId4"/>
                <a:stretch>
                  <a:fillRect l="-587" t="-4762" r="-391" b="-14286"/>
                </a:stretch>
              </a:blipFill>
            </p:spPr>
            <p:txBody>
              <a:bodyPr/>
              <a:lstStyle/>
              <a:p>
                <a:r>
                  <a:rPr lang="en-US">
                    <a:noFill/>
                  </a:rPr>
                  <a:t> </a:t>
                </a:r>
              </a:p>
            </p:txBody>
          </p:sp>
        </mc:Fallback>
      </mc:AlternateContent>
    </p:spTree>
    <p:extLst>
      <p:ext uri="{BB962C8B-B14F-4D97-AF65-F5344CB8AC3E}">
        <p14:creationId xmlns:p14="http://schemas.microsoft.com/office/powerpoint/2010/main" val="1019255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57756-219C-41AD-8AB9-E302A39FD0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FFF4E7-A8D2-98DE-3CD4-FF001DB227F6}"/>
              </a:ext>
            </a:extLst>
          </p:cNvPr>
          <p:cNvSpPr>
            <a:spLocks noGrp="1"/>
          </p:cNvSpPr>
          <p:nvPr>
            <p:ph type="title"/>
          </p:nvPr>
        </p:nvSpPr>
        <p:spPr>
          <a:xfrm>
            <a:off x="868875" y="-228306"/>
            <a:ext cx="10361851" cy="1067047"/>
          </a:xfrm>
        </p:spPr>
        <p:txBody>
          <a:bodyPr/>
          <a:lstStyle/>
          <a:p>
            <a:r>
              <a:rPr lang="en-US" dirty="0"/>
              <a:t>SS-TWR with RSF-Only MMS</a:t>
            </a:r>
          </a:p>
        </p:txBody>
      </p:sp>
      <p:sp>
        <p:nvSpPr>
          <p:cNvPr id="6" name="Slide Number Placeholder 5">
            <a:extLst>
              <a:ext uri="{FF2B5EF4-FFF2-40B4-BE49-F238E27FC236}">
                <a16:creationId xmlns:a16="http://schemas.microsoft.com/office/drawing/2014/main" id="{83933860-815F-32B2-D57A-3F9238055044}"/>
              </a:ext>
            </a:extLst>
          </p:cNvPr>
          <p:cNvSpPr>
            <a:spLocks noGrp="1"/>
          </p:cNvSpPr>
          <p:nvPr>
            <p:ph type="sldNum" sz="quarter" idx="12"/>
          </p:nvPr>
        </p:nvSpPr>
        <p:spPr>
          <a:xfrm>
            <a:off x="11610261" y="6330968"/>
            <a:ext cx="411004" cy="292554"/>
          </a:xfrm>
          <a:prstGeom prst="rect">
            <a:avLst/>
          </a:prstGeom>
        </p:spPr>
        <p:txBody>
          <a:bodyPr vert="horz" lIns="0" tIns="46800" rIns="0" bIns="46800" rtlCol="0" anchor="b"/>
          <a:lstStyle>
            <a:defPPr>
              <a:defRPr lang="en-US"/>
            </a:defPPr>
            <a:lvl1pPr marL="0" algn="r" defTabSz="914400" rtl="0" eaLnBrk="1" latinLnBrk="0" hangingPunct="1">
              <a:defRPr lang="en-US" sz="1100" b="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a:t>Slide </a:t>
            </a:r>
            <a:fld id="{402C19D2-AFCD-5441-8B74-E6F734CFFA69}" type="slidenum">
              <a:rPr altLang="en-US" smtClean="0"/>
              <a:pPr/>
              <a:t>6</a:t>
            </a:fld>
            <a:endParaRPr lang="en-US" altLang="en-US" dirty="0"/>
          </a:p>
        </p:txBody>
      </p:sp>
      <p:cxnSp>
        <p:nvCxnSpPr>
          <p:cNvPr id="9" name="Straight Arrow Connector 8">
            <a:extLst>
              <a:ext uri="{FF2B5EF4-FFF2-40B4-BE49-F238E27FC236}">
                <a16:creationId xmlns:a16="http://schemas.microsoft.com/office/drawing/2014/main" id="{12437D86-A5A1-D172-B036-A7655931B183}"/>
              </a:ext>
            </a:extLst>
          </p:cNvPr>
          <p:cNvCxnSpPr/>
          <p:nvPr/>
        </p:nvCxnSpPr>
        <p:spPr bwMode="auto">
          <a:xfrm flipV="1">
            <a:off x="0" y="2905422"/>
            <a:ext cx="9657116" cy="1261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9">
            <a:extLst>
              <a:ext uri="{FF2B5EF4-FFF2-40B4-BE49-F238E27FC236}">
                <a16:creationId xmlns:a16="http://schemas.microsoft.com/office/drawing/2014/main" id="{8237E33F-FE34-9700-7203-B59C968A16F1}"/>
              </a:ext>
            </a:extLst>
          </p:cNvPr>
          <p:cNvCxnSpPr/>
          <p:nvPr/>
        </p:nvCxnSpPr>
        <p:spPr bwMode="auto">
          <a:xfrm flipV="1">
            <a:off x="-26878" y="5706537"/>
            <a:ext cx="10540138" cy="1668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a:extLst>
              <a:ext uri="{FF2B5EF4-FFF2-40B4-BE49-F238E27FC236}">
                <a16:creationId xmlns:a16="http://schemas.microsoft.com/office/drawing/2014/main" id="{A9131ADC-22D2-3288-7382-92516669FE85}"/>
              </a:ext>
            </a:extLst>
          </p:cNvPr>
          <p:cNvSpPr/>
          <p:nvPr/>
        </p:nvSpPr>
        <p:spPr bwMode="auto">
          <a:xfrm>
            <a:off x="2209512" y="2210759"/>
            <a:ext cx="609521" cy="685705"/>
          </a:xfrm>
          <a:prstGeom prst="rect">
            <a:avLst/>
          </a:prstGeom>
          <a:solidFill>
            <a:srgbClr val="BFFFFF"/>
          </a:solid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 1</a:t>
            </a:r>
          </a:p>
        </p:txBody>
      </p:sp>
      <p:sp>
        <p:nvSpPr>
          <p:cNvPr id="14" name="Rectangle 13">
            <a:extLst>
              <a:ext uri="{FF2B5EF4-FFF2-40B4-BE49-F238E27FC236}">
                <a16:creationId xmlns:a16="http://schemas.microsoft.com/office/drawing/2014/main" id="{7EA2B14B-9DE7-BF2A-AC5E-4CCB88069221}"/>
              </a:ext>
            </a:extLst>
          </p:cNvPr>
          <p:cNvSpPr/>
          <p:nvPr/>
        </p:nvSpPr>
        <p:spPr bwMode="auto">
          <a:xfrm>
            <a:off x="2843828" y="5706537"/>
            <a:ext cx="609521" cy="685705"/>
          </a:xfrm>
          <a:prstGeom prst="rect">
            <a:avLst/>
          </a:prstGeom>
          <a:no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sp>
        <p:nvSpPr>
          <p:cNvPr id="15" name="Rectangle 14">
            <a:extLst>
              <a:ext uri="{FF2B5EF4-FFF2-40B4-BE49-F238E27FC236}">
                <a16:creationId xmlns:a16="http://schemas.microsoft.com/office/drawing/2014/main" id="{9CE29517-E09E-570F-2882-B6B012F944BE}"/>
              </a:ext>
            </a:extLst>
          </p:cNvPr>
          <p:cNvSpPr/>
          <p:nvPr/>
        </p:nvSpPr>
        <p:spPr bwMode="auto">
          <a:xfrm>
            <a:off x="5573575" y="2210758"/>
            <a:ext cx="609521" cy="685705"/>
          </a:xfrm>
          <a:prstGeom prst="rect">
            <a:avLst/>
          </a:prstGeom>
          <a:solidFill>
            <a:srgbClr val="BFFFFF"/>
          </a:solid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 2</a:t>
            </a:r>
          </a:p>
        </p:txBody>
      </p:sp>
      <p:sp>
        <p:nvSpPr>
          <p:cNvPr id="16" name="Rectangle 15">
            <a:extLst>
              <a:ext uri="{FF2B5EF4-FFF2-40B4-BE49-F238E27FC236}">
                <a16:creationId xmlns:a16="http://schemas.microsoft.com/office/drawing/2014/main" id="{5E8842B8-A8AC-94E6-4527-FD7239304A61}"/>
              </a:ext>
            </a:extLst>
          </p:cNvPr>
          <p:cNvSpPr/>
          <p:nvPr/>
        </p:nvSpPr>
        <p:spPr bwMode="auto">
          <a:xfrm>
            <a:off x="4038074" y="5020832"/>
            <a:ext cx="609521" cy="685705"/>
          </a:xfrm>
          <a:prstGeom prst="rect">
            <a:avLst/>
          </a:prstGeom>
          <a:pattFill prst="pct10">
            <a:fgClr>
              <a:schemeClr val="tx1"/>
            </a:fgClr>
            <a:bgClr>
              <a:srgbClr val="BFFFFF"/>
            </a:bgClr>
          </a:patt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sp>
        <p:nvSpPr>
          <p:cNvPr id="17" name="Rectangle 16">
            <a:extLst>
              <a:ext uri="{FF2B5EF4-FFF2-40B4-BE49-F238E27FC236}">
                <a16:creationId xmlns:a16="http://schemas.microsoft.com/office/drawing/2014/main" id="{11BFD360-B8CA-4ED4-4C23-640AE179F194}"/>
              </a:ext>
            </a:extLst>
          </p:cNvPr>
          <p:cNvSpPr/>
          <p:nvPr/>
        </p:nvSpPr>
        <p:spPr bwMode="auto">
          <a:xfrm>
            <a:off x="4528669" y="2905422"/>
            <a:ext cx="609521" cy="658836"/>
          </a:xfrm>
          <a:prstGeom prst="rect">
            <a:avLst/>
          </a:prstGeom>
          <a:pattFill prst="pct5">
            <a:fgClr>
              <a:schemeClr val="tx1"/>
            </a:fgClr>
            <a:bgClr>
              <a:schemeClr val="bg1"/>
            </a:bgClr>
          </a:pattFill>
          <a:ln w="28575" cap="flat" cmpd="sng" algn="ctr">
            <a:solidFill>
              <a:schemeClr val="tx1"/>
            </a:solidFill>
            <a:prstDash val="sysDot"/>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RSF1</a:t>
            </a:r>
          </a:p>
        </p:txBody>
      </p:sp>
      <p:sp>
        <p:nvSpPr>
          <p:cNvPr id="18" name="Rectangle 17">
            <a:extLst>
              <a:ext uri="{FF2B5EF4-FFF2-40B4-BE49-F238E27FC236}">
                <a16:creationId xmlns:a16="http://schemas.microsoft.com/office/drawing/2014/main" id="{ABE6FC79-C915-4948-AE62-106CFF0ABC8F}"/>
              </a:ext>
            </a:extLst>
          </p:cNvPr>
          <p:cNvSpPr/>
          <p:nvPr/>
        </p:nvSpPr>
        <p:spPr bwMode="auto">
          <a:xfrm>
            <a:off x="7420063" y="5020832"/>
            <a:ext cx="609521" cy="685705"/>
          </a:xfrm>
          <a:prstGeom prst="rect">
            <a:avLst/>
          </a:prstGeom>
          <a:pattFill prst="pct10">
            <a:fgClr>
              <a:schemeClr val="tx1"/>
            </a:fgClr>
            <a:bgClr>
              <a:srgbClr val="BFFFFF"/>
            </a:bgClr>
          </a:pattFill>
          <a:ln w="38100" cap="flat" cmpd="sng" algn="ctr">
            <a:solidFill>
              <a:schemeClr val="tx1"/>
            </a:solidFill>
            <a:prstDash val="solid"/>
            <a:round/>
            <a:headEnd type="none" w="sm" len="sm"/>
            <a:tailEnd type="none" w="sm" len="sm"/>
          </a:ln>
          <a:effectLst/>
        </p:spPr>
        <p:txBody>
          <a:bodyPr vert="horz" wrap="square" lIns="91428" tIns="45714" rIns="91428" bIns="45714" numCol="1" rtlCol="0" anchor="ctr" anchorCtr="0" compatLnSpc="1">
            <a:prstTxWarp prst="textNoShape">
              <a:avLst/>
            </a:prstTxWarp>
          </a:bodyPr>
          <a:lstStyle/>
          <a:p>
            <a:pPr algn="ctr" defTabSz="914309" eaLnBrk="0" hangingPunct="0"/>
            <a:r>
              <a:rPr lang="en-US" sz="1200" dirty="0">
                <a:latin typeface="Times New Roman" panose="02020603050405020304" pitchFamily="18" charset="0"/>
              </a:rPr>
              <a:t>RSF2</a:t>
            </a:r>
          </a:p>
        </p:txBody>
      </p:sp>
      <p:cxnSp>
        <p:nvCxnSpPr>
          <p:cNvPr id="28" name="Straight Arrow Connector 27">
            <a:extLst>
              <a:ext uri="{FF2B5EF4-FFF2-40B4-BE49-F238E27FC236}">
                <a16:creationId xmlns:a16="http://schemas.microsoft.com/office/drawing/2014/main" id="{1CECD948-32E2-4FA7-31B0-4CE3CA0C355E}"/>
              </a:ext>
            </a:extLst>
          </p:cNvPr>
          <p:cNvCxnSpPr/>
          <p:nvPr/>
        </p:nvCxnSpPr>
        <p:spPr bwMode="auto">
          <a:xfrm flipV="1">
            <a:off x="2246644" y="2210753"/>
            <a:ext cx="0" cy="676753"/>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a:extLst>
              <a:ext uri="{FF2B5EF4-FFF2-40B4-BE49-F238E27FC236}">
                <a16:creationId xmlns:a16="http://schemas.microsoft.com/office/drawing/2014/main" id="{9695788C-EC09-6382-6226-336F4572C333}"/>
              </a:ext>
            </a:extLst>
          </p:cNvPr>
          <p:cNvCxnSpPr/>
          <p:nvPr/>
        </p:nvCxnSpPr>
        <p:spPr bwMode="auto">
          <a:xfrm>
            <a:off x="2233199" y="2923928"/>
            <a:ext cx="651341" cy="2773650"/>
          </a:xfrm>
          <a:prstGeom prst="straightConnector1">
            <a:avLst/>
          </a:prstGeom>
          <a:solidFill>
            <a:schemeClr val="accent1"/>
          </a:solidFill>
          <a:ln w="12700" cap="flat" cmpd="sng" algn="ctr">
            <a:solidFill>
              <a:srgbClr val="0432FF"/>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B2F13EA8-F09F-D4A7-7FB6-90E419577E77}"/>
              </a:ext>
            </a:extLst>
          </p:cNvPr>
          <p:cNvCxnSpPr/>
          <p:nvPr/>
        </p:nvCxnSpPr>
        <p:spPr bwMode="auto">
          <a:xfrm>
            <a:off x="2246645" y="2439323"/>
            <a:ext cx="2324760"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BD777EC5-B6BB-3B0D-4AC4-F25B35F0B40E}"/>
              </a:ext>
            </a:extLst>
          </p:cNvPr>
          <p:cNvCxnSpPr/>
          <p:nvPr/>
        </p:nvCxnSpPr>
        <p:spPr bwMode="auto">
          <a:xfrm>
            <a:off x="2884541" y="5363684"/>
            <a:ext cx="1199461"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Box 46">
            <a:extLst>
              <a:ext uri="{FF2B5EF4-FFF2-40B4-BE49-F238E27FC236}">
                <a16:creationId xmlns:a16="http://schemas.microsoft.com/office/drawing/2014/main" id="{3316936D-F3E0-0D81-5888-7D03A74019FA}"/>
              </a:ext>
            </a:extLst>
          </p:cNvPr>
          <p:cNvSpPr txBox="1"/>
          <p:nvPr/>
        </p:nvSpPr>
        <p:spPr>
          <a:xfrm>
            <a:off x="2995734" y="4776814"/>
            <a:ext cx="915231" cy="292350"/>
          </a:xfrm>
          <a:prstGeom prst="rect">
            <a:avLst/>
          </a:prstGeom>
          <a:noFill/>
        </p:spPr>
        <p:txBody>
          <a:bodyPr wrap="square" rtlCol="0">
            <a:spAutoFit/>
          </a:bodyPr>
          <a:lstStyle/>
          <a:p>
            <a:r>
              <a:rPr lang="en-US" dirty="0"/>
              <a:t>Reply time</a:t>
            </a:r>
          </a:p>
        </p:txBody>
      </p:sp>
      <p:sp>
        <p:nvSpPr>
          <p:cNvPr id="48" name="TextBox 47">
            <a:extLst>
              <a:ext uri="{FF2B5EF4-FFF2-40B4-BE49-F238E27FC236}">
                <a16:creationId xmlns:a16="http://schemas.microsoft.com/office/drawing/2014/main" id="{271B099C-E5DE-8C10-7F9D-517E83F986E7}"/>
              </a:ext>
            </a:extLst>
          </p:cNvPr>
          <p:cNvSpPr txBox="1"/>
          <p:nvPr/>
        </p:nvSpPr>
        <p:spPr>
          <a:xfrm>
            <a:off x="2843829" y="2496363"/>
            <a:ext cx="1883486" cy="292350"/>
          </a:xfrm>
          <a:prstGeom prst="rect">
            <a:avLst/>
          </a:prstGeom>
          <a:noFill/>
        </p:spPr>
        <p:txBody>
          <a:bodyPr wrap="square" rtlCol="0">
            <a:spAutoFit/>
          </a:bodyPr>
          <a:lstStyle/>
          <a:p>
            <a:r>
              <a:rPr lang="en-US" dirty="0"/>
              <a:t>Round-trip time</a:t>
            </a:r>
          </a:p>
        </p:txBody>
      </p:sp>
      <p:cxnSp>
        <p:nvCxnSpPr>
          <p:cNvPr id="50" name="Straight Arrow Connector 49">
            <a:extLst>
              <a:ext uri="{FF2B5EF4-FFF2-40B4-BE49-F238E27FC236}">
                <a16:creationId xmlns:a16="http://schemas.microsoft.com/office/drawing/2014/main" id="{3F2859AE-708D-445A-F4AF-E97180F0EBEC}"/>
              </a:ext>
            </a:extLst>
          </p:cNvPr>
          <p:cNvCxnSpPr/>
          <p:nvPr/>
        </p:nvCxnSpPr>
        <p:spPr bwMode="auto">
          <a:xfrm>
            <a:off x="7428484" y="2553610"/>
            <a:ext cx="1485756" cy="0"/>
          </a:xfrm>
          <a:prstGeom prst="straightConnector1">
            <a:avLst/>
          </a:prstGeom>
          <a:solidFill>
            <a:schemeClr val="accent1"/>
          </a:solidFill>
          <a:ln w="76200" cap="flat" cmpd="sng" algn="ctr">
            <a:solidFill>
              <a:srgbClr val="B36BE2"/>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a:extLst>
              <a:ext uri="{FF2B5EF4-FFF2-40B4-BE49-F238E27FC236}">
                <a16:creationId xmlns:a16="http://schemas.microsoft.com/office/drawing/2014/main" id="{1D5B903D-2F59-700E-6ABA-96C2C2CDE91A}"/>
              </a:ext>
            </a:extLst>
          </p:cNvPr>
          <p:cNvCxnSpPr/>
          <p:nvPr/>
        </p:nvCxnSpPr>
        <p:spPr bwMode="auto">
          <a:xfrm>
            <a:off x="8914239" y="5258356"/>
            <a:ext cx="1485756" cy="0"/>
          </a:xfrm>
          <a:prstGeom prst="straightConnector1">
            <a:avLst/>
          </a:prstGeom>
          <a:solidFill>
            <a:schemeClr val="accent1"/>
          </a:solidFill>
          <a:ln w="76200" cap="flat" cmpd="sng" algn="ctr">
            <a:solidFill>
              <a:srgbClr val="BFFFFF"/>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a:extLst>
              <a:ext uri="{FF2B5EF4-FFF2-40B4-BE49-F238E27FC236}">
                <a16:creationId xmlns:a16="http://schemas.microsoft.com/office/drawing/2014/main" id="{423CFFEA-AF16-CFF1-E573-11704979F206}"/>
              </a:ext>
            </a:extLst>
          </p:cNvPr>
          <p:cNvCxnSpPr/>
          <p:nvPr/>
        </p:nvCxnSpPr>
        <p:spPr bwMode="auto">
          <a:xfrm>
            <a:off x="2209512" y="1893358"/>
            <a:ext cx="3364063" cy="0"/>
          </a:xfrm>
          <a:prstGeom prst="line">
            <a:avLst/>
          </a:prstGeom>
          <a:solidFill>
            <a:schemeClr val="accent1"/>
          </a:solidFill>
          <a:ln w="317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TextBox 55">
            <a:extLst>
              <a:ext uri="{FF2B5EF4-FFF2-40B4-BE49-F238E27FC236}">
                <a16:creationId xmlns:a16="http://schemas.microsoft.com/office/drawing/2014/main" id="{AED5E7E4-9DC2-A0F6-885B-A19254F473EC}"/>
              </a:ext>
            </a:extLst>
          </p:cNvPr>
          <p:cNvSpPr txBox="1"/>
          <p:nvPr/>
        </p:nvSpPr>
        <p:spPr>
          <a:xfrm>
            <a:off x="3541636" y="1556444"/>
            <a:ext cx="1018244" cy="292350"/>
          </a:xfrm>
          <a:prstGeom prst="rect">
            <a:avLst/>
          </a:prstGeom>
          <a:noFill/>
        </p:spPr>
        <p:txBody>
          <a:bodyPr wrap="square" rtlCol="0">
            <a:spAutoFit/>
          </a:bodyPr>
          <a:lstStyle/>
          <a:p>
            <a:r>
              <a:rPr lang="en-US" dirty="0"/>
              <a:t>1ms</a:t>
            </a:r>
          </a:p>
        </p:txBody>
      </p:sp>
      <p:sp>
        <p:nvSpPr>
          <p:cNvPr id="57" name="TextBox 56">
            <a:extLst>
              <a:ext uri="{FF2B5EF4-FFF2-40B4-BE49-F238E27FC236}">
                <a16:creationId xmlns:a16="http://schemas.microsoft.com/office/drawing/2014/main" id="{8411156D-171E-1BAD-F972-41001D339AB5}"/>
              </a:ext>
            </a:extLst>
          </p:cNvPr>
          <p:cNvSpPr txBox="1"/>
          <p:nvPr/>
        </p:nvSpPr>
        <p:spPr>
          <a:xfrm>
            <a:off x="596619" y="1430694"/>
            <a:ext cx="1529933" cy="307737"/>
          </a:xfrm>
          <a:prstGeom prst="rect">
            <a:avLst/>
          </a:prstGeom>
          <a:noFill/>
        </p:spPr>
        <p:txBody>
          <a:bodyPr wrap="square" rtlCol="0">
            <a:spAutoFit/>
          </a:bodyPr>
          <a:lstStyle/>
          <a:p>
            <a:r>
              <a:rPr lang="en-US" sz="1400" dirty="0">
                <a:solidFill>
                  <a:srgbClr val="FF0000"/>
                </a:solidFill>
              </a:rPr>
              <a:t>RSF-RMARKER</a:t>
            </a:r>
          </a:p>
        </p:txBody>
      </p:sp>
      <p:cxnSp>
        <p:nvCxnSpPr>
          <p:cNvPr id="62" name="Straight Arrow Connector 61">
            <a:extLst>
              <a:ext uri="{FF2B5EF4-FFF2-40B4-BE49-F238E27FC236}">
                <a16:creationId xmlns:a16="http://schemas.microsoft.com/office/drawing/2014/main" id="{887D821F-4840-5C5C-A5D1-213B8E69D26B}"/>
              </a:ext>
            </a:extLst>
          </p:cNvPr>
          <p:cNvCxnSpPr/>
          <p:nvPr/>
        </p:nvCxnSpPr>
        <p:spPr bwMode="auto">
          <a:xfrm flipV="1">
            <a:off x="4571404" y="2887506"/>
            <a:ext cx="0" cy="676753"/>
          </a:xfrm>
          <a:prstGeom prst="straightConnector1">
            <a:avLst/>
          </a:prstGeom>
          <a:solidFill>
            <a:schemeClr val="accent1"/>
          </a:solidFill>
          <a:ln w="12700" cap="flat" cmpd="sng" algn="ctr">
            <a:solidFill>
              <a:srgbClr val="FF0000"/>
            </a:solidFill>
            <a:prstDash val="sysDot"/>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a:extLst>
              <a:ext uri="{FF2B5EF4-FFF2-40B4-BE49-F238E27FC236}">
                <a16:creationId xmlns:a16="http://schemas.microsoft.com/office/drawing/2014/main" id="{6A58635B-D478-8B61-5683-2B5D12CDD592}"/>
              </a:ext>
            </a:extLst>
          </p:cNvPr>
          <p:cNvCxnSpPr/>
          <p:nvPr/>
        </p:nvCxnSpPr>
        <p:spPr bwMode="auto">
          <a:xfrm flipV="1">
            <a:off x="4084001" y="5029784"/>
            <a:ext cx="0" cy="676753"/>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a:extLst>
              <a:ext uri="{FF2B5EF4-FFF2-40B4-BE49-F238E27FC236}">
                <a16:creationId xmlns:a16="http://schemas.microsoft.com/office/drawing/2014/main" id="{8A082E83-2B41-DE63-02E4-6515AF45171A}"/>
              </a:ext>
            </a:extLst>
          </p:cNvPr>
          <p:cNvCxnSpPr/>
          <p:nvPr/>
        </p:nvCxnSpPr>
        <p:spPr bwMode="auto">
          <a:xfrm flipV="1">
            <a:off x="2884540" y="5706537"/>
            <a:ext cx="0" cy="676753"/>
          </a:xfrm>
          <a:prstGeom prst="straightConnector1">
            <a:avLst/>
          </a:prstGeom>
          <a:solidFill>
            <a:schemeClr val="accent1"/>
          </a:solidFill>
          <a:ln w="12700" cap="flat" cmpd="sng" algn="ctr">
            <a:solidFill>
              <a:srgbClr val="FF0000"/>
            </a:solidFill>
            <a:prstDash val="sysDot"/>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51C60920-9080-C54A-94EF-22B2195AF592}"/>
              </a:ext>
            </a:extLst>
          </p:cNvPr>
          <p:cNvSpPr txBox="1"/>
          <p:nvPr/>
        </p:nvSpPr>
        <p:spPr>
          <a:xfrm>
            <a:off x="473192" y="829798"/>
            <a:ext cx="1650165" cy="307737"/>
          </a:xfrm>
          <a:prstGeom prst="rect">
            <a:avLst/>
          </a:prstGeom>
          <a:solidFill>
            <a:schemeClr val="bg1">
              <a:lumMod val="95000"/>
            </a:schemeClr>
          </a:solidFill>
        </p:spPr>
        <p:txBody>
          <a:bodyPr wrap="square" rtlCol="0">
            <a:spAutoFit/>
          </a:bodyPr>
          <a:lstStyle/>
          <a:p>
            <a:r>
              <a:rPr lang="en-US" sz="1400" dirty="0">
                <a:latin typeface="+mj-lt"/>
              </a:rPr>
              <a:t>Device-A: Initiator</a:t>
            </a:r>
          </a:p>
        </p:txBody>
      </p:sp>
      <p:sp>
        <p:nvSpPr>
          <p:cNvPr id="7" name="TextBox 6">
            <a:extLst>
              <a:ext uri="{FF2B5EF4-FFF2-40B4-BE49-F238E27FC236}">
                <a16:creationId xmlns:a16="http://schemas.microsoft.com/office/drawing/2014/main" id="{7863D21B-0B29-96E2-B087-9DAA95E54482}"/>
              </a:ext>
            </a:extLst>
          </p:cNvPr>
          <p:cNvSpPr txBox="1"/>
          <p:nvPr/>
        </p:nvSpPr>
        <p:spPr>
          <a:xfrm>
            <a:off x="0" y="5968716"/>
            <a:ext cx="1737750" cy="307737"/>
          </a:xfrm>
          <a:prstGeom prst="rect">
            <a:avLst/>
          </a:prstGeom>
          <a:solidFill>
            <a:schemeClr val="bg1">
              <a:lumMod val="95000"/>
            </a:schemeClr>
          </a:solidFill>
        </p:spPr>
        <p:txBody>
          <a:bodyPr wrap="none" rtlCol="0">
            <a:spAutoFit/>
          </a:bodyPr>
          <a:lstStyle/>
          <a:p>
            <a:r>
              <a:rPr lang="en-US" sz="1400" dirty="0">
                <a:latin typeface="+mj-lt"/>
              </a:rPr>
              <a:t>Device-B: Responder</a:t>
            </a:r>
          </a:p>
        </p:txBody>
      </p:sp>
      <p:grpSp>
        <p:nvGrpSpPr>
          <p:cNvPr id="8" name="Group 7">
            <a:extLst>
              <a:ext uri="{FF2B5EF4-FFF2-40B4-BE49-F238E27FC236}">
                <a16:creationId xmlns:a16="http://schemas.microsoft.com/office/drawing/2014/main" id="{6A416857-6F7C-1ACD-C57B-04B35B12D9B7}"/>
              </a:ext>
            </a:extLst>
          </p:cNvPr>
          <p:cNvGrpSpPr/>
          <p:nvPr/>
        </p:nvGrpSpPr>
        <p:grpSpPr>
          <a:xfrm>
            <a:off x="1659189" y="2363441"/>
            <a:ext cx="490543" cy="1066043"/>
            <a:chOff x="930914" y="2167091"/>
            <a:chExt cx="490607" cy="1066182"/>
          </a:xfrm>
        </p:grpSpPr>
        <p:sp>
          <p:nvSpPr>
            <p:cNvPr id="19" name="TextBox 18">
              <a:extLst>
                <a:ext uri="{FF2B5EF4-FFF2-40B4-BE49-F238E27FC236}">
                  <a16:creationId xmlns:a16="http://schemas.microsoft.com/office/drawing/2014/main" id="{3004F831-17E6-70F2-3339-23FE8B892589}"/>
                </a:ext>
              </a:extLst>
            </p:cNvPr>
            <p:cNvSpPr txBox="1"/>
            <p:nvPr/>
          </p:nvSpPr>
          <p:spPr>
            <a:xfrm>
              <a:off x="936414" y="2863941"/>
              <a:ext cx="482441" cy="369332"/>
            </a:xfrm>
            <a:prstGeom prst="rect">
              <a:avLst/>
            </a:prstGeom>
            <a:noFill/>
          </p:spPr>
          <p:txBody>
            <a:bodyPr wrap="square" rtlCol="0">
              <a:spAutoFit/>
            </a:bodyPr>
            <a:lstStyle/>
            <a:p>
              <a:r>
                <a:rPr lang="en-US" sz="1800" dirty="0">
                  <a:latin typeface="+mn-lt"/>
                </a:rPr>
                <a:t>Rx</a:t>
              </a:r>
            </a:p>
          </p:txBody>
        </p:sp>
        <p:sp>
          <p:nvSpPr>
            <p:cNvPr id="20" name="TextBox 19">
              <a:extLst>
                <a:ext uri="{FF2B5EF4-FFF2-40B4-BE49-F238E27FC236}">
                  <a16:creationId xmlns:a16="http://schemas.microsoft.com/office/drawing/2014/main" id="{D10996EF-8DE2-B845-E5E7-A96BC5A383EE}"/>
                </a:ext>
              </a:extLst>
            </p:cNvPr>
            <p:cNvSpPr txBox="1"/>
            <p:nvPr/>
          </p:nvSpPr>
          <p:spPr>
            <a:xfrm>
              <a:off x="930914" y="2167091"/>
              <a:ext cx="490607" cy="369332"/>
            </a:xfrm>
            <a:prstGeom prst="rect">
              <a:avLst/>
            </a:prstGeom>
            <a:noFill/>
          </p:spPr>
          <p:txBody>
            <a:bodyPr wrap="square" rtlCol="0">
              <a:spAutoFit/>
            </a:bodyPr>
            <a:lstStyle/>
            <a:p>
              <a:r>
                <a:rPr lang="en-US" sz="1800" dirty="0">
                  <a:latin typeface="+mn-lt"/>
                </a:rPr>
                <a:t>Tx</a:t>
              </a:r>
            </a:p>
          </p:txBody>
        </p:sp>
      </p:grpSp>
      <p:grpSp>
        <p:nvGrpSpPr>
          <p:cNvPr id="27" name="Group 26">
            <a:extLst>
              <a:ext uri="{FF2B5EF4-FFF2-40B4-BE49-F238E27FC236}">
                <a16:creationId xmlns:a16="http://schemas.microsoft.com/office/drawing/2014/main" id="{C5B62035-A149-2B33-F556-9D9DC0817739}"/>
              </a:ext>
            </a:extLst>
          </p:cNvPr>
          <p:cNvGrpSpPr/>
          <p:nvPr/>
        </p:nvGrpSpPr>
        <p:grpSpPr>
          <a:xfrm>
            <a:off x="1792566" y="5173515"/>
            <a:ext cx="490543" cy="1066043"/>
            <a:chOff x="930914" y="2167091"/>
            <a:chExt cx="490607" cy="1066182"/>
          </a:xfrm>
        </p:grpSpPr>
        <p:sp>
          <p:nvSpPr>
            <p:cNvPr id="29" name="TextBox 28">
              <a:extLst>
                <a:ext uri="{FF2B5EF4-FFF2-40B4-BE49-F238E27FC236}">
                  <a16:creationId xmlns:a16="http://schemas.microsoft.com/office/drawing/2014/main" id="{80ABA67B-9A2F-C392-362A-9F08ED2DF2E0}"/>
                </a:ext>
              </a:extLst>
            </p:cNvPr>
            <p:cNvSpPr txBox="1"/>
            <p:nvPr/>
          </p:nvSpPr>
          <p:spPr>
            <a:xfrm>
              <a:off x="936414" y="2863941"/>
              <a:ext cx="482441" cy="369332"/>
            </a:xfrm>
            <a:prstGeom prst="rect">
              <a:avLst/>
            </a:prstGeom>
            <a:noFill/>
          </p:spPr>
          <p:txBody>
            <a:bodyPr wrap="square" rtlCol="0">
              <a:spAutoFit/>
            </a:bodyPr>
            <a:lstStyle/>
            <a:p>
              <a:r>
                <a:rPr lang="en-US" sz="1800" dirty="0">
                  <a:latin typeface="+mn-lt"/>
                </a:rPr>
                <a:t>Rx</a:t>
              </a:r>
            </a:p>
          </p:txBody>
        </p:sp>
        <p:sp>
          <p:nvSpPr>
            <p:cNvPr id="30" name="TextBox 29">
              <a:extLst>
                <a:ext uri="{FF2B5EF4-FFF2-40B4-BE49-F238E27FC236}">
                  <a16:creationId xmlns:a16="http://schemas.microsoft.com/office/drawing/2014/main" id="{4DBA1717-F994-0D05-5B00-F7538B524ED8}"/>
                </a:ext>
              </a:extLst>
            </p:cNvPr>
            <p:cNvSpPr txBox="1"/>
            <p:nvPr/>
          </p:nvSpPr>
          <p:spPr>
            <a:xfrm>
              <a:off x="930914" y="2167091"/>
              <a:ext cx="490607" cy="369332"/>
            </a:xfrm>
            <a:prstGeom prst="rect">
              <a:avLst/>
            </a:prstGeom>
            <a:noFill/>
          </p:spPr>
          <p:txBody>
            <a:bodyPr wrap="square" rtlCol="0">
              <a:spAutoFit/>
            </a:bodyPr>
            <a:lstStyle/>
            <a:p>
              <a:r>
                <a:rPr lang="en-US" sz="1800" dirty="0">
                  <a:latin typeface="+mn-lt"/>
                </a:rPr>
                <a:t>Tx</a:t>
              </a:r>
            </a:p>
          </p:txBody>
        </p:sp>
      </p:grpSp>
      <p:cxnSp>
        <p:nvCxnSpPr>
          <p:cNvPr id="37" name="Straight Connector 36">
            <a:extLst>
              <a:ext uri="{FF2B5EF4-FFF2-40B4-BE49-F238E27FC236}">
                <a16:creationId xmlns:a16="http://schemas.microsoft.com/office/drawing/2014/main" id="{DDA0ACD0-25F1-4D0B-31F1-E3FC468F4BE7}"/>
              </a:ext>
            </a:extLst>
          </p:cNvPr>
          <p:cNvCxnSpPr/>
          <p:nvPr/>
        </p:nvCxnSpPr>
        <p:spPr bwMode="auto">
          <a:xfrm>
            <a:off x="4571404" y="1556444"/>
            <a:ext cx="0" cy="1348978"/>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338B73AC-5A16-C5FC-CED5-01E1892BA4C7}"/>
              </a:ext>
            </a:extLst>
          </p:cNvPr>
          <p:cNvCxnSpPr/>
          <p:nvPr/>
        </p:nvCxnSpPr>
        <p:spPr bwMode="auto">
          <a:xfrm>
            <a:off x="2884540" y="4776814"/>
            <a:ext cx="0" cy="929723"/>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a:extLst>
              <a:ext uri="{FF2B5EF4-FFF2-40B4-BE49-F238E27FC236}">
                <a16:creationId xmlns:a16="http://schemas.microsoft.com/office/drawing/2014/main" id="{78707BCD-CEE9-460B-DC52-A50A87C1C9BE}"/>
              </a:ext>
            </a:extLst>
          </p:cNvPr>
          <p:cNvCxnSpPr/>
          <p:nvPr/>
        </p:nvCxnSpPr>
        <p:spPr bwMode="auto">
          <a:xfrm flipV="1">
            <a:off x="4084001" y="2934716"/>
            <a:ext cx="475879" cy="2762862"/>
          </a:xfrm>
          <a:prstGeom prst="straightConnector1">
            <a:avLst/>
          </a:prstGeom>
          <a:solidFill>
            <a:schemeClr val="accent1"/>
          </a:solidFill>
          <a:ln w="28575" cap="flat" cmpd="sng" algn="ctr">
            <a:solidFill>
              <a:srgbClr val="0432FF"/>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a:extLst>
              <a:ext uri="{FF2B5EF4-FFF2-40B4-BE49-F238E27FC236}">
                <a16:creationId xmlns:a16="http://schemas.microsoft.com/office/drawing/2014/main" id="{C7592D92-0FA4-3F6A-E739-E87A00EFC59A}"/>
              </a:ext>
            </a:extLst>
          </p:cNvPr>
          <p:cNvCxnSpPr/>
          <p:nvPr/>
        </p:nvCxnSpPr>
        <p:spPr bwMode="auto">
          <a:xfrm>
            <a:off x="1828562" y="1727624"/>
            <a:ext cx="380950" cy="380950"/>
          </a:xfrm>
          <a:prstGeom prst="straightConnector1">
            <a:avLst/>
          </a:prstGeom>
          <a:solidFill>
            <a:schemeClr val="accent1"/>
          </a:solidFill>
          <a:ln w="762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a:extLst>
              <a:ext uri="{FF2B5EF4-FFF2-40B4-BE49-F238E27FC236}">
                <a16:creationId xmlns:a16="http://schemas.microsoft.com/office/drawing/2014/main" id="{27460F1B-B4BB-C17F-D0CE-BCF2A10D00D0}"/>
              </a:ext>
            </a:extLst>
          </p:cNvPr>
          <p:cNvCxnSpPr/>
          <p:nvPr/>
        </p:nvCxnSpPr>
        <p:spPr bwMode="auto">
          <a:xfrm>
            <a:off x="3649445" y="4568980"/>
            <a:ext cx="380950" cy="380950"/>
          </a:xfrm>
          <a:prstGeom prst="straightConnector1">
            <a:avLst/>
          </a:prstGeom>
          <a:solidFill>
            <a:schemeClr val="accent1"/>
          </a:solidFill>
          <a:ln w="762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a16="http://schemas.microsoft.com/office/drawing/2014/main" id="{621E1E10-3513-858E-64BB-5D8C7C3AEB5B}"/>
              </a:ext>
            </a:extLst>
          </p:cNvPr>
          <p:cNvSpPr txBox="1"/>
          <p:nvPr/>
        </p:nvSpPr>
        <p:spPr>
          <a:xfrm>
            <a:off x="1958124" y="1129071"/>
            <a:ext cx="1165552"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A+</a:t>
            </a:r>
            <a:r>
              <a:rPr lang="en-US" dirty="0">
                <a:solidFill>
                  <a:srgbClr val="FF0000"/>
                </a:solidFill>
              </a:rPr>
              <a:t>2400</a:t>
            </a:r>
            <a:r>
              <a:rPr lang="en-US" sz="1100" dirty="0">
                <a:solidFill>
                  <a:srgbClr val="FF0000"/>
                </a:solidFill>
              </a:rPr>
              <a:t>RSTU</a:t>
            </a:r>
            <a:endParaRPr lang="en-US" dirty="0">
              <a:solidFill>
                <a:srgbClr val="FF0000"/>
              </a:solidFill>
            </a:endParaRPr>
          </a:p>
        </p:txBody>
      </p:sp>
      <p:sp>
        <p:nvSpPr>
          <p:cNvPr id="23" name="TextBox 22">
            <a:extLst>
              <a:ext uri="{FF2B5EF4-FFF2-40B4-BE49-F238E27FC236}">
                <a16:creationId xmlns:a16="http://schemas.microsoft.com/office/drawing/2014/main" id="{157F8533-417C-7126-DB32-DF2F50046D7E}"/>
              </a:ext>
            </a:extLst>
          </p:cNvPr>
          <p:cNvSpPr txBox="1"/>
          <p:nvPr/>
        </p:nvSpPr>
        <p:spPr>
          <a:xfrm>
            <a:off x="1500737" y="4409056"/>
            <a:ext cx="1664213"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A</a:t>
            </a:r>
            <a:r>
              <a:rPr lang="en-US" dirty="0">
                <a:solidFill>
                  <a:srgbClr val="FF0000"/>
                </a:solidFill>
              </a:rPr>
              <a:t>+ 2400</a:t>
            </a:r>
            <a:r>
              <a:rPr lang="en-US" sz="1100" dirty="0">
                <a:solidFill>
                  <a:srgbClr val="FF0000"/>
                </a:solidFill>
              </a:rPr>
              <a:t>RSTU </a:t>
            </a:r>
            <a:r>
              <a:rPr lang="en-US" dirty="0">
                <a:solidFill>
                  <a:srgbClr val="FF0000"/>
                </a:solidFill>
              </a:rPr>
              <a:t>+TOF</a:t>
            </a:r>
          </a:p>
        </p:txBody>
      </p:sp>
      <p:sp>
        <p:nvSpPr>
          <p:cNvPr id="24" name="TextBox 23">
            <a:extLst>
              <a:ext uri="{FF2B5EF4-FFF2-40B4-BE49-F238E27FC236}">
                <a16:creationId xmlns:a16="http://schemas.microsoft.com/office/drawing/2014/main" id="{CB63FC09-54BB-5E73-9295-3D1578B37214}"/>
              </a:ext>
            </a:extLst>
          </p:cNvPr>
          <p:cNvSpPr txBox="1"/>
          <p:nvPr/>
        </p:nvSpPr>
        <p:spPr>
          <a:xfrm>
            <a:off x="3687205" y="4268981"/>
            <a:ext cx="1202416"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B</a:t>
            </a:r>
            <a:r>
              <a:rPr lang="en-US" dirty="0">
                <a:solidFill>
                  <a:srgbClr val="FF0000"/>
                </a:solidFill>
              </a:rPr>
              <a:t>+1800</a:t>
            </a:r>
            <a:r>
              <a:rPr lang="en-US" sz="1200" dirty="0">
                <a:solidFill>
                  <a:srgbClr val="FF0000"/>
                </a:solidFill>
              </a:rPr>
              <a:t>RSTU</a:t>
            </a:r>
            <a:endParaRPr lang="en-US" dirty="0">
              <a:solidFill>
                <a:srgbClr val="FF0000"/>
              </a:solidFill>
            </a:endParaRPr>
          </a:p>
        </p:txBody>
      </p:sp>
      <p:sp>
        <p:nvSpPr>
          <p:cNvPr id="25" name="TextBox 24">
            <a:extLst>
              <a:ext uri="{FF2B5EF4-FFF2-40B4-BE49-F238E27FC236}">
                <a16:creationId xmlns:a16="http://schemas.microsoft.com/office/drawing/2014/main" id="{4074003E-299E-103B-D0DE-BFA1166122C4}"/>
              </a:ext>
            </a:extLst>
          </p:cNvPr>
          <p:cNvSpPr txBox="1"/>
          <p:nvPr/>
        </p:nvSpPr>
        <p:spPr>
          <a:xfrm>
            <a:off x="4272277" y="1195054"/>
            <a:ext cx="1609718"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B</a:t>
            </a:r>
            <a:r>
              <a:rPr lang="en-US" dirty="0">
                <a:solidFill>
                  <a:srgbClr val="FF0000"/>
                </a:solidFill>
              </a:rPr>
              <a:t>+1800</a:t>
            </a:r>
            <a:r>
              <a:rPr lang="en-US" sz="1200" dirty="0">
                <a:solidFill>
                  <a:srgbClr val="FF0000"/>
                </a:solidFill>
              </a:rPr>
              <a:t>RSTU</a:t>
            </a:r>
            <a:r>
              <a:rPr lang="en-US" dirty="0">
                <a:solidFill>
                  <a:srgbClr val="FF0000"/>
                </a:solidFill>
              </a:rPr>
              <a:t>+TOF</a:t>
            </a:r>
          </a:p>
        </p:txBody>
      </p:sp>
      <p:cxnSp>
        <p:nvCxnSpPr>
          <p:cNvPr id="34" name="Straight Connector 33">
            <a:extLst>
              <a:ext uri="{FF2B5EF4-FFF2-40B4-BE49-F238E27FC236}">
                <a16:creationId xmlns:a16="http://schemas.microsoft.com/office/drawing/2014/main" id="{9EB453A1-5A02-13EA-9ACD-2A9768AFD152}"/>
              </a:ext>
            </a:extLst>
          </p:cNvPr>
          <p:cNvCxnSpPr/>
          <p:nvPr/>
        </p:nvCxnSpPr>
        <p:spPr bwMode="auto">
          <a:xfrm>
            <a:off x="2182622" y="1519863"/>
            <a:ext cx="0" cy="1348978"/>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0EB5BAB2-D903-9C7E-34DC-A2EE967E7AD9}"/>
              </a:ext>
            </a:extLst>
          </p:cNvPr>
          <p:cNvCxnSpPr/>
          <p:nvPr/>
        </p:nvCxnSpPr>
        <p:spPr bwMode="auto">
          <a:xfrm>
            <a:off x="4030395" y="4602491"/>
            <a:ext cx="0" cy="1120727"/>
          </a:xfrm>
          <a:prstGeom prst="line">
            <a:avLst/>
          </a:prstGeom>
          <a:solidFill>
            <a:schemeClr val="accent1"/>
          </a:solidFill>
          <a:ln w="6350" cap="flat" cmpd="sng" algn="ctr">
            <a:solidFill>
              <a:srgbClr val="FF000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a:extLst>
              <a:ext uri="{FF2B5EF4-FFF2-40B4-BE49-F238E27FC236}">
                <a16:creationId xmlns:a16="http://schemas.microsoft.com/office/drawing/2014/main" id="{6944555E-D1B4-E03B-0D93-01652B85ABA8}"/>
              </a:ext>
            </a:extLst>
          </p:cNvPr>
          <p:cNvSpPr/>
          <p:nvPr/>
        </p:nvSpPr>
        <p:spPr>
          <a:xfrm>
            <a:off x="107807" y="1257714"/>
            <a:ext cx="365813"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POLL</a:t>
            </a:r>
          </a:p>
        </p:txBody>
      </p:sp>
      <p:sp>
        <p:nvSpPr>
          <p:cNvPr id="49" name="Rectangle 48">
            <a:extLst>
              <a:ext uri="{FF2B5EF4-FFF2-40B4-BE49-F238E27FC236}">
                <a16:creationId xmlns:a16="http://schemas.microsoft.com/office/drawing/2014/main" id="{EB6B2385-04FE-D4B5-E828-4AF3D166D0D0}"/>
              </a:ext>
            </a:extLst>
          </p:cNvPr>
          <p:cNvSpPr/>
          <p:nvPr/>
        </p:nvSpPr>
        <p:spPr>
          <a:xfrm>
            <a:off x="981700" y="4090751"/>
            <a:ext cx="365813"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RESP</a:t>
            </a:r>
          </a:p>
        </p:txBody>
      </p:sp>
      <p:sp>
        <p:nvSpPr>
          <p:cNvPr id="51" name="TextBox 50">
            <a:extLst>
              <a:ext uri="{FF2B5EF4-FFF2-40B4-BE49-F238E27FC236}">
                <a16:creationId xmlns:a16="http://schemas.microsoft.com/office/drawing/2014/main" id="{BB83463B-BC6A-35A7-6BCB-E5BAB28C68E3}"/>
              </a:ext>
            </a:extLst>
          </p:cNvPr>
          <p:cNvSpPr txBox="1"/>
          <p:nvPr/>
        </p:nvSpPr>
        <p:spPr>
          <a:xfrm>
            <a:off x="-26879" y="898668"/>
            <a:ext cx="389799"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A</a:t>
            </a:r>
            <a:endParaRPr lang="en-US" dirty="0">
              <a:solidFill>
                <a:srgbClr val="FF0000"/>
              </a:solidFill>
            </a:endParaRPr>
          </a:p>
        </p:txBody>
      </p:sp>
      <p:sp>
        <p:nvSpPr>
          <p:cNvPr id="55" name="TextBox 54">
            <a:extLst>
              <a:ext uri="{FF2B5EF4-FFF2-40B4-BE49-F238E27FC236}">
                <a16:creationId xmlns:a16="http://schemas.microsoft.com/office/drawing/2014/main" id="{42236D26-5968-794F-F32F-A6A5D7623F41}"/>
              </a:ext>
            </a:extLst>
          </p:cNvPr>
          <p:cNvSpPr txBox="1"/>
          <p:nvPr/>
        </p:nvSpPr>
        <p:spPr>
          <a:xfrm>
            <a:off x="704154" y="3704427"/>
            <a:ext cx="381786" cy="292350"/>
          </a:xfrm>
          <a:prstGeom prst="rect">
            <a:avLst/>
          </a:prstGeom>
          <a:noFill/>
        </p:spPr>
        <p:txBody>
          <a:bodyPr wrap="none" rtlCol="0">
            <a:spAutoFit/>
          </a:bodyPr>
          <a:lstStyle/>
          <a:p>
            <a:pPr algn="l"/>
            <a:r>
              <a:rPr lang="en-US" dirty="0">
                <a:solidFill>
                  <a:srgbClr val="FF0000"/>
                </a:solidFill>
              </a:rPr>
              <a:t>T</a:t>
            </a:r>
            <a:r>
              <a:rPr lang="en-US" sz="1100" dirty="0">
                <a:solidFill>
                  <a:srgbClr val="FF0000"/>
                </a:solidFill>
              </a:rPr>
              <a:t>B</a:t>
            </a:r>
            <a:endParaRPr lang="en-US" dirty="0">
              <a:solidFill>
                <a:srgbClr val="FF0000"/>
              </a:solidFill>
            </a:endParaRPr>
          </a:p>
        </p:txBody>
      </p:sp>
      <p:sp>
        <p:nvSpPr>
          <p:cNvPr id="58" name="Rectangle 57">
            <a:extLst>
              <a:ext uri="{FF2B5EF4-FFF2-40B4-BE49-F238E27FC236}">
                <a16:creationId xmlns:a16="http://schemas.microsoft.com/office/drawing/2014/main" id="{69114883-49AA-9855-B82D-FA087E2DCEB1}"/>
              </a:ext>
            </a:extLst>
          </p:cNvPr>
          <p:cNvSpPr/>
          <p:nvPr/>
        </p:nvSpPr>
        <p:spPr>
          <a:xfrm>
            <a:off x="9747259" y="1302734"/>
            <a:ext cx="1065102"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Report with  </a:t>
            </a:r>
            <a:r>
              <a:rPr lang="en-US" dirty="0" err="1"/>
              <a:t>Tround</a:t>
            </a:r>
            <a:endParaRPr lang="en-US" dirty="0"/>
          </a:p>
        </p:txBody>
      </p:sp>
      <p:sp>
        <p:nvSpPr>
          <p:cNvPr id="59" name="Rectangle 58">
            <a:extLst>
              <a:ext uri="{FF2B5EF4-FFF2-40B4-BE49-F238E27FC236}">
                <a16:creationId xmlns:a16="http://schemas.microsoft.com/office/drawing/2014/main" id="{56D9B255-F923-DDD5-C90A-60FD72054448}"/>
              </a:ext>
            </a:extLst>
          </p:cNvPr>
          <p:cNvSpPr/>
          <p:nvPr/>
        </p:nvSpPr>
        <p:spPr>
          <a:xfrm>
            <a:off x="10783373" y="4090751"/>
            <a:ext cx="1065102" cy="1649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bg1"/>
              </a:buClr>
            </a:pPr>
            <a:r>
              <a:rPr lang="en-US" dirty="0"/>
              <a:t>Report with  </a:t>
            </a:r>
            <a:r>
              <a:rPr lang="en-US" dirty="0" err="1"/>
              <a:t>Treply</a:t>
            </a:r>
            <a:endParaRPr lang="en-US" dirty="0"/>
          </a:p>
        </p:txBody>
      </p:sp>
      <p:sp>
        <p:nvSpPr>
          <p:cNvPr id="4" name="TextBox 3">
            <a:extLst>
              <a:ext uri="{FF2B5EF4-FFF2-40B4-BE49-F238E27FC236}">
                <a16:creationId xmlns:a16="http://schemas.microsoft.com/office/drawing/2014/main" id="{380739E8-6A9F-F15F-FB55-1A3069FAF139}"/>
              </a:ext>
            </a:extLst>
          </p:cNvPr>
          <p:cNvSpPr txBox="1"/>
          <p:nvPr/>
        </p:nvSpPr>
        <p:spPr>
          <a:xfrm>
            <a:off x="-86135" y="4427736"/>
            <a:ext cx="745620" cy="307737"/>
          </a:xfrm>
          <a:prstGeom prst="rect">
            <a:avLst/>
          </a:prstGeom>
          <a:noFill/>
        </p:spPr>
        <p:txBody>
          <a:bodyPr wrap="none" rtlCol="0">
            <a:spAutoFit/>
          </a:bodyPr>
          <a:lstStyle/>
          <a:p>
            <a:pPr algn="l"/>
            <a:r>
              <a:rPr lang="en-US" sz="1400" dirty="0" err="1"/>
              <a:t>CFO</a:t>
            </a:r>
            <a:r>
              <a:rPr lang="en-US" sz="900" dirty="0" err="1"/>
              <a:t>estA</a:t>
            </a:r>
            <a:endParaRPr lang="en-US" sz="1400" dirty="0"/>
          </a:p>
        </p:txBody>
      </p:sp>
      <p:cxnSp>
        <p:nvCxnSpPr>
          <p:cNvPr id="12" name="Straight Arrow Connector 11">
            <a:extLst>
              <a:ext uri="{FF2B5EF4-FFF2-40B4-BE49-F238E27FC236}">
                <a16:creationId xmlns:a16="http://schemas.microsoft.com/office/drawing/2014/main" id="{5ACDA3E5-BF46-ED0F-F0A4-1B935FE8E197}"/>
              </a:ext>
            </a:extLst>
          </p:cNvPr>
          <p:cNvCxnSpPr/>
          <p:nvPr/>
        </p:nvCxnSpPr>
        <p:spPr>
          <a:xfrm>
            <a:off x="225837" y="2950868"/>
            <a:ext cx="42715" cy="1457547"/>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29530652-32E4-99C0-499C-A4CD075F4B9F}"/>
              </a:ext>
            </a:extLst>
          </p:cNvPr>
          <p:cNvCxnSpPr/>
          <p:nvPr/>
        </p:nvCxnSpPr>
        <p:spPr>
          <a:xfrm flipV="1">
            <a:off x="1124016" y="2592230"/>
            <a:ext cx="51860" cy="1481482"/>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CF370B92-D7D8-754A-FD45-F92B3EE99688}"/>
              </a:ext>
            </a:extLst>
          </p:cNvPr>
          <p:cNvSpPr txBox="1"/>
          <p:nvPr/>
        </p:nvSpPr>
        <p:spPr>
          <a:xfrm>
            <a:off x="740604" y="2317742"/>
            <a:ext cx="739209" cy="307737"/>
          </a:xfrm>
          <a:prstGeom prst="rect">
            <a:avLst/>
          </a:prstGeom>
          <a:noFill/>
        </p:spPr>
        <p:txBody>
          <a:bodyPr wrap="none" rtlCol="0">
            <a:spAutoFit/>
          </a:bodyPr>
          <a:lstStyle/>
          <a:p>
            <a:pPr algn="l"/>
            <a:r>
              <a:rPr lang="en-US" sz="1400" dirty="0" err="1"/>
              <a:t>CFO</a:t>
            </a:r>
            <a:r>
              <a:rPr lang="en-US" sz="900" dirty="0" err="1"/>
              <a:t>estB</a:t>
            </a:r>
            <a:endParaRPr lang="en-US" sz="1400" dirty="0"/>
          </a:p>
        </p:txBody>
      </p:sp>
      <p:cxnSp>
        <p:nvCxnSpPr>
          <p:cNvPr id="42" name="Straight Arrow Connector 41">
            <a:extLst>
              <a:ext uri="{FF2B5EF4-FFF2-40B4-BE49-F238E27FC236}">
                <a16:creationId xmlns:a16="http://schemas.microsoft.com/office/drawing/2014/main" id="{C2C0F4FE-B701-4FE9-4B50-215EC182E9A1}"/>
              </a:ext>
            </a:extLst>
          </p:cNvPr>
          <p:cNvCxnSpPr/>
          <p:nvPr/>
        </p:nvCxnSpPr>
        <p:spPr>
          <a:xfrm>
            <a:off x="10148637" y="2987024"/>
            <a:ext cx="160222" cy="892994"/>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55B675AA-8208-3C39-8FBD-F473A38C7254}"/>
              </a:ext>
            </a:extLst>
          </p:cNvPr>
          <p:cNvCxnSpPr>
            <a:cxnSpLocks/>
          </p:cNvCxnSpPr>
          <p:nvPr/>
        </p:nvCxnSpPr>
        <p:spPr>
          <a:xfrm flipV="1">
            <a:off x="11373643" y="3159111"/>
            <a:ext cx="225229" cy="903202"/>
          </a:xfrm>
          <a:prstGeom prst="straightConnector1">
            <a:avLst/>
          </a:prstGeom>
          <a:ln w="22225">
            <a:headEnd type="none" w="lg" len="lg"/>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8" name="TextBox 67">
                <a:extLst>
                  <a:ext uri="{FF2B5EF4-FFF2-40B4-BE49-F238E27FC236}">
                    <a16:creationId xmlns:a16="http://schemas.microsoft.com/office/drawing/2014/main" id="{21D4BEF1-3C9E-1AE9-33A5-64243FEC638A}"/>
                  </a:ext>
                </a:extLst>
              </p:cNvPr>
              <p:cNvSpPr txBox="1"/>
              <p:nvPr/>
            </p:nvSpPr>
            <p:spPr>
              <a:xfrm>
                <a:off x="5522080" y="1602967"/>
                <a:ext cx="2905226" cy="215480"/>
              </a:xfrm>
              <a:prstGeom prst="rect">
                <a:avLst/>
              </a:prstGeom>
              <a:noFill/>
            </p:spPr>
            <p:txBody>
              <a:bodyPr wrap="none" lIns="0" tIns="0" rIns="0" bIns="0" rtlCol="0">
                <a:spAutoFit/>
              </a:bodyPr>
              <a:lstStyle/>
              <a:p>
                <a:pPr algn="l"/>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𝑟𝑜𝑢𝑛𝑑𝑡𝑟𝑖𝑝</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𝐵</m:t>
                          </m:r>
                          <m:r>
                            <a:rPr lang="en-US" i="1">
                              <a:latin typeface="Cambria Math" panose="02040503050406030204" pitchFamily="18" charset="0"/>
                            </a:rPr>
                            <m:t> </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𝐴</m:t>
                          </m:r>
                        </m:sub>
                      </m:sSub>
                      <m:r>
                        <a:rPr lang="en-US" i="1">
                          <a:latin typeface="Cambria Math" panose="02040503050406030204" pitchFamily="18" charset="0"/>
                        </a:rPr>
                        <m:t>−600</m:t>
                      </m:r>
                      <m:r>
                        <a:rPr lang="en-US" i="1">
                          <a:latin typeface="Cambria Math" panose="02040503050406030204" pitchFamily="18" charset="0"/>
                        </a:rPr>
                        <m:t>𝑅𝑆𝑇𝑈</m:t>
                      </m:r>
                      <m:r>
                        <a:rPr lang="en-US" i="1">
                          <a:latin typeface="Cambria Math" panose="02040503050406030204" pitchFamily="18" charset="0"/>
                        </a:rPr>
                        <m:t>+</m:t>
                      </m:r>
                      <m:r>
                        <a:rPr lang="en-US" i="1">
                          <a:latin typeface="Cambria Math" panose="02040503050406030204" pitchFamily="18" charset="0"/>
                        </a:rPr>
                        <m:t>𝑇𝑜𝐹</m:t>
                      </m:r>
                    </m:oMath>
                  </m:oMathPara>
                </a14:m>
                <a:endParaRPr lang="en-US" dirty="0" err="1"/>
              </a:p>
            </p:txBody>
          </p:sp>
        </mc:Choice>
        <mc:Fallback xmlns="">
          <p:sp>
            <p:nvSpPr>
              <p:cNvPr id="68" name="TextBox 67">
                <a:extLst>
                  <a:ext uri="{FF2B5EF4-FFF2-40B4-BE49-F238E27FC236}">
                    <a16:creationId xmlns:a16="http://schemas.microsoft.com/office/drawing/2014/main" id="{21D4BEF1-3C9E-1AE9-33A5-64243FEC638A}"/>
                  </a:ext>
                </a:extLst>
              </p:cNvPr>
              <p:cNvSpPr txBox="1">
                <a:spLocks noRot="1" noChangeAspect="1" noMove="1" noResize="1" noEditPoints="1" noAdjustHandles="1" noChangeArrowheads="1" noChangeShapeType="1" noTextEdit="1"/>
              </p:cNvSpPr>
              <p:nvPr/>
            </p:nvSpPr>
            <p:spPr>
              <a:xfrm>
                <a:off x="5522080" y="1602967"/>
                <a:ext cx="2905226" cy="215480"/>
              </a:xfrm>
              <a:prstGeom prst="rect">
                <a:avLst/>
              </a:prstGeom>
              <a:blipFill>
                <a:blip r:embed="rId2"/>
                <a:stretch>
                  <a:fillRect l="-840" r="-630"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Box 68">
                <a:extLst>
                  <a:ext uri="{FF2B5EF4-FFF2-40B4-BE49-F238E27FC236}">
                    <a16:creationId xmlns:a16="http://schemas.microsoft.com/office/drawing/2014/main" id="{0AB89B97-7385-805D-084E-684490CCD1E1}"/>
                  </a:ext>
                </a:extLst>
              </p:cNvPr>
              <p:cNvSpPr txBox="1"/>
              <p:nvPr/>
            </p:nvSpPr>
            <p:spPr>
              <a:xfrm>
                <a:off x="6183096" y="6110033"/>
                <a:ext cx="2624607" cy="215800"/>
              </a:xfrm>
              <a:prstGeom prst="rect">
                <a:avLst/>
              </a:prstGeom>
              <a:noFill/>
            </p:spPr>
            <p:txBody>
              <a:bodyPr wrap="none" lIns="0" tIns="0" rIns="0" bIns="0" rtlCol="0">
                <a:spAutoFit/>
              </a:bodyPr>
              <a:lstStyle/>
              <a:p>
                <a:pPr algn="l"/>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𝑟𝑒𝑝𝑙𝑦</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𝐵</m:t>
                          </m:r>
                          <m:r>
                            <a:rPr lang="en-US" i="1">
                              <a:latin typeface="Cambria Math" panose="02040503050406030204" pitchFamily="18" charset="0"/>
                            </a:rPr>
                            <m:t> </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𝐴</m:t>
                          </m:r>
                        </m:sub>
                      </m:sSub>
                      <m:r>
                        <a:rPr lang="en-US" i="1">
                          <a:latin typeface="Cambria Math" panose="02040503050406030204" pitchFamily="18" charset="0"/>
                        </a:rPr>
                        <m:t>−600</m:t>
                      </m:r>
                      <m:r>
                        <a:rPr lang="en-US" i="1">
                          <a:latin typeface="Cambria Math" panose="02040503050406030204" pitchFamily="18" charset="0"/>
                        </a:rPr>
                        <m:t>𝑅𝑆𝑇𝑈</m:t>
                      </m:r>
                      <m:r>
                        <a:rPr lang="en-US" i="1">
                          <a:latin typeface="Cambria Math" panose="02040503050406030204" pitchFamily="18" charset="0"/>
                        </a:rPr>
                        <m:t>−</m:t>
                      </m:r>
                      <m:r>
                        <a:rPr lang="en-US" i="1">
                          <a:latin typeface="Cambria Math" panose="02040503050406030204" pitchFamily="18" charset="0"/>
                        </a:rPr>
                        <m:t>𝑇𝑜𝐹</m:t>
                      </m:r>
                    </m:oMath>
                  </m:oMathPara>
                </a14:m>
                <a:endParaRPr lang="en-US" dirty="0" err="1"/>
              </a:p>
            </p:txBody>
          </p:sp>
        </mc:Choice>
        <mc:Fallback xmlns="">
          <p:sp>
            <p:nvSpPr>
              <p:cNvPr id="69" name="TextBox 68">
                <a:extLst>
                  <a:ext uri="{FF2B5EF4-FFF2-40B4-BE49-F238E27FC236}">
                    <a16:creationId xmlns:a16="http://schemas.microsoft.com/office/drawing/2014/main" id="{0AB89B97-7385-805D-084E-684490CCD1E1}"/>
                  </a:ext>
                </a:extLst>
              </p:cNvPr>
              <p:cNvSpPr txBox="1">
                <a:spLocks noRot="1" noChangeAspect="1" noMove="1" noResize="1" noEditPoints="1" noAdjustHandles="1" noChangeArrowheads="1" noChangeShapeType="1" noTextEdit="1"/>
              </p:cNvSpPr>
              <p:nvPr/>
            </p:nvSpPr>
            <p:spPr>
              <a:xfrm>
                <a:off x="6183096" y="6110033"/>
                <a:ext cx="2624607" cy="215800"/>
              </a:xfrm>
              <a:prstGeom prst="rect">
                <a:avLst/>
              </a:prstGeom>
              <a:blipFill>
                <a:blip r:embed="rId3"/>
                <a:stretch>
                  <a:fillRect l="-928" r="-696" b="-2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0" name="TextBox 69">
                <a:extLst>
                  <a:ext uri="{FF2B5EF4-FFF2-40B4-BE49-F238E27FC236}">
                    <a16:creationId xmlns:a16="http://schemas.microsoft.com/office/drawing/2014/main" id="{789B9DD0-8DE3-CDFD-7778-F6B5EEEEEC3D}"/>
                  </a:ext>
                </a:extLst>
              </p:cNvPr>
              <p:cNvSpPr txBox="1"/>
              <p:nvPr/>
            </p:nvSpPr>
            <p:spPr>
              <a:xfrm>
                <a:off x="5829912" y="3449114"/>
                <a:ext cx="3082366" cy="3851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𝑇𝑜𝐹</m:t>
                          </m:r>
                        </m:e>
                        <m:sub>
                          <m:r>
                            <a:rPr lang="en-US" i="1">
                              <a:latin typeface="Cambria Math" panose="02040503050406030204" pitchFamily="18" charset="0"/>
                            </a:rPr>
                            <m:t>𝑖𝑛𝑖𝑡</m:t>
                          </m:r>
                        </m:sub>
                      </m:sSub>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𝑟𝑜𝑢𝑛𝑑𝑡𝑟𝑖𝑝</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𝑟𝑒𝑝𝑙𝑦</m:t>
                              </m:r>
                            </m:sub>
                          </m:sSub>
                          <m:r>
                            <a:rPr lang="en-US" i="1" dirty="0">
                              <a:latin typeface="Cambria Math" panose="02040503050406030204" pitchFamily="18" charset="0"/>
                            </a:rPr>
                            <m:t>(1−</m:t>
                          </m:r>
                          <m:sSub>
                            <m:sSubPr>
                              <m:ctrlPr>
                                <a:rPr lang="en-US" i="1" dirty="0">
                                  <a:latin typeface="Cambria Math" panose="02040503050406030204" pitchFamily="18" charset="0"/>
                                </a:rPr>
                              </m:ctrlPr>
                            </m:sSubPr>
                            <m:e>
                              <m:r>
                                <a:rPr lang="en-US" i="1" dirty="0">
                                  <a:latin typeface="Cambria Math" panose="02040503050406030204" pitchFamily="18" charset="0"/>
                                </a:rPr>
                                <m:t>𝐶𝐹𝑂</m:t>
                              </m:r>
                            </m:e>
                            <m:sub>
                              <m:r>
                                <a:rPr lang="en-US" i="1" dirty="0">
                                  <a:latin typeface="Cambria Math" panose="02040503050406030204" pitchFamily="18" charset="0"/>
                                </a:rPr>
                                <m:t>𝑒𝑠𝑡𝐵</m:t>
                              </m:r>
                            </m:sub>
                          </m:sSub>
                          <m:r>
                            <a:rPr lang="en-US" i="1" dirty="0">
                              <a:latin typeface="Cambria Math" panose="02040503050406030204" pitchFamily="18" charset="0"/>
                            </a:rPr>
                            <m:t>)</m:t>
                          </m:r>
                        </m:num>
                        <m:den>
                          <m:r>
                            <a:rPr lang="en-US" i="1">
                              <a:latin typeface="Cambria Math" panose="02040503050406030204" pitchFamily="18" charset="0"/>
                            </a:rPr>
                            <m:t>2</m:t>
                          </m:r>
                        </m:den>
                      </m:f>
                    </m:oMath>
                  </m:oMathPara>
                </a14:m>
                <a:endParaRPr lang="en-US" dirty="0" err="1"/>
              </a:p>
            </p:txBody>
          </p:sp>
        </mc:Choice>
        <mc:Fallback xmlns="">
          <p:sp>
            <p:nvSpPr>
              <p:cNvPr id="70" name="TextBox 69">
                <a:extLst>
                  <a:ext uri="{FF2B5EF4-FFF2-40B4-BE49-F238E27FC236}">
                    <a16:creationId xmlns:a16="http://schemas.microsoft.com/office/drawing/2014/main" id="{789B9DD0-8DE3-CDFD-7778-F6B5EEEEEC3D}"/>
                  </a:ext>
                </a:extLst>
              </p:cNvPr>
              <p:cNvSpPr txBox="1">
                <a:spLocks noRot="1" noChangeAspect="1" noMove="1" noResize="1" noEditPoints="1" noAdjustHandles="1" noChangeArrowheads="1" noChangeShapeType="1" noTextEdit="1"/>
              </p:cNvSpPr>
              <p:nvPr/>
            </p:nvSpPr>
            <p:spPr>
              <a:xfrm>
                <a:off x="5829912" y="3449114"/>
                <a:ext cx="3082366" cy="385120"/>
              </a:xfrm>
              <a:prstGeom prst="rect">
                <a:avLst/>
              </a:prstGeom>
              <a:blipFill>
                <a:blip r:embed="rId4"/>
                <a:stretch>
                  <a:fillRect l="-593" t="-4762" r="-1383" b="-1269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TextBox 70">
                <a:extLst>
                  <a:ext uri="{FF2B5EF4-FFF2-40B4-BE49-F238E27FC236}">
                    <a16:creationId xmlns:a16="http://schemas.microsoft.com/office/drawing/2014/main" id="{21321176-0FCB-416A-D3C5-A4B83F2F60E5}"/>
                  </a:ext>
                </a:extLst>
              </p:cNvPr>
              <p:cNvSpPr txBox="1"/>
              <p:nvPr/>
            </p:nvSpPr>
            <p:spPr>
              <a:xfrm>
                <a:off x="5845323" y="4225226"/>
                <a:ext cx="3110575" cy="3851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𝑇𝑜𝐹</m:t>
                          </m:r>
                        </m:e>
                        <m:sub>
                          <m:r>
                            <a:rPr lang="en-US" i="1">
                              <a:latin typeface="Cambria Math" panose="02040503050406030204" pitchFamily="18" charset="0"/>
                            </a:rPr>
                            <m:t>𝑟𝑒𝑠𝑝</m:t>
                          </m:r>
                        </m:sub>
                      </m:sSub>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𝑟𝑜𝑢𝑛𝑑𝑡𝑟𝑖𝑝</m:t>
                              </m:r>
                            </m:sub>
                          </m:sSub>
                          <m:r>
                            <a:rPr lang="en-US" i="1" dirty="0">
                              <a:latin typeface="Cambria Math" panose="02040503050406030204" pitchFamily="18" charset="0"/>
                            </a:rPr>
                            <m:t>(1−</m:t>
                          </m:r>
                          <m:sSub>
                            <m:sSubPr>
                              <m:ctrlPr>
                                <a:rPr lang="en-US" i="1" dirty="0">
                                  <a:latin typeface="Cambria Math" panose="02040503050406030204" pitchFamily="18" charset="0"/>
                                </a:rPr>
                              </m:ctrlPr>
                            </m:sSubPr>
                            <m:e>
                              <m:r>
                                <a:rPr lang="en-US" i="1" dirty="0">
                                  <a:latin typeface="Cambria Math" panose="02040503050406030204" pitchFamily="18" charset="0"/>
                                </a:rPr>
                                <m:t>𝐶𝐹𝑂</m:t>
                              </m:r>
                            </m:e>
                            <m:sub>
                              <m:r>
                                <a:rPr lang="en-US" i="1" dirty="0">
                                  <a:latin typeface="Cambria Math" panose="02040503050406030204" pitchFamily="18" charset="0"/>
                                </a:rPr>
                                <m:t>𝑒𝑠𝑡𝐴</m:t>
                              </m:r>
                            </m:sub>
                          </m:sSub>
                          <m:r>
                            <a:rPr lang="en-US" i="1" dirty="0">
                              <a:latin typeface="Cambria Math" panose="02040503050406030204" pitchFamily="18" charset="0"/>
                            </a:rPr>
                            <m:t>)</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𝑟𝑒𝑝𝑙𝑦</m:t>
                              </m:r>
                            </m:sub>
                          </m:sSub>
                        </m:num>
                        <m:den>
                          <m:r>
                            <a:rPr lang="en-US" i="1">
                              <a:latin typeface="Cambria Math" panose="02040503050406030204" pitchFamily="18" charset="0"/>
                            </a:rPr>
                            <m:t>2</m:t>
                          </m:r>
                        </m:den>
                      </m:f>
                    </m:oMath>
                  </m:oMathPara>
                </a14:m>
                <a:endParaRPr lang="en-US" dirty="0" err="1"/>
              </a:p>
            </p:txBody>
          </p:sp>
        </mc:Choice>
        <mc:Fallback xmlns="">
          <p:sp>
            <p:nvSpPr>
              <p:cNvPr id="71" name="TextBox 70">
                <a:extLst>
                  <a:ext uri="{FF2B5EF4-FFF2-40B4-BE49-F238E27FC236}">
                    <a16:creationId xmlns:a16="http://schemas.microsoft.com/office/drawing/2014/main" id="{21321176-0FCB-416A-D3C5-A4B83F2F60E5}"/>
                  </a:ext>
                </a:extLst>
              </p:cNvPr>
              <p:cNvSpPr txBox="1">
                <a:spLocks noRot="1" noChangeAspect="1" noMove="1" noResize="1" noEditPoints="1" noAdjustHandles="1" noChangeArrowheads="1" noChangeShapeType="1" noTextEdit="1"/>
              </p:cNvSpPr>
              <p:nvPr/>
            </p:nvSpPr>
            <p:spPr>
              <a:xfrm>
                <a:off x="5845323" y="4225226"/>
                <a:ext cx="3110575" cy="385120"/>
              </a:xfrm>
              <a:prstGeom prst="rect">
                <a:avLst/>
              </a:prstGeom>
              <a:blipFill>
                <a:blip r:embed="rId5"/>
                <a:stretch>
                  <a:fillRect l="-784" t="-4762" r="-588" b="-14286"/>
                </a:stretch>
              </a:blipFill>
            </p:spPr>
            <p:txBody>
              <a:bodyPr/>
              <a:lstStyle/>
              <a:p>
                <a:r>
                  <a:rPr lang="en-US">
                    <a:noFill/>
                  </a:rPr>
                  <a:t> </a:t>
                </a:r>
              </a:p>
            </p:txBody>
          </p:sp>
        </mc:Fallback>
      </mc:AlternateContent>
    </p:spTree>
    <p:extLst>
      <p:ext uri="{BB962C8B-B14F-4D97-AF65-F5344CB8AC3E}">
        <p14:creationId xmlns:p14="http://schemas.microsoft.com/office/powerpoint/2010/main" val="3186391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627592-CAD8-91D3-B40B-81D6CD0FB348}"/>
            </a:ext>
          </a:extLst>
        </p:cNvPr>
        <p:cNvGrpSpPr/>
        <p:nvPr/>
      </p:nvGrpSpPr>
      <p:grpSpPr>
        <a:xfrm>
          <a:off x="0" y="0"/>
          <a:ext cx="0" cy="0"/>
          <a:chOff x="0" y="0"/>
          <a:chExt cx="0" cy="0"/>
        </a:xfrm>
      </p:grpSpPr>
      <p:sp>
        <p:nvSpPr>
          <p:cNvPr id="10242" name="Rectangle 1026">
            <a:extLst>
              <a:ext uri="{FF2B5EF4-FFF2-40B4-BE49-F238E27FC236}">
                <a16:creationId xmlns:a16="http://schemas.microsoft.com/office/drawing/2014/main" id="{F4EED34C-0218-B4C4-E661-6A6A2380517B}"/>
              </a:ext>
            </a:extLst>
          </p:cNvPr>
          <p:cNvSpPr>
            <a:spLocks noGrp="1" noChangeArrowheads="1"/>
          </p:cNvSpPr>
          <p:nvPr>
            <p:ph type="title"/>
          </p:nvPr>
        </p:nvSpPr>
        <p:spPr>
          <a:xfrm>
            <a:off x="406347" y="685959"/>
            <a:ext cx="11580893" cy="457306"/>
          </a:xfrm>
        </p:spPr>
        <p:txBody>
          <a:bodyPr/>
          <a:lstStyle/>
          <a:p>
            <a:r>
              <a:rPr lang="en-US" sz="2800" dirty="0"/>
              <a:t>Introduction / motivation</a:t>
            </a:r>
          </a:p>
        </p:txBody>
      </p:sp>
      <p:sp>
        <p:nvSpPr>
          <p:cNvPr id="10243" name="Rectangle 1027">
            <a:extLst>
              <a:ext uri="{FF2B5EF4-FFF2-40B4-BE49-F238E27FC236}">
                <a16:creationId xmlns:a16="http://schemas.microsoft.com/office/drawing/2014/main" id="{C3A48293-5A2B-360C-14F5-CECEAD02EC78}"/>
              </a:ext>
            </a:extLst>
          </p:cNvPr>
          <p:cNvSpPr>
            <a:spLocks noGrp="1" noChangeArrowheads="1"/>
          </p:cNvSpPr>
          <p:nvPr>
            <p:ph type="body" idx="1"/>
          </p:nvPr>
        </p:nvSpPr>
        <p:spPr>
          <a:xfrm>
            <a:off x="507935" y="1296193"/>
            <a:ext cx="11149871" cy="5105401"/>
          </a:xfrm>
        </p:spPr>
        <p:txBody>
          <a:bodyPr>
            <a:normAutofit fontScale="70000" lnSpcReduction="20000"/>
          </a:bodyPr>
          <a:lstStyle/>
          <a:p>
            <a:pPr marL="285750" indent="-285750">
              <a:lnSpc>
                <a:spcPct val="150000"/>
              </a:lnSpc>
              <a:buFont typeface="Arial" panose="020B0604020202020204" pitchFamily="34" charset="0"/>
              <a:buChar char="•"/>
            </a:pPr>
            <a:r>
              <a:rPr lang="en-GB" sz="2400" dirty="0"/>
              <a:t>The timing of MMS ranging transmission is managed at the MAC layer. </a:t>
            </a:r>
          </a:p>
          <a:p>
            <a:pPr marL="285750" indent="-285750">
              <a:lnSpc>
                <a:spcPct val="150000"/>
              </a:lnSpc>
              <a:buFont typeface="Arial" panose="020B0604020202020204" pitchFamily="34" charset="0"/>
              <a:buChar char="•"/>
            </a:pPr>
            <a:r>
              <a:rPr lang="en-GB" sz="2400" dirty="0"/>
              <a:t>To evaluate the </a:t>
            </a:r>
            <a:r>
              <a:rPr lang="en-GB" sz="2400" dirty="0" err="1"/>
              <a:t>ToF</a:t>
            </a:r>
            <a:r>
              <a:rPr lang="en-GB" sz="2400" dirty="0"/>
              <a:t> the initiator needs a report compact frame with the reply time.</a:t>
            </a:r>
          </a:p>
          <a:p>
            <a:pPr marL="285750" indent="-285750">
              <a:lnSpc>
                <a:spcPct val="150000"/>
              </a:lnSpc>
              <a:buFont typeface="Arial" panose="020B0604020202020204" pitchFamily="34" charset="0"/>
              <a:buChar char="•"/>
            </a:pPr>
            <a:r>
              <a:rPr lang="en-GB" sz="2400" dirty="0"/>
              <a:t>To evaluate the </a:t>
            </a:r>
            <a:r>
              <a:rPr lang="en-GB" sz="2400" dirty="0" err="1"/>
              <a:t>ToF</a:t>
            </a:r>
            <a:r>
              <a:rPr lang="en-GB" sz="2400" dirty="0"/>
              <a:t> the responder needs a report compact frame with the roundtrip time.</a:t>
            </a:r>
            <a:endParaRPr lang="en-US" sz="2400" dirty="0"/>
          </a:p>
          <a:p>
            <a:pPr marL="285750" indent="-285750">
              <a:lnSpc>
                <a:spcPct val="150000"/>
              </a:lnSpc>
              <a:buFont typeface="Arial" panose="020B0604020202020204" pitchFamily="34" charset="0"/>
              <a:buChar char="•"/>
            </a:pPr>
            <a:r>
              <a:rPr lang="en-US" sz="2400" dirty="0"/>
              <a:t>Report Phase is optional: Not possible to set the round-trip time </a:t>
            </a:r>
            <a:r>
              <a:rPr lang="en-US" sz="2400" dirty="0">
                <a:sym typeface="Wingdings" panose="05000000000000000000" pitchFamily="2" charset="2"/>
              </a:rPr>
              <a:t>but we </a:t>
            </a:r>
            <a:r>
              <a:rPr lang="en-US" sz="2400" dirty="0"/>
              <a:t>can set the reply time</a:t>
            </a:r>
          </a:p>
          <a:p>
            <a:pPr marL="0" indent="0">
              <a:lnSpc>
                <a:spcPct val="150000"/>
              </a:lnSpc>
              <a:buNone/>
            </a:pPr>
            <a:r>
              <a:rPr lang="en-US" sz="3400" dirty="0">
                <a:sym typeface="Wingdings" panose="05000000000000000000" pitchFamily="2" charset="2"/>
              </a:rPr>
              <a:t> H</a:t>
            </a:r>
            <a:r>
              <a:rPr lang="en-US" sz="3400" dirty="0"/>
              <a:t>ow?</a:t>
            </a:r>
          </a:p>
          <a:p>
            <a:pPr marL="285750" indent="-285750">
              <a:lnSpc>
                <a:spcPct val="150000"/>
              </a:lnSpc>
              <a:buFont typeface="Arial" panose="020B0604020202020204" pitchFamily="34" charset="0"/>
              <a:buChar char="•"/>
            </a:pPr>
            <a:r>
              <a:rPr lang="en-GB" sz="2400" dirty="0"/>
              <a:t>In this CR, we propose to synchronize the NBA MMS UWB ranging transmission of the Responder to the one of the initiator by setting a fixed and accurate reply time between the reception of the first RSF fragment received from the initiator and the transmission of the first RSF fragment by the responder. In that case, the initiator does not need the report compact frame from the responder to compute the </a:t>
            </a:r>
            <a:r>
              <a:rPr lang="en-GB" sz="2400" dirty="0" err="1"/>
              <a:t>ToF</a:t>
            </a:r>
            <a:r>
              <a:rPr lang="en-GB" sz="2400" dirty="0"/>
              <a:t>.</a:t>
            </a:r>
            <a:endParaRPr lang="en-US" sz="2400" dirty="0"/>
          </a:p>
          <a:p>
            <a:pPr marL="285750" indent="-285750">
              <a:lnSpc>
                <a:spcPct val="150000"/>
              </a:lnSpc>
              <a:buFont typeface="Arial" panose="020B0604020202020204" pitchFamily="34" charset="0"/>
              <a:buChar char="•"/>
            </a:pPr>
            <a:r>
              <a:rPr lang="en-US" sz="2400" dirty="0"/>
              <a:t>Advantages:</a:t>
            </a:r>
          </a:p>
          <a:p>
            <a:pPr marL="721324" lvl="1" indent="-285750">
              <a:lnSpc>
                <a:spcPct val="150000"/>
              </a:lnSpc>
              <a:buFont typeface="Arial" panose="020B0604020202020204" pitchFamily="34" charset="0"/>
              <a:buChar char="•"/>
            </a:pPr>
            <a:r>
              <a:rPr lang="en-US" sz="2300" dirty="0">
                <a:effectLst/>
                <a:ea typeface="Times New Roman" panose="02020603050405020304" pitchFamily="18" charset="0"/>
              </a:rPr>
              <a:t>This new option reduces the energy consumption of the interleaved MMS by avoiding the need to send the report</a:t>
            </a:r>
            <a:endParaRPr lang="en-US" sz="2300" dirty="0">
              <a:sym typeface="Wingdings" panose="05000000000000000000" pitchFamily="2" charset="2"/>
            </a:endParaRPr>
          </a:p>
          <a:p>
            <a:pPr marL="0" lvl="1" indent="0">
              <a:lnSpc>
                <a:spcPct val="150000"/>
              </a:lnSpc>
              <a:buNone/>
            </a:pPr>
            <a:r>
              <a:rPr lang="en-US" sz="3400" dirty="0">
                <a:ea typeface="ＭＳ Ｐゴシック" pitchFamily="-65" charset="-128"/>
                <a:sym typeface="Wingdings" panose="05000000000000000000" pitchFamily="2" charset="2"/>
              </a:rPr>
              <a:t> W</a:t>
            </a:r>
            <a:r>
              <a:rPr lang="en-US" sz="3400" dirty="0">
                <a:ea typeface="ＭＳ Ｐゴシック" pitchFamily="-65" charset="-128"/>
              </a:rPr>
              <a:t>hen?</a:t>
            </a:r>
          </a:p>
          <a:p>
            <a:pPr marL="721324" lvl="1" indent="-285750">
              <a:lnSpc>
                <a:spcPct val="150000"/>
              </a:lnSpc>
              <a:buFont typeface="Arial" panose="020B0604020202020204" pitchFamily="34" charset="0"/>
              <a:buChar char="•"/>
            </a:pPr>
            <a:endParaRPr lang="en-US" sz="2300" dirty="0">
              <a:effectLst/>
              <a:ea typeface="Times New Roman" panose="02020603050405020304" pitchFamily="18" charset="0"/>
            </a:endParaRPr>
          </a:p>
        </p:txBody>
      </p:sp>
    </p:spTree>
    <p:extLst>
      <p:ext uri="{BB962C8B-B14F-4D97-AF65-F5344CB8AC3E}">
        <p14:creationId xmlns:p14="http://schemas.microsoft.com/office/powerpoint/2010/main" val="104396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7E6B237-A38D-1C30-B6AE-6CF48D3814F5}"/>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71" b="94608" l="7752" r="91473">
                        <a14:foregroundMark x1="48837" y1="9804" x2="48837" y2="9804"/>
                        <a14:foregroundMark x1="55039" y1="93627" x2="55039" y2="93627"/>
                        <a14:foregroundMark x1="35659" y1="95098" x2="35659" y2="95098"/>
                        <a14:foregroundMark x1="92248" y1="40686" x2="92248" y2="40686"/>
                        <a14:foregroundMark x1="45736" y1="9314" x2="42636" y2="1471"/>
                      </a14:backgroundRemoval>
                    </a14:imgEffect>
                  </a14:imgLayer>
                </a14:imgProps>
              </a:ext>
            </a:extLst>
          </a:blip>
          <a:stretch>
            <a:fillRect/>
          </a:stretch>
        </p:blipFill>
        <p:spPr>
          <a:xfrm>
            <a:off x="304006" y="4039394"/>
            <a:ext cx="1144263" cy="1809533"/>
          </a:xfrm>
          <a:prstGeom prst="rect">
            <a:avLst/>
          </a:prstGeom>
        </p:spPr>
      </p:pic>
      <p:pic>
        <p:nvPicPr>
          <p:cNvPr id="4" name="Graphic 3" descr="House with solid fill">
            <a:extLst>
              <a:ext uri="{FF2B5EF4-FFF2-40B4-BE49-F238E27FC236}">
                <a16:creationId xmlns:a16="http://schemas.microsoft.com/office/drawing/2014/main" id="{CEC55366-0C77-52BA-A3FB-A3C43EF007A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57477" y="4009163"/>
            <a:ext cx="1809533" cy="1809533"/>
          </a:xfrm>
          <a:prstGeom prst="rect">
            <a:avLst/>
          </a:prstGeom>
        </p:spPr>
      </p:pic>
      <p:pic>
        <p:nvPicPr>
          <p:cNvPr id="6" name="Picture 5">
            <a:extLst>
              <a:ext uri="{FF2B5EF4-FFF2-40B4-BE49-F238E27FC236}">
                <a16:creationId xmlns:a16="http://schemas.microsoft.com/office/drawing/2014/main" id="{BC87CF1E-7275-D6B6-886E-D93B7C1E2709}"/>
              </a:ext>
            </a:extLst>
          </p:cNvPr>
          <p:cNvPicPr>
            <a:picLocks noChangeAspect="1"/>
          </p:cNvPicPr>
          <p:nvPr/>
        </p:nvPicPr>
        <p:blipFill>
          <a:blip r:embed="rId6"/>
          <a:stretch>
            <a:fillRect/>
          </a:stretch>
        </p:blipFill>
        <p:spPr>
          <a:xfrm>
            <a:off x="447420" y="2206837"/>
            <a:ext cx="2674852" cy="937341"/>
          </a:xfrm>
          <a:prstGeom prst="rect">
            <a:avLst/>
          </a:prstGeom>
        </p:spPr>
      </p:pic>
      <p:cxnSp>
        <p:nvCxnSpPr>
          <p:cNvPr id="8" name="Straight Arrow Connector 7">
            <a:extLst>
              <a:ext uri="{FF2B5EF4-FFF2-40B4-BE49-F238E27FC236}">
                <a16:creationId xmlns:a16="http://schemas.microsoft.com/office/drawing/2014/main" id="{5472848A-3709-E622-4F06-FCC87F72851C}"/>
              </a:ext>
            </a:extLst>
          </p:cNvPr>
          <p:cNvCxnSpPr/>
          <p:nvPr/>
        </p:nvCxnSpPr>
        <p:spPr bwMode="auto">
          <a:xfrm>
            <a:off x="1448269" y="4725194"/>
            <a:ext cx="9142737" cy="0"/>
          </a:xfrm>
          <a:prstGeom prst="straightConnector1">
            <a:avLst/>
          </a:prstGeom>
          <a:solidFill>
            <a:schemeClr val="accent1"/>
          </a:solidFill>
          <a:ln w="57150" cap="flat" cmpd="sng" algn="ctr">
            <a:solidFill>
              <a:srgbClr val="0070C0"/>
            </a:solidFill>
            <a:prstDash val="solid"/>
            <a:round/>
            <a:headEnd type="triangle"/>
            <a:tailEnd type="triangle"/>
          </a:ln>
          <a:effectLst/>
        </p:spPr>
      </p:cxnSp>
      <p:sp>
        <p:nvSpPr>
          <p:cNvPr id="9" name="TextBox 8">
            <a:extLst>
              <a:ext uri="{FF2B5EF4-FFF2-40B4-BE49-F238E27FC236}">
                <a16:creationId xmlns:a16="http://schemas.microsoft.com/office/drawing/2014/main" id="{B480F813-D321-9A3D-B3E6-C2B6D241A59D}"/>
              </a:ext>
            </a:extLst>
          </p:cNvPr>
          <p:cNvSpPr txBox="1"/>
          <p:nvPr/>
        </p:nvSpPr>
        <p:spPr>
          <a:xfrm>
            <a:off x="876137" y="1910409"/>
            <a:ext cx="827471" cy="338554"/>
          </a:xfrm>
          <a:prstGeom prst="rect">
            <a:avLst/>
          </a:prstGeom>
          <a:noFill/>
        </p:spPr>
        <p:txBody>
          <a:bodyPr wrap="none" rtlCol="0">
            <a:spAutoFit/>
          </a:bodyPr>
          <a:lstStyle/>
          <a:p>
            <a:r>
              <a:rPr lang="en-US" sz="1600" b="1" dirty="0">
                <a:solidFill>
                  <a:srgbClr val="0000FF"/>
                </a:solidFill>
              </a:rPr>
              <a:t>16 RSF</a:t>
            </a:r>
          </a:p>
        </p:txBody>
      </p:sp>
      <p:sp>
        <p:nvSpPr>
          <p:cNvPr id="10" name="TextBox 9">
            <a:extLst>
              <a:ext uri="{FF2B5EF4-FFF2-40B4-BE49-F238E27FC236}">
                <a16:creationId xmlns:a16="http://schemas.microsoft.com/office/drawing/2014/main" id="{EB15BE88-632E-8CA4-A157-7F49BF28E9C0}"/>
              </a:ext>
            </a:extLst>
          </p:cNvPr>
          <p:cNvSpPr txBox="1"/>
          <p:nvPr/>
        </p:nvSpPr>
        <p:spPr>
          <a:xfrm>
            <a:off x="685006" y="3198213"/>
            <a:ext cx="908710" cy="338554"/>
          </a:xfrm>
          <a:prstGeom prst="rect">
            <a:avLst/>
          </a:prstGeom>
          <a:noFill/>
        </p:spPr>
        <p:txBody>
          <a:bodyPr wrap="none" rtlCol="0">
            <a:spAutoFit/>
          </a:bodyPr>
          <a:lstStyle/>
          <a:p>
            <a:r>
              <a:rPr lang="en-US" sz="1600" b="1" dirty="0">
                <a:solidFill>
                  <a:srgbClr val="0000FF"/>
                </a:solidFill>
              </a:rPr>
              <a:t>+ report</a:t>
            </a:r>
          </a:p>
        </p:txBody>
      </p:sp>
    </p:spTree>
    <p:extLst>
      <p:ext uri="{BB962C8B-B14F-4D97-AF65-F5344CB8AC3E}">
        <p14:creationId xmlns:p14="http://schemas.microsoft.com/office/powerpoint/2010/main" val="2331370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7DE594-20FF-AE9C-688F-9F2C77CB1699}"/>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EF509FC7-814B-691F-07E8-F946F376E5D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71" b="94608" l="7752" r="91473">
                        <a14:foregroundMark x1="48837" y1="9804" x2="48837" y2="9804"/>
                        <a14:foregroundMark x1="55039" y1="93627" x2="55039" y2="93627"/>
                        <a14:foregroundMark x1="35659" y1="95098" x2="35659" y2="95098"/>
                        <a14:foregroundMark x1="92248" y1="40686" x2="92248" y2="40686"/>
                        <a14:foregroundMark x1="45736" y1="9314" x2="42636" y2="1471"/>
                      </a14:backgroundRemoval>
                    </a14:imgEffect>
                  </a14:imgLayer>
                </a14:imgProps>
              </a:ext>
            </a:extLst>
          </a:blip>
          <a:stretch>
            <a:fillRect/>
          </a:stretch>
        </p:blipFill>
        <p:spPr>
          <a:xfrm>
            <a:off x="2437606" y="4045724"/>
            <a:ext cx="1144263" cy="1809533"/>
          </a:xfrm>
          <a:prstGeom prst="rect">
            <a:avLst/>
          </a:prstGeom>
        </p:spPr>
      </p:pic>
      <p:pic>
        <p:nvPicPr>
          <p:cNvPr id="4" name="Graphic 3" descr="House with solid fill">
            <a:extLst>
              <a:ext uri="{FF2B5EF4-FFF2-40B4-BE49-F238E27FC236}">
                <a16:creationId xmlns:a16="http://schemas.microsoft.com/office/drawing/2014/main" id="{AA271FDE-A837-AE6C-7093-97C4AB56750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57477" y="4009163"/>
            <a:ext cx="1809533" cy="1809533"/>
          </a:xfrm>
          <a:prstGeom prst="rect">
            <a:avLst/>
          </a:prstGeom>
        </p:spPr>
      </p:pic>
      <p:pic>
        <p:nvPicPr>
          <p:cNvPr id="6" name="Picture 5">
            <a:extLst>
              <a:ext uri="{FF2B5EF4-FFF2-40B4-BE49-F238E27FC236}">
                <a16:creationId xmlns:a16="http://schemas.microsoft.com/office/drawing/2014/main" id="{BD26395B-34CC-72BE-F628-59B8FF9AB784}"/>
              </a:ext>
            </a:extLst>
          </p:cNvPr>
          <p:cNvPicPr>
            <a:picLocks noChangeAspect="1"/>
          </p:cNvPicPr>
          <p:nvPr/>
        </p:nvPicPr>
        <p:blipFill>
          <a:blip r:embed="rId6"/>
          <a:stretch>
            <a:fillRect/>
          </a:stretch>
        </p:blipFill>
        <p:spPr>
          <a:xfrm>
            <a:off x="1904206" y="2424139"/>
            <a:ext cx="2674852" cy="937341"/>
          </a:xfrm>
          <a:prstGeom prst="rect">
            <a:avLst/>
          </a:prstGeom>
        </p:spPr>
      </p:pic>
      <p:cxnSp>
        <p:nvCxnSpPr>
          <p:cNvPr id="8" name="Straight Arrow Connector 7">
            <a:extLst>
              <a:ext uri="{FF2B5EF4-FFF2-40B4-BE49-F238E27FC236}">
                <a16:creationId xmlns:a16="http://schemas.microsoft.com/office/drawing/2014/main" id="{554FF71A-9E5C-D964-AFDD-C96F938AAC6A}"/>
              </a:ext>
            </a:extLst>
          </p:cNvPr>
          <p:cNvCxnSpPr>
            <a:cxnSpLocks/>
          </p:cNvCxnSpPr>
          <p:nvPr/>
        </p:nvCxnSpPr>
        <p:spPr bwMode="auto">
          <a:xfrm flipV="1">
            <a:off x="3581869" y="4725194"/>
            <a:ext cx="7009137" cy="76200"/>
          </a:xfrm>
          <a:prstGeom prst="straightConnector1">
            <a:avLst/>
          </a:prstGeom>
          <a:solidFill>
            <a:schemeClr val="accent1"/>
          </a:solidFill>
          <a:ln w="57150" cap="flat" cmpd="sng" algn="ctr">
            <a:solidFill>
              <a:srgbClr val="0070C0"/>
            </a:solidFill>
            <a:prstDash val="solid"/>
            <a:round/>
            <a:headEnd type="triangle"/>
            <a:tailEnd type="triangle"/>
          </a:ln>
          <a:effectLst/>
        </p:spPr>
      </p:cxnSp>
      <p:sp>
        <p:nvSpPr>
          <p:cNvPr id="9" name="TextBox 8">
            <a:extLst>
              <a:ext uri="{FF2B5EF4-FFF2-40B4-BE49-F238E27FC236}">
                <a16:creationId xmlns:a16="http://schemas.microsoft.com/office/drawing/2014/main" id="{4A695684-C129-C7DD-A0E9-4371C10B3394}"/>
              </a:ext>
            </a:extLst>
          </p:cNvPr>
          <p:cNvSpPr txBox="1"/>
          <p:nvPr/>
        </p:nvSpPr>
        <p:spPr>
          <a:xfrm>
            <a:off x="2332923" y="2127711"/>
            <a:ext cx="724878" cy="338554"/>
          </a:xfrm>
          <a:prstGeom prst="rect">
            <a:avLst/>
          </a:prstGeom>
          <a:noFill/>
        </p:spPr>
        <p:txBody>
          <a:bodyPr wrap="none" rtlCol="0">
            <a:spAutoFit/>
          </a:bodyPr>
          <a:lstStyle/>
          <a:p>
            <a:r>
              <a:rPr lang="en-US" sz="1600" b="1" dirty="0">
                <a:solidFill>
                  <a:srgbClr val="0000FF"/>
                </a:solidFill>
              </a:rPr>
              <a:t>8 RSF</a:t>
            </a:r>
          </a:p>
        </p:txBody>
      </p:sp>
      <p:sp>
        <p:nvSpPr>
          <p:cNvPr id="10" name="TextBox 9">
            <a:extLst>
              <a:ext uri="{FF2B5EF4-FFF2-40B4-BE49-F238E27FC236}">
                <a16:creationId xmlns:a16="http://schemas.microsoft.com/office/drawing/2014/main" id="{6D7973E9-CAF8-EEB9-D265-1E618295F98F}"/>
              </a:ext>
            </a:extLst>
          </p:cNvPr>
          <p:cNvSpPr txBox="1"/>
          <p:nvPr/>
        </p:nvSpPr>
        <p:spPr>
          <a:xfrm>
            <a:off x="2141792" y="3415515"/>
            <a:ext cx="908710" cy="338554"/>
          </a:xfrm>
          <a:prstGeom prst="rect">
            <a:avLst/>
          </a:prstGeom>
          <a:noFill/>
        </p:spPr>
        <p:txBody>
          <a:bodyPr wrap="none" rtlCol="0">
            <a:spAutoFit/>
          </a:bodyPr>
          <a:lstStyle/>
          <a:p>
            <a:r>
              <a:rPr lang="en-US" sz="1600" b="1" dirty="0">
                <a:solidFill>
                  <a:srgbClr val="0000FF"/>
                </a:solidFill>
              </a:rPr>
              <a:t>+ report</a:t>
            </a:r>
          </a:p>
        </p:txBody>
      </p:sp>
    </p:spTree>
    <p:extLst>
      <p:ext uri="{BB962C8B-B14F-4D97-AF65-F5344CB8AC3E}">
        <p14:creationId xmlns:p14="http://schemas.microsoft.com/office/powerpoint/2010/main" val="345492050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Props1.xml><?xml version="1.0" encoding="utf-8"?>
<ds:datastoreItem xmlns:ds="http://schemas.openxmlformats.org/officeDocument/2006/customXml" ds:itemID="{53731B65-3C10-4580-BCB3-83C7D94814C0}">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docMetadata/LabelInfo.xml><?xml version="1.0" encoding="utf-8"?>
<clbl:labelList xmlns:clbl="http://schemas.microsoft.com/office/2020/mipLabelMetadata">
  <clbl:label id="{783439ab-34c5-49cd-8f76-f98ee7c0bf70}" enabled="1" method="Privileged" siteId="{ea529389-cf47-4fb2-b8ff-2ddd0b7d2a34}" contentBits="2" removed="0"/>
  <clbl:label id="{cf8c7287-838c-46dd-b281-b1140229e67a}" enabled="1" method="Privileged" siteId="{75e027c9-20d5-47d5-b82f-77d7cd041e8f}" contentBits="0" removed="0"/>
</clbl:labelList>
</file>

<file path=docProps/app.xml><?xml version="1.0" encoding="utf-8"?>
<Properties xmlns="http://schemas.openxmlformats.org/officeDocument/2006/extended-properties" xmlns:vt="http://schemas.openxmlformats.org/officeDocument/2006/docPropsVTypes">
  <Template/>
  <TotalTime>1111</TotalTime>
  <Words>1492</Words>
  <Application>Microsoft Office PowerPoint</Application>
  <PresentationFormat>Custom</PresentationFormat>
  <Paragraphs>280</Paragraphs>
  <Slides>17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Calibri</vt:lpstr>
      <vt:lpstr>Cambria Math</vt:lpstr>
      <vt:lpstr>Times New Roman</vt:lpstr>
      <vt:lpstr>Wingdings</vt:lpstr>
      <vt:lpstr>Default Design</vt:lpstr>
      <vt:lpstr>PowerPoint Presentation</vt:lpstr>
      <vt:lpstr>comments</vt:lpstr>
      <vt:lpstr>Introduction / motivation</vt:lpstr>
      <vt:lpstr>SS-TWR with RSF-Only MMS</vt:lpstr>
      <vt:lpstr>SS-TWR with RSF-Only MMS</vt:lpstr>
      <vt:lpstr>SS-TWR with RSF-Only MMS</vt:lpstr>
      <vt:lpstr>Introduction / motivation</vt:lpstr>
      <vt:lpstr>PowerPoint Presentation</vt:lpstr>
      <vt:lpstr>PowerPoint Presentation</vt:lpstr>
      <vt:lpstr>PowerPoint Presentation</vt:lpstr>
      <vt:lpstr>PowerPoint Presentation</vt:lpstr>
      <vt:lpstr>PowerPoint Presentation</vt:lpstr>
      <vt:lpstr>PowerPoint Presentation</vt:lpstr>
      <vt:lpstr>Sync SS-TWR with RSF-Only</vt:lpstr>
      <vt:lpstr>Sync SS-TWR with UWB-Driven MMS</vt:lpstr>
      <vt:lpstr>Implementation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Mickael MAMAN</cp:lastModifiedBy>
  <cp:revision>1218</cp:revision>
  <cp:lastPrinted>2015-07-14T16:02:16Z</cp:lastPrinted>
  <dcterms:created xsi:type="dcterms:W3CDTF">2009-07-12T16:25:16Z</dcterms:created>
  <dcterms:modified xsi:type="dcterms:W3CDTF">2025-05-14T12:40:41Z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cc5ac905-b420-43a2-acba-7c52be8e3e02</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y fmtid="{D5CDD505-2E9C-101B-9397-08002B2CF9AE}" pid="9" name="ClassificationContentMarkingFooterLocations">
    <vt:lpwstr>Default Design:3</vt:lpwstr>
  </property>
  <property fmtid="{D5CDD505-2E9C-101B-9397-08002B2CF9AE}" pid="10" name="ClassificationContentMarkingFooterText">
    <vt:lpwstr>© 2025 Qorvo US, Inc. – All Rights Reserved</vt:lpwstr>
  </property>
</Properties>
</file>