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3"/>
  </p:sldMasterIdLst>
  <p:notesMasterIdLst>
    <p:notesMasterId r:id="rId21"/>
  </p:notesMasterIdLst>
  <p:handoutMasterIdLst>
    <p:handoutMasterId r:id="rId22"/>
  </p:handoutMasterIdLst>
  <p:sldIdLst>
    <p:sldId id="287" r:id="rId4"/>
    <p:sldId id="2147474834" r:id="rId5"/>
    <p:sldId id="371" r:id="rId6"/>
    <p:sldId id="274" r:id="rId7"/>
    <p:sldId id="2147474824" r:id="rId8"/>
    <p:sldId id="2147474825" r:id="rId9"/>
    <p:sldId id="389" r:id="rId10"/>
    <p:sldId id="388" r:id="rId11"/>
    <p:sldId id="2147474826" r:id="rId12"/>
    <p:sldId id="2147474827" r:id="rId13"/>
    <p:sldId id="2147474829" r:id="rId14"/>
    <p:sldId id="2147474830" r:id="rId15"/>
    <p:sldId id="2147474828" r:id="rId16"/>
    <p:sldId id="2147474835" r:id="rId17"/>
    <p:sldId id="2147474832" r:id="rId18"/>
    <p:sldId id="2147474833" r:id="rId19"/>
    <p:sldId id="387" r:id="rId20"/>
  </p:sldIdLst>
  <p:sldSz cx="12190413" cy="6859588"/>
  <p:notesSz cx="6934200" cy="9280525"/>
  <p:defaultTextStyle>
    <a:defPPr>
      <a:defRPr lang="en-US"/>
    </a:defPPr>
    <a:lvl1pPr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1pPr>
    <a:lvl2pPr marL="497799"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2pPr>
    <a:lvl3pPr marL="995599"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3pPr>
    <a:lvl4pPr marL="1493398"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4pPr>
    <a:lvl5pPr marL="1991197"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5pPr>
    <a:lvl6pPr marL="2488997" algn="l" defTabSz="497799" rtl="0" eaLnBrk="1" latinLnBrk="0" hangingPunct="1">
      <a:defRPr sz="1300" kern="1200">
        <a:solidFill>
          <a:schemeClr val="tx1"/>
        </a:solidFill>
        <a:latin typeface="Times New Roman" charset="0"/>
        <a:ea typeface="ＭＳ Ｐゴシック" charset="0"/>
        <a:cs typeface="ＭＳ Ｐゴシック" charset="0"/>
      </a:defRPr>
    </a:lvl6pPr>
    <a:lvl7pPr marL="2986796" algn="l" defTabSz="497799" rtl="0" eaLnBrk="1" latinLnBrk="0" hangingPunct="1">
      <a:defRPr sz="1300" kern="1200">
        <a:solidFill>
          <a:schemeClr val="tx1"/>
        </a:solidFill>
        <a:latin typeface="Times New Roman" charset="0"/>
        <a:ea typeface="ＭＳ Ｐゴシック" charset="0"/>
        <a:cs typeface="ＭＳ Ｐゴシック" charset="0"/>
      </a:defRPr>
    </a:lvl7pPr>
    <a:lvl8pPr marL="3484596" algn="l" defTabSz="497799" rtl="0" eaLnBrk="1" latinLnBrk="0" hangingPunct="1">
      <a:defRPr sz="1300" kern="1200">
        <a:solidFill>
          <a:schemeClr val="tx1"/>
        </a:solidFill>
        <a:latin typeface="Times New Roman" charset="0"/>
        <a:ea typeface="ＭＳ Ｐゴシック" charset="0"/>
        <a:cs typeface="ＭＳ Ｐゴシック" charset="0"/>
      </a:defRPr>
    </a:lvl8pPr>
    <a:lvl9pPr marL="3982395" algn="l" defTabSz="497799" rtl="0" eaLnBrk="1" latinLnBrk="0" hangingPunct="1">
      <a:defRPr sz="13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Cover Page" id="{7E367D55-C77A-3F4F-941C-92F6A234F7F7}">
          <p14:sldIdLst>
            <p14:sldId id="287"/>
          </p14:sldIdLst>
        </p14:section>
        <p14:section name="Presentation" id="{423C3B5B-A901-8240-AD93-EF2BDAB31CDF}">
          <p14:sldIdLst>
            <p14:sldId id="2147474834"/>
            <p14:sldId id="371"/>
            <p14:sldId id="274"/>
            <p14:sldId id="2147474824"/>
            <p14:sldId id="2147474825"/>
            <p14:sldId id="389"/>
            <p14:sldId id="388"/>
            <p14:sldId id="2147474826"/>
            <p14:sldId id="2147474827"/>
            <p14:sldId id="2147474829"/>
            <p14:sldId id="2147474830"/>
            <p14:sldId id="2147474828"/>
            <p14:sldId id="2147474835"/>
            <p14:sldId id="2147474832"/>
            <p14:sldId id="2147474833"/>
            <p14:sldId id="38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guide id="3" orient="horz" pos="2161">
          <p15:clr>
            <a:srgbClr val="A4A3A4"/>
          </p15:clr>
        </p15:guide>
        <p15:guide id="4" pos="384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illy Verso" initials="BV"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CFF9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404" autoAdjust="0"/>
  </p:normalViewPr>
  <p:slideViewPr>
    <p:cSldViewPr>
      <p:cViewPr varScale="1">
        <p:scale>
          <a:sx n="82" d="100"/>
          <a:sy n="82" d="100"/>
        </p:scale>
        <p:origin x="720" y="72"/>
      </p:cViewPr>
      <p:guideLst>
        <p:guide orient="horz" pos="2160"/>
        <p:guide pos="2880"/>
        <p:guide orient="horz" pos="2161"/>
        <p:guide pos="3840"/>
      </p:guideLst>
    </p:cSldViewPr>
  </p:slideViewPr>
  <p:outlineViewPr>
    <p:cViewPr>
      <p:scale>
        <a:sx n="33" d="100"/>
        <a:sy n="33" d="100"/>
      </p:scale>
      <p:origin x="0" y="0"/>
    </p:cViewPr>
  </p:outlineViewPr>
  <p:notesTextViewPr>
    <p:cViewPr>
      <p:scale>
        <a:sx n="66" d="100"/>
        <a:sy n="66" d="100"/>
      </p:scale>
      <p:origin x="0" y="0"/>
    </p:cViewPr>
  </p:notesTextViewPr>
  <p:sorterViewPr>
    <p:cViewPr>
      <p:scale>
        <a:sx n="66" d="100"/>
        <a:sy n="66" d="100"/>
      </p:scale>
      <p:origin x="0" y="0"/>
    </p:cViewPr>
  </p:sorterViewPr>
  <p:notesViewPr>
    <p:cSldViewPr>
      <p:cViewPr varScale="1">
        <p:scale>
          <a:sx n="62" d="100"/>
          <a:sy n="62" d="100"/>
        </p:scale>
        <p:origin x="2357" y="-19"/>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heme" Target="theme/theme1.xml"/><Relationship Id="rId3" Type="http://schemas.openxmlformats.org/officeDocument/2006/relationships/slideMaster" Target="slideMasters/slideMaster1.xml"/><Relationship Id="rId21"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commentAuthors" Target="commentAuthors.xml"/><Relationship Id="rId28" Type="http://schemas.microsoft.com/office/2016/11/relationships/changesInfo" Target="changesInfos/changesInfo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kael MAMAN" userId="1022dfd5-cceb-41b6-9cdc-0a167500e755" providerId="ADAL" clId="{7372450B-A663-4806-8738-B15A75D7E884}"/>
    <pc:docChg chg="modMainMaster">
      <pc:chgData name="Mickael MAMAN" userId="1022dfd5-cceb-41b6-9cdc-0a167500e755" providerId="ADAL" clId="{7372450B-A663-4806-8738-B15A75D7E884}" dt="2025-05-14T12:40:22.647" v="3" actId="20577"/>
      <pc:docMkLst>
        <pc:docMk/>
      </pc:docMkLst>
      <pc:sldMasterChg chg="modSp mod">
        <pc:chgData name="Mickael MAMAN" userId="1022dfd5-cceb-41b6-9cdc-0a167500e755" providerId="ADAL" clId="{7372450B-A663-4806-8738-B15A75D7E884}" dt="2025-05-14T12:40:22.647" v="3" actId="20577"/>
        <pc:sldMasterMkLst>
          <pc:docMk/>
          <pc:sldMasterMk cId="0" sldId="2147483648"/>
        </pc:sldMasterMkLst>
        <pc:spChg chg="mod">
          <ac:chgData name="Mickael MAMAN" userId="1022dfd5-cceb-41b6-9cdc-0a167500e755" providerId="ADAL" clId="{7372450B-A663-4806-8738-B15A75D7E884}" dt="2025-05-14T12:40:22.647" v="3"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dirty="0"/>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dirty="0"/>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Mickael Maman (ST)</a:t>
            </a:r>
            <a:endParaRPr lang="en-US" dirty="0"/>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dirty="0"/>
              <a:t>Page </a:t>
            </a:r>
            <a:fld id="{A02D7F57-CF25-5744-BB38-A746692E5220}" type="slidenum">
              <a:rPr lang="en-US"/>
              <a:pPr>
                <a:defRPr/>
              </a:pPr>
              <a:t>‹#›</a:t>
            </a:fld>
            <a:endParaRPr lang="en-US" dirty="0"/>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dirty="0"/>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dirty="0"/>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dirty="0"/>
              <a:t>&lt;month year&gt;</a:t>
            </a:r>
          </a:p>
        </p:txBody>
      </p:sp>
      <p:sp>
        <p:nvSpPr>
          <p:cNvPr id="14340" name="Rectangle 4"/>
          <p:cNvSpPr>
            <a:spLocks noGrp="1" noRot="1" noChangeAspect="1" noChangeArrowheads="1" noTextEdit="1"/>
          </p:cNvSpPr>
          <p:nvPr>
            <p:ph type="sldImg" idx="2"/>
          </p:nvPr>
        </p:nvSpPr>
        <p:spPr bwMode="auto">
          <a:xfrm>
            <a:off x="385763" y="701675"/>
            <a:ext cx="6162675"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Mickael Maman (ST)</a:t>
            </a:r>
            <a:endParaRPr lang="en-US" dirty="0"/>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dirty="0"/>
              <a:t>Page </a:t>
            </a:r>
            <a:fld id="{44150747-EEFC-F243-90C1-8A0124CC47EF}" type="slidenum">
              <a:rPr lang="en-US"/>
              <a:pPr>
                <a:defRPr/>
              </a:pPr>
              <a:t>‹#›</a:t>
            </a:fld>
            <a:endParaRPr lang="en-US" dirty="0"/>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dirty="0"/>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p:notesStyle>
    <a:lvl1pPr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65" charset="-128"/>
        <a:cs typeface="ＭＳ Ｐゴシック" pitchFamily="-65" charset="-128"/>
      </a:defRPr>
    </a:lvl1pPr>
    <a:lvl2pPr marL="124450"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2pPr>
    <a:lvl3pPr marL="248900"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3pPr>
    <a:lvl4pPr marL="373350"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4pPr>
    <a:lvl5pPr marL="497799"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5pPr>
    <a:lvl6pPr marL="2488997" algn="l" defTabSz="497799" rtl="0" eaLnBrk="1" latinLnBrk="0" hangingPunct="1">
      <a:defRPr sz="1300" kern="1200">
        <a:solidFill>
          <a:schemeClr val="tx1"/>
        </a:solidFill>
        <a:latin typeface="+mn-lt"/>
        <a:ea typeface="+mn-ea"/>
        <a:cs typeface="+mn-cs"/>
      </a:defRPr>
    </a:lvl6pPr>
    <a:lvl7pPr marL="2986796" algn="l" defTabSz="497799" rtl="0" eaLnBrk="1" latinLnBrk="0" hangingPunct="1">
      <a:defRPr sz="1300" kern="1200">
        <a:solidFill>
          <a:schemeClr val="tx1"/>
        </a:solidFill>
        <a:latin typeface="+mn-lt"/>
        <a:ea typeface="+mn-ea"/>
        <a:cs typeface="+mn-cs"/>
      </a:defRPr>
    </a:lvl7pPr>
    <a:lvl8pPr marL="3484596" algn="l" defTabSz="497799" rtl="0" eaLnBrk="1" latinLnBrk="0" hangingPunct="1">
      <a:defRPr sz="1300" kern="1200">
        <a:solidFill>
          <a:schemeClr val="tx1"/>
        </a:solidFill>
        <a:latin typeface="+mn-lt"/>
        <a:ea typeface="+mn-ea"/>
        <a:cs typeface="+mn-cs"/>
      </a:defRPr>
    </a:lvl8pPr>
    <a:lvl9pPr marL="3982395" algn="l" defTabSz="497799"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Page </a:t>
            </a:r>
            <a:fld id="{866C5DAD-7524-994C-A6BA-A3A5EEF4EA53}" type="slidenum">
              <a:rPr lang="en-US"/>
              <a:pPr/>
              <a:t>1</a:t>
            </a:fld>
            <a:endParaRPr lang="en-US" dirty="0"/>
          </a:p>
        </p:txBody>
      </p:sp>
      <p:sp>
        <p:nvSpPr>
          <p:cNvPr id="16388" name="Rectangle 2"/>
          <p:cNvSpPr>
            <a:spLocks noGrp="1" noRot="1" noChangeAspect="1" noChangeArrowheads="1" noTextEdit="1"/>
          </p:cNvSpPr>
          <p:nvPr>
            <p:ph type="sldImg"/>
          </p:nvPr>
        </p:nvSpPr>
        <p:spPr>
          <a:xfrm>
            <a:off x="385763" y="701675"/>
            <a:ext cx="61626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7603635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0A4084-B15A-674E-D03A-9C91C63BDFE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9E9AFC1-8B1B-80F5-4F79-A6B9C5DF12D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D65FE84-E6DA-1EF1-3C24-2CAD30CA7A2B}"/>
              </a:ext>
            </a:extLst>
          </p:cNvPr>
          <p:cNvSpPr>
            <a:spLocks noGrp="1"/>
          </p:cNvSpPr>
          <p:nvPr>
            <p:ph type="body" idx="1"/>
          </p:nvPr>
        </p:nvSpPr>
        <p:spPr/>
        <p:txBody>
          <a:bodyPr/>
          <a:lstStyle/>
          <a:p>
            <a:endParaRPr lang="en-US"/>
          </a:p>
        </p:txBody>
      </p:sp>
      <p:sp>
        <p:nvSpPr>
          <p:cNvPr id="4" name="Header Placeholder 3">
            <a:extLst>
              <a:ext uri="{FF2B5EF4-FFF2-40B4-BE49-F238E27FC236}">
                <a16:creationId xmlns:a16="http://schemas.microsoft.com/office/drawing/2014/main" id="{A80ECE58-D771-F5C6-4669-420D80D391DB}"/>
              </a:ext>
            </a:extLst>
          </p:cNvPr>
          <p:cNvSpPr>
            <a:spLocks noGrp="1"/>
          </p:cNvSpPr>
          <p:nvPr>
            <p:ph type="hdr" sz="quarter"/>
          </p:nvPr>
        </p:nvSpPr>
        <p:spPr/>
        <p:txBody>
          <a:bodyPr/>
          <a:lstStyle/>
          <a:p>
            <a:pPr>
              <a:defRPr/>
            </a:pPr>
            <a:r>
              <a:rPr lang="en-US"/>
              <a:t>doc.: IEEE 802.15-&lt;15-09-0758-00-004e&gt;</a:t>
            </a:r>
            <a:endParaRPr lang="en-US" dirty="0"/>
          </a:p>
        </p:txBody>
      </p:sp>
      <p:sp>
        <p:nvSpPr>
          <p:cNvPr id="5" name="Date Placeholder 4">
            <a:extLst>
              <a:ext uri="{FF2B5EF4-FFF2-40B4-BE49-F238E27FC236}">
                <a16:creationId xmlns:a16="http://schemas.microsoft.com/office/drawing/2014/main" id="{79F9BC3A-2288-26DB-7DD7-CE9B8EEB1637}"/>
              </a:ext>
            </a:extLst>
          </p:cNvPr>
          <p:cNvSpPr>
            <a:spLocks noGrp="1"/>
          </p:cNvSpPr>
          <p:nvPr>
            <p:ph type="dt" idx="1"/>
          </p:nvPr>
        </p:nvSpPr>
        <p:spPr/>
        <p:txBody>
          <a:bodyPr/>
          <a:lstStyle/>
          <a:p>
            <a:pPr>
              <a:defRPr/>
            </a:pPr>
            <a:r>
              <a:rPr lang="en-US"/>
              <a:t>&lt;month year&gt;</a:t>
            </a:r>
            <a:endParaRPr lang="en-US" dirty="0"/>
          </a:p>
        </p:txBody>
      </p:sp>
      <p:sp>
        <p:nvSpPr>
          <p:cNvPr id="6" name="Footer Placeholder 5">
            <a:extLst>
              <a:ext uri="{FF2B5EF4-FFF2-40B4-BE49-F238E27FC236}">
                <a16:creationId xmlns:a16="http://schemas.microsoft.com/office/drawing/2014/main" id="{04097CF5-3E79-3692-67EB-5A22610FC1CA}"/>
              </a:ext>
            </a:extLst>
          </p:cNvPr>
          <p:cNvSpPr>
            <a:spLocks noGrp="1"/>
          </p:cNvSpPr>
          <p:nvPr>
            <p:ph type="ftr" sz="quarter" idx="4"/>
          </p:nvPr>
        </p:nvSpPr>
        <p:spPr/>
        <p:txBody>
          <a:bodyPr/>
          <a:lstStyle/>
          <a:p>
            <a:pPr lvl="4">
              <a:defRPr/>
            </a:pPr>
            <a:r>
              <a:rPr lang="en-US"/>
              <a:t>Mickael Maman (ST)</a:t>
            </a:r>
            <a:endParaRPr lang="en-US" dirty="0"/>
          </a:p>
        </p:txBody>
      </p:sp>
      <p:sp>
        <p:nvSpPr>
          <p:cNvPr id="7" name="Slide Number Placeholder 6">
            <a:extLst>
              <a:ext uri="{FF2B5EF4-FFF2-40B4-BE49-F238E27FC236}">
                <a16:creationId xmlns:a16="http://schemas.microsoft.com/office/drawing/2014/main" id="{6C81CCEB-241F-E73B-63F9-69E33471176A}"/>
              </a:ext>
            </a:extLst>
          </p:cNvPr>
          <p:cNvSpPr>
            <a:spLocks noGrp="1"/>
          </p:cNvSpPr>
          <p:nvPr>
            <p:ph type="sldNum" sz="quarter" idx="5"/>
          </p:nvPr>
        </p:nvSpPr>
        <p:spPr/>
        <p:txBody>
          <a:bodyPr/>
          <a:lstStyle/>
          <a:p>
            <a:pPr>
              <a:defRPr/>
            </a:pPr>
            <a:r>
              <a:rPr lang="en-US"/>
              <a:t>Page </a:t>
            </a:r>
            <a:fld id="{44150747-EEFC-F243-90C1-8A0124CC47EF}" type="slidenum">
              <a:rPr lang="en-US" smtClean="0"/>
              <a:pPr>
                <a:defRPr/>
              </a:pPr>
              <a:t>3</a:t>
            </a:fld>
            <a:endParaRPr lang="en-US" dirty="0"/>
          </a:p>
        </p:txBody>
      </p:sp>
    </p:spTree>
    <p:extLst>
      <p:ext uri="{BB962C8B-B14F-4D97-AF65-F5344CB8AC3E}">
        <p14:creationId xmlns:p14="http://schemas.microsoft.com/office/powerpoint/2010/main" val="21479660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A514147-3A48-BD0C-F864-649D3451E5E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F0AFC84-B6E1-8402-EB51-5808BB90385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B345759-129A-AD6B-149C-5191EA490DD6}"/>
              </a:ext>
            </a:extLst>
          </p:cNvPr>
          <p:cNvSpPr>
            <a:spLocks noGrp="1"/>
          </p:cNvSpPr>
          <p:nvPr>
            <p:ph type="body" idx="1"/>
          </p:nvPr>
        </p:nvSpPr>
        <p:spPr/>
        <p:txBody>
          <a:bodyPr/>
          <a:lstStyle/>
          <a:p>
            <a:endParaRPr lang="en-US"/>
          </a:p>
        </p:txBody>
      </p:sp>
      <p:sp>
        <p:nvSpPr>
          <p:cNvPr id="4" name="Header Placeholder 3">
            <a:extLst>
              <a:ext uri="{FF2B5EF4-FFF2-40B4-BE49-F238E27FC236}">
                <a16:creationId xmlns:a16="http://schemas.microsoft.com/office/drawing/2014/main" id="{E20059FB-948C-F616-4213-1643D2ABA514}"/>
              </a:ext>
            </a:extLst>
          </p:cNvPr>
          <p:cNvSpPr>
            <a:spLocks noGrp="1"/>
          </p:cNvSpPr>
          <p:nvPr>
            <p:ph type="hdr" sz="quarter"/>
          </p:nvPr>
        </p:nvSpPr>
        <p:spPr/>
        <p:txBody>
          <a:bodyPr/>
          <a:lstStyle/>
          <a:p>
            <a:pPr>
              <a:defRPr/>
            </a:pPr>
            <a:r>
              <a:rPr lang="en-US"/>
              <a:t>doc.: IEEE 802.15-&lt;15-09-0758-00-004e&gt;</a:t>
            </a:r>
            <a:endParaRPr lang="en-US" dirty="0"/>
          </a:p>
        </p:txBody>
      </p:sp>
      <p:sp>
        <p:nvSpPr>
          <p:cNvPr id="5" name="Date Placeholder 4">
            <a:extLst>
              <a:ext uri="{FF2B5EF4-FFF2-40B4-BE49-F238E27FC236}">
                <a16:creationId xmlns:a16="http://schemas.microsoft.com/office/drawing/2014/main" id="{247A6E29-5046-0EFE-FA94-D0AC7F43C855}"/>
              </a:ext>
            </a:extLst>
          </p:cNvPr>
          <p:cNvSpPr>
            <a:spLocks noGrp="1"/>
          </p:cNvSpPr>
          <p:nvPr>
            <p:ph type="dt" idx="1"/>
          </p:nvPr>
        </p:nvSpPr>
        <p:spPr/>
        <p:txBody>
          <a:bodyPr/>
          <a:lstStyle/>
          <a:p>
            <a:pPr>
              <a:defRPr/>
            </a:pPr>
            <a:r>
              <a:rPr lang="en-US"/>
              <a:t>&lt;month year&gt;</a:t>
            </a:r>
            <a:endParaRPr lang="en-US" dirty="0"/>
          </a:p>
        </p:txBody>
      </p:sp>
      <p:sp>
        <p:nvSpPr>
          <p:cNvPr id="6" name="Footer Placeholder 5">
            <a:extLst>
              <a:ext uri="{FF2B5EF4-FFF2-40B4-BE49-F238E27FC236}">
                <a16:creationId xmlns:a16="http://schemas.microsoft.com/office/drawing/2014/main" id="{012B916B-49DC-C91E-48B6-E9BDD0CF668D}"/>
              </a:ext>
            </a:extLst>
          </p:cNvPr>
          <p:cNvSpPr>
            <a:spLocks noGrp="1"/>
          </p:cNvSpPr>
          <p:nvPr>
            <p:ph type="ftr" sz="quarter" idx="4"/>
          </p:nvPr>
        </p:nvSpPr>
        <p:spPr/>
        <p:txBody>
          <a:bodyPr/>
          <a:lstStyle/>
          <a:p>
            <a:pPr lvl="4">
              <a:defRPr/>
            </a:pPr>
            <a:r>
              <a:rPr lang="en-US"/>
              <a:t>Mickael Maman (ST)</a:t>
            </a:r>
            <a:endParaRPr lang="en-US" dirty="0"/>
          </a:p>
        </p:txBody>
      </p:sp>
      <p:sp>
        <p:nvSpPr>
          <p:cNvPr id="7" name="Slide Number Placeholder 6">
            <a:extLst>
              <a:ext uri="{FF2B5EF4-FFF2-40B4-BE49-F238E27FC236}">
                <a16:creationId xmlns:a16="http://schemas.microsoft.com/office/drawing/2014/main" id="{7CEA1299-E1FF-5303-914A-8D90D4F6E7CB}"/>
              </a:ext>
            </a:extLst>
          </p:cNvPr>
          <p:cNvSpPr>
            <a:spLocks noGrp="1"/>
          </p:cNvSpPr>
          <p:nvPr>
            <p:ph type="sldNum" sz="quarter" idx="5"/>
          </p:nvPr>
        </p:nvSpPr>
        <p:spPr/>
        <p:txBody>
          <a:bodyPr/>
          <a:lstStyle/>
          <a:p>
            <a:pPr>
              <a:defRPr/>
            </a:pPr>
            <a:r>
              <a:rPr lang="en-US"/>
              <a:t>Page </a:t>
            </a:r>
            <a:fld id="{44150747-EEFC-F243-90C1-8A0124CC47EF}" type="slidenum">
              <a:rPr lang="en-US" smtClean="0"/>
              <a:pPr>
                <a:defRPr/>
              </a:pPr>
              <a:t>7</a:t>
            </a:fld>
            <a:endParaRPr lang="en-US" dirty="0"/>
          </a:p>
        </p:txBody>
      </p:sp>
    </p:spTree>
    <p:extLst>
      <p:ext uri="{BB962C8B-B14F-4D97-AF65-F5344CB8AC3E}">
        <p14:creationId xmlns:p14="http://schemas.microsoft.com/office/powerpoint/2010/main" val="29232681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BF83E7E-84B5-9825-3F98-4C6E6A598C1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019DD7F-E683-A82D-A027-2E3808E6B91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FF39D06-6035-313F-940B-4B73E713BA47}"/>
              </a:ext>
            </a:extLst>
          </p:cNvPr>
          <p:cNvSpPr>
            <a:spLocks noGrp="1"/>
          </p:cNvSpPr>
          <p:nvPr>
            <p:ph type="body" idx="1"/>
          </p:nvPr>
        </p:nvSpPr>
        <p:spPr/>
        <p:txBody>
          <a:bodyPr/>
          <a:lstStyle/>
          <a:p>
            <a:endParaRPr lang="en-US"/>
          </a:p>
        </p:txBody>
      </p:sp>
      <p:sp>
        <p:nvSpPr>
          <p:cNvPr id="4" name="Header Placeholder 3">
            <a:extLst>
              <a:ext uri="{FF2B5EF4-FFF2-40B4-BE49-F238E27FC236}">
                <a16:creationId xmlns:a16="http://schemas.microsoft.com/office/drawing/2014/main" id="{B31E562E-7922-79FD-A407-2449D239E38A}"/>
              </a:ext>
            </a:extLst>
          </p:cNvPr>
          <p:cNvSpPr>
            <a:spLocks noGrp="1"/>
          </p:cNvSpPr>
          <p:nvPr>
            <p:ph type="hdr" sz="quarter"/>
          </p:nvPr>
        </p:nvSpPr>
        <p:spPr/>
        <p:txBody>
          <a:bodyPr/>
          <a:lstStyle/>
          <a:p>
            <a:pPr>
              <a:defRPr/>
            </a:pPr>
            <a:r>
              <a:rPr lang="en-US"/>
              <a:t>doc.: IEEE 802.15-&lt;15-09-0758-00-004e&gt;</a:t>
            </a:r>
            <a:endParaRPr lang="en-US" dirty="0"/>
          </a:p>
        </p:txBody>
      </p:sp>
      <p:sp>
        <p:nvSpPr>
          <p:cNvPr id="5" name="Date Placeholder 4">
            <a:extLst>
              <a:ext uri="{FF2B5EF4-FFF2-40B4-BE49-F238E27FC236}">
                <a16:creationId xmlns:a16="http://schemas.microsoft.com/office/drawing/2014/main" id="{71E6F07C-DA05-EBD9-1878-804A13FE067B}"/>
              </a:ext>
            </a:extLst>
          </p:cNvPr>
          <p:cNvSpPr>
            <a:spLocks noGrp="1"/>
          </p:cNvSpPr>
          <p:nvPr>
            <p:ph type="dt" idx="1"/>
          </p:nvPr>
        </p:nvSpPr>
        <p:spPr/>
        <p:txBody>
          <a:bodyPr/>
          <a:lstStyle/>
          <a:p>
            <a:pPr>
              <a:defRPr/>
            </a:pPr>
            <a:r>
              <a:rPr lang="en-US"/>
              <a:t>&lt;month year&gt;</a:t>
            </a:r>
            <a:endParaRPr lang="en-US" dirty="0"/>
          </a:p>
        </p:txBody>
      </p:sp>
      <p:sp>
        <p:nvSpPr>
          <p:cNvPr id="6" name="Footer Placeholder 5">
            <a:extLst>
              <a:ext uri="{FF2B5EF4-FFF2-40B4-BE49-F238E27FC236}">
                <a16:creationId xmlns:a16="http://schemas.microsoft.com/office/drawing/2014/main" id="{D88B64AD-F07E-36CE-CC5A-5507C21ACAC9}"/>
              </a:ext>
            </a:extLst>
          </p:cNvPr>
          <p:cNvSpPr>
            <a:spLocks noGrp="1"/>
          </p:cNvSpPr>
          <p:nvPr>
            <p:ph type="ftr" sz="quarter" idx="4"/>
          </p:nvPr>
        </p:nvSpPr>
        <p:spPr/>
        <p:txBody>
          <a:bodyPr/>
          <a:lstStyle/>
          <a:p>
            <a:pPr lvl="4">
              <a:defRPr/>
            </a:pPr>
            <a:r>
              <a:rPr lang="en-US"/>
              <a:t>Mickael Maman (ST)</a:t>
            </a:r>
            <a:endParaRPr lang="en-US" dirty="0"/>
          </a:p>
        </p:txBody>
      </p:sp>
      <p:sp>
        <p:nvSpPr>
          <p:cNvPr id="7" name="Slide Number Placeholder 6">
            <a:extLst>
              <a:ext uri="{FF2B5EF4-FFF2-40B4-BE49-F238E27FC236}">
                <a16:creationId xmlns:a16="http://schemas.microsoft.com/office/drawing/2014/main" id="{EA56E3C4-598F-20CD-D159-5A592F973AB3}"/>
              </a:ext>
            </a:extLst>
          </p:cNvPr>
          <p:cNvSpPr>
            <a:spLocks noGrp="1"/>
          </p:cNvSpPr>
          <p:nvPr>
            <p:ph type="sldNum" sz="quarter" idx="5"/>
          </p:nvPr>
        </p:nvSpPr>
        <p:spPr/>
        <p:txBody>
          <a:bodyPr/>
          <a:lstStyle/>
          <a:p>
            <a:pPr>
              <a:defRPr/>
            </a:pPr>
            <a:r>
              <a:rPr lang="en-US"/>
              <a:t>Page </a:t>
            </a:r>
            <a:fld id="{44150747-EEFC-F243-90C1-8A0124CC47EF}" type="slidenum">
              <a:rPr lang="en-US" smtClean="0"/>
              <a:pPr>
                <a:defRPr/>
              </a:pPr>
              <a:t>16</a:t>
            </a:fld>
            <a:endParaRPr lang="en-US" dirty="0"/>
          </a:p>
        </p:txBody>
      </p:sp>
    </p:spTree>
    <p:extLst>
      <p:ext uri="{BB962C8B-B14F-4D97-AF65-F5344CB8AC3E}">
        <p14:creationId xmlns:p14="http://schemas.microsoft.com/office/powerpoint/2010/main" val="37276245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2FA29FB-1186-A484-BB37-D3BB72DFCD9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2C4DDBA-C0A8-E023-5D98-AD90119234E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B711E1C-2447-86CD-C386-463EBC09E21B}"/>
              </a:ext>
            </a:extLst>
          </p:cNvPr>
          <p:cNvSpPr>
            <a:spLocks noGrp="1"/>
          </p:cNvSpPr>
          <p:nvPr>
            <p:ph type="body" idx="1"/>
          </p:nvPr>
        </p:nvSpPr>
        <p:spPr/>
        <p:txBody>
          <a:bodyPr/>
          <a:lstStyle/>
          <a:p>
            <a:endParaRPr lang="en-US" dirty="0"/>
          </a:p>
        </p:txBody>
      </p:sp>
      <p:sp>
        <p:nvSpPr>
          <p:cNvPr id="4" name="Header Placeholder 3">
            <a:extLst>
              <a:ext uri="{FF2B5EF4-FFF2-40B4-BE49-F238E27FC236}">
                <a16:creationId xmlns:a16="http://schemas.microsoft.com/office/drawing/2014/main" id="{F37EC85F-B144-B0FA-521C-B86A74C92A44}"/>
              </a:ext>
            </a:extLst>
          </p:cNvPr>
          <p:cNvSpPr>
            <a:spLocks noGrp="1"/>
          </p:cNvSpPr>
          <p:nvPr>
            <p:ph type="hdr" sz="quarter"/>
          </p:nvPr>
        </p:nvSpPr>
        <p:spPr/>
        <p:txBody>
          <a:bodyPr/>
          <a:lstStyle/>
          <a:p>
            <a:pPr>
              <a:defRPr/>
            </a:pPr>
            <a:r>
              <a:rPr lang="en-US" dirty="0"/>
              <a:t>doc.: IEEE 802.15-&lt;15-09-0758-00-004e&gt;</a:t>
            </a:r>
          </a:p>
        </p:txBody>
      </p:sp>
      <p:sp>
        <p:nvSpPr>
          <p:cNvPr id="5" name="Date Placeholder 4">
            <a:extLst>
              <a:ext uri="{FF2B5EF4-FFF2-40B4-BE49-F238E27FC236}">
                <a16:creationId xmlns:a16="http://schemas.microsoft.com/office/drawing/2014/main" id="{51DA2C2E-7702-0E3F-4FF2-606246864A12}"/>
              </a:ext>
            </a:extLst>
          </p:cNvPr>
          <p:cNvSpPr>
            <a:spLocks noGrp="1"/>
          </p:cNvSpPr>
          <p:nvPr>
            <p:ph type="dt" idx="1"/>
          </p:nvPr>
        </p:nvSpPr>
        <p:spPr/>
        <p:txBody>
          <a:bodyPr/>
          <a:lstStyle/>
          <a:p>
            <a:pPr>
              <a:defRPr/>
            </a:pPr>
            <a:r>
              <a:rPr lang="en-US" dirty="0"/>
              <a:t>&lt;month year&gt;</a:t>
            </a:r>
          </a:p>
        </p:txBody>
      </p:sp>
      <p:sp>
        <p:nvSpPr>
          <p:cNvPr id="6" name="Footer Placeholder 5">
            <a:extLst>
              <a:ext uri="{FF2B5EF4-FFF2-40B4-BE49-F238E27FC236}">
                <a16:creationId xmlns:a16="http://schemas.microsoft.com/office/drawing/2014/main" id="{09ACE767-0DA0-8FF1-4460-017A6CD0A447}"/>
              </a:ext>
            </a:extLst>
          </p:cNvPr>
          <p:cNvSpPr>
            <a:spLocks noGrp="1"/>
          </p:cNvSpPr>
          <p:nvPr>
            <p:ph type="ftr" sz="quarter" idx="4"/>
          </p:nvPr>
        </p:nvSpPr>
        <p:spPr/>
        <p:txBody>
          <a:bodyPr/>
          <a:lstStyle/>
          <a:p>
            <a:pPr lvl="4">
              <a:defRPr/>
            </a:pPr>
            <a:r>
              <a:rPr lang="en-US"/>
              <a:t>Mickael Maman (ST)</a:t>
            </a:r>
            <a:endParaRPr lang="en-US" dirty="0"/>
          </a:p>
        </p:txBody>
      </p:sp>
      <p:sp>
        <p:nvSpPr>
          <p:cNvPr id="7" name="Slide Number Placeholder 6">
            <a:extLst>
              <a:ext uri="{FF2B5EF4-FFF2-40B4-BE49-F238E27FC236}">
                <a16:creationId xmlns:a16="http://schemas.microsoft.com/office/drawing/2014/main" id="{E4B85668-61FD-F766-28A1-93564A1CACEF}"/>
              </a:ext>
            </a:extLst>
          </p:cNvPr>
          <p:cNvSpPr>
            <a:spLocks noGrp="1"/>
          </p:cNvSpPr>
          <p:nvPr>
            <p:ph type="sldNum" sz="quarter" idx="5"/>
          </p:nvPr>
        </p:nvSpPr>
        <p:spPr/>
        <p:txBody>
          <a:bodyPr/>
          <a:lstStyle/>
          <a:p>
            <a:pPr>
              <a:defRPr/>
            </a:pPr>
            <a:r>
              <a:rPr lang="en-US" dirty="0"/>
              <a:t>Page </a:t>
            </a:r>
            <a:fld id="{44150747-EEFC-F243-90C1-8A0124CC47EF}" type="slidenum">
              <a:rPr lang="en-US" smtClean="0"/>
              <a:pPr>
                <a:defRPr/>
              </a:pPr>
              <a:t>17</a:t>
            </a:fld>
            <a:endParaRPr lang="en-US" dirty="0"/>
          </a:p>
        </p:txBody>
      </p:sp>
    </p:spTree>
    <p:extLst>
      <p:ext uri="{BB962C8B-B14F-4D97-AF65-F5344CB8AC3E}">
        <p14:creationId xmlns:p14="http://schemas.microsoft.com/office/powerpoint/2010/main" val="16384373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77364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6471871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282" y="685959"/>
            <a:ext cx="10361851" cy="10670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100251" tIns="50126" rIns="100251" bIns="50126"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914282" y="1981659"/>
            <a:ext cx="10361851" cy="4115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100251" tIns="50126" rIns="100251" bIns="50126"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1" name="Rectangle 7"/>
          <p:cNvSpPr>
            <a:spLocks noChangeArrowheads="1"/>
          </p:cNvSpPr>
          <p:nvPr/>
        </p:nvSpPr>
        <p:spPr bwMode="auto">
          <a:xfrm>
            <a:off x="6399967" y="382085"/>
            <a:ext cx="5282512"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500" b="1" dirty="0"/>
              <a:t>doc.: &lt;15-25-0261-00-04ab&gt;</a:t>
            </a:r>
          </a:p>
        </p:txBody>
      </p:sp>
      <p:sp>
        <p:nvSpPr>
          <p:cNvPr id="1033" name="Rectangle 9"/>
          <p:cNvSpPr>
            <a:spLocks noChangeArrowheads="1"/>
          </p:cNvSpPr>
          <p:nvPr/>
        </p:nvSpPr>
        <p:spPr bwMode="auto">
          <a:xfrm>
            <a:off x="507933" y="6476914"/>
            <a:ext cx="948144"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dirty="0"/>
              <a:t>Submission</a:t>
            </a:r>
          </a:p>
        </p:txBody>
      </p:sp>
      <p:sp>
        <p:nvSpPr>
          <p:cNvPr id="1034" name="Line 10"/>
          <p:cNvSpPr>
            <a:spLocks noChangeShapeType="1"/>
          </p:cNvSpPr>
          <p:nvPr/>
        </p:nvSpPr>
        <p:spPr bwMode="auto">
          <a:xfrm>
            <a:off x="507934" y="6376877"/>
            <a:ext cx="11072959"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9560" tIns="49780" rIns="99560" bIns="49780" anchor="ctr"/>
          <a:lstStyle/>
          <a:p>
            <a:endParaRPr lang="en-US" dirty="0"/>
          </a:p>
        </p:txBody>
      </p:sp>
      <p:sp>
        <p:nvSpPr>
          <p:cNvPr id="11" name="Rectangle 9"/>
          <p:cNvSpPr>
            <a:spLocks noChangeArrowheads="1"/>
          </p:cNvSpPr>
          <p:nvPr userDrawn="1"/>
        </p:nvSpPr>
        <p:spPr bwMode="auto">
          <a:xfrm>
            <a:off x="507935" y="279465"/>
            <a:ext cx="2031736"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0" marR="0" lvl="0" indent="0" algn="l" defTabSz="995599" rtl="0" eaLnBrk="0" fontAlgn="base" latinLnBrk="0" hangingPunct="0">
              <a:lnSpc>
                <a:spcPct val="100000"/>
              </a:lnSpc>
              <a:spcBef>
                <a:spcPct val="0"/>
              </a:spcBef>
              <a:spcAft>
                <a:spcPct val="0"/>
              </a:spcAft>
              <a:buClrTx/>
              <a:buSzTx/>
              <a:buFontTx/>
              <a:buNone/>
              <a:tabLst/>
              <a:defRPr/>
            </a:pPr>
            <a:r>
              <a:rPr lang="en-US" sz="1500" dirty="0"/>
              <a:t>May </a:t>
            </a:r>
            <a:r>
              <a:rPr lang="en-US" sz="1500" baseline="0" dirty="0"/>
              <a:t>2025</a:t>
            </a:r>
            <a:endParaRPr lang="en-US" sz="1500" dirty="0"/>
          </a:p>
        </p:txBody>
      </p:sp>
      <p:sp>
        <p:nvSpPr>
          <p:cNvPr id="15" name="Rectangle 7"/>
          <p:cNvSpPr>
            <a:spLocks noChangeArrowheads="1"/>
          </p:cNvSpPr>
          <p:nvPr userDrawn="1"/>
        </p:nvSpPr>
        <p:spPr bwMode="auto">
          <a:xfrm>
            <a:off x="6298381" y="6472367"/>
            <a:ext cx="5282512"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algn="r">
              <a:defRPr/>
            </a:pPr>
            <a:r>
              <a:rPr lang="en-US" dirty="0"/>
              <a:t>Mickael Maman (ST)</a:t>
            </a:r>
          </a:p>
        </p:txBody>
      </p:sp>
      <p:sp>
        <p:nvSpPr>
          <p:cNvPr id="16" name="Line 10"/>
          <p:cNvSpPr>
            <a:spLocks noChangeShapeType="1"/>
          </p:cNvSpPr>
          <p:nvPr userDrawn="1"/>
        </p:nvSpPr>
        <p:spPr bwMode="auto">
          <a:xfrm>
            <a:off x="507935" y="612917"/>
            <a:ext cx="11174546"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9560" tIns="49780" rIns="99560" bIns="49780" anchor="ctr"/>
          <a:lstStyle/>
          <a:p>
            <a:endParaRPr lang="en-US" dirty="0"/>
          </a:p>
        </p:txBody>
      </p:sp>
      <p:sp>
        <p:nvSpPr>
          <p:cNvPr id="17" name="Rectangle 9"/>
          <p:cNvSpPr>
            <a:spLocks noChangeArrowheads="1"/>
          </p:cNvSpPr>
          <p:nvPr userDrawn="1"/>
        </p:nvSpPr>
        <p:spPr bwMode="auto">
          <a:xfrm>
            <a:off x="5621135" y="6476914"/>
            <a:ext cx="948144"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marL="0" marR="0" lvl="0" indent="0" algn="l" defTabSz="995599" rtl="0" eaLnBrk="0" fontAlgn="base" latinLnBrk="0" hangingPunct="0">
              <a:lnSpc>
                <a:spcPct val="100000"/>
              </a:lnSpc>
              <a:spcBef>
                <a:spcPct val="0"/>
              </a:spcBef>
              <a:spcAft>
                <a:spcPct val="0"/>
              </a:spcAft>
              <a:buClrTx/>
              <a:buSzTx/>
              <a:buFontTx/>
              <a:buNone/>
              <a:tabLst/>
              <a:defRPr/>
            </a:pPr>
            <a:r>
              <a:rPr lang="en-US" dirty="0"/>
              <a:t>Slide </a:t>
            </a:r>
            <a:fld id="{AD8365B0-1DCB-374B-8D2E-32E02956BE58}" type="slidenum">
              <a:rPr lang="en-US" smtClean="0"/>
              <a:pPr marL="0" marR="0" lvl="0" indent="0" algn="l" defTabSz="995599" rtl="0" eaLnBrk="0" fontAlgn="base" latinLnBrk="0" hangingPunct="0">
                <a:lnSpc>
                  <a:spcPct val="100000"/>
                </a:lnSpc>
                <a:spcBef>
                  <a:spcPct val="0"/>
                </a:spcBef>
                <a:spcAft>
                  <a:spcPct val="0"/>
                </a:spcAft>
                <a:buClrTx/>
                <a:buSzTx/>
                <a:buFontTx/>
                <a:buNone/>
                <a:tabLst/>
                <a:defRPr/>
              </a:pPr>
              <a:t>‹#›</a:t>
            </a:fld>
            <a:endParaRPr lang="en-US" dirty="0"/>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rtl="0" eaLnBrk="0" fontAlgn="base" hangingPunct="0">
        <a:spcBef>
          <a:spcPct val="0"/>
        </a:spcBef>
        <a:spcAft>
          <a:spcPct val="0"/>
        </a:spcAft>
        <a:defRPr sz="39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5pPr>
      <a:lvl6pPr marL="497799" algn="ctr" rtl="0" eaLnBrk="0" fontAlgn="base" hangingPunct="0">
        <a:spcBef>
          <a:spcPct val="0"/>
        </a:spcBef>
        <a:spcAft>
          <a:spcPct val="0"/>
        </a:spcAft>
        <a:defRPr sz="3900">
          <a:solidFill>
            <a:schemeClr val="tx2"/>
          </a:solidFill>
          <a:latin typeface="Times New Roman" pitchFamily="-109" charset="0"/>
        </a:defRPr>
      </a:lvl6pPr>
      <a:lvl7pPr marL="995599" algn="ctr" rtl="0" eaLnBrk="0" fontAlgn="base" hangingPunct="0">
        <a:spcBef>
          <a:spcPct val="0"/>
        </a:spcBef>
        <a:spcAft>
          <a:spcPct val="0"/>
        </a:spcAft>
        <a:defRPr sz="3900">
          <a:solidFill>
            <a:schemeClr val="tx2"/>
          </a:solidFill>
          <a:latin typeface="Times New Roman" pitchFamily="-109" charset="0"/>
        </a:defRPr>
      </a:lvl7pPr>
      <a:lvl8pPr marL="1493398" algn="ctr" rtl="0" eaLnBrk="0" fontAlgn="base" hangingPunct="0">
        <a:spcBef>
          <a:spcPct val="0"/>
        </a:spcBef>
        <a:spcAft>
          <a:spcPct val="0"/>
        </a:spcAft>
        <a:defRPr sz="3900">
          <a:solidFill>
            <a:schemeClr val="tx2"/>
          </a:solidFill>
          <a:latin typeface="Times New Roman" pitchFamily="-109" charset="0"/>
        </a:defRPr>
      </a:lvl8pPr>
      <a:lvl9pPr marL="1991197" algn="ctr" rtl="0" eaLnBrk="0" fontAlgn="base" hangingPunct="0">
        <a:spcBef>
          <a:spcPct val="0"/>
        </a:spcBef>
        <a:spcAft>
          <a:spcPct val="0"/>
        </a:spcAft>
        <a:defRPr sz="3900">
          <a:solidFill>
            <a:schemeClr val="tx2"/>
          </a:solidFill>
          <a:latin typeface="Times New Roman" pitchFamily="-109" charset="0"/>
        </a:defRPr>
      </a:lvl9pPr>
    </p:titleStyle>
    <p:bodyStyle>
      <a:lvl1pPr marL="373350" indent="-373350" algn="l" rtl="0" eaLnBrk="0" fontAlgn="base" hangingPunct="0">
        <a:spcBef>
          <a:spcPct val="20000"/>
        </a:spcBef>
        <a:spcAft>
          <a:spcPct val="0"/>
        </a:spcAft>
        <a:buChar char="•"/>
        <a:defRPr sz="3500">
          <a:solidFill>
            <a:schemeClr val="tx1"/>
          </a:solidFill>
          <a:latin typeface="+mn-lt"/>
          <a:ea typeface="ＭＳ Ｐゴシック" pitchFamily="-65" charset="-128"/>
          <a:cs typeface="ＭＳ Ｐゴシック" pitchFamily="-65" charset="-128"/>
        </a:defRPr>
      </a:lvl1pPr>
      <a:lvl2pPr marL="808924" indent="-311125" algn="l" rtl="0" eaLnBrk="0" fontAlgn="base" hangingPunct="0">
        <a:spcBef>
          <a:spcPct val="20000"/>
        </a:spcBef>
        <a:spcAft>
          <a:spcPct val="0"/>
        </a:spcAft>
        <a:buChar char="–"/>
        <a:defRPr sz="3000">
          <a:solidFill>
            <a:schemeClr val="tx1"/>
          </a:solidFill>
          <a:latin typeface="+mn-lt"/>
          <a:ea typeface="ＭＳ Ｐゴシック" pitchFamily="-109" charset="-128"/>
        </a:defRPr>
      </a:lvl2pPr>
      <a:lvl3pPr marL="1182273" indent="-248900" algn="l" rtl="0" eaLnBrk="0" fontAlgn="base" hangingPunct="0">
        <a:spcBef>
          <a:spcPct val="20000"/>
        </a:spcBef>
        <a:spcAft>
          <a:spcPct val="0"/>
        </a:spcAft>
        <a:buChar char="•"/>
        <a:defRPr sz="2600">
          <a:solidFill>
            <a:schemeClr val="tx1"/>
          </a:solidFill>
          <a:latin typeface="+mn-lt"/>
          <a:ea typeface="ＭＳ Ｐゴシック" pitchFamily="-109" charset="-128"/>
        </a:defRPr>
      </a:lvl3pPr>
      <a:lvl4pPr marL="1555623"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4pPr>
      <a:lvl5pPr marL="1928973"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5pPr>
      <a:lvl6pPr marL="2426772"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6pPr>
      <a:lvl7pPr marL="2924571"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7pPr>
      <a:lvl8pPr marL="3422371"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8pPr>
      <a:lvl9pPr marL="3920170"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9pPr>
    </p:bodyStyle>
    <p:otherStyle>
      <a:defPPr>
        <a:defRPr lang="en-US"/>
      </a:defPPr>
      <a:lvl1pPr marL="0" algn="l" defTabSz="497799" rtl="0" eaLnBrk="1" latinLnBrk="0" hangingPunct="1">
        <a:defRPr sz="2000" kern="1200">
          <a:solidFill>
            <a:schemeClr val="tx1"/>
          </a:solidFill>
          <a:latin typeface="+mn-lt"/>
          <a:ea typeface="+mn-ea"/>
          <a:cs typeface="+mn-cs"/>
        </a:defRPr>
      </a:lvl1pPr>
      <a:lvl2pPr marL="497799" algn="l" defTabSz="497799" rtl="0" eaLnBrk="1" latinLnBrk="0" hangingPunct="1">
        <a:defRPr sz="2000" kern="1200">
          <a:solidFill>
            <a:schemeClr val="tx1"/>
          </a:solidFill>
          <a:latin typeface="+mn-lt"/>
          <a:ea typeface="+mn-ea"/>
          <a:cs typeface="+mn-cs"/>
        </a:defRPr>
      </a:lvl2pPr>
      <a:lvl3pPr marL="995599" algn="l" defTabSz="497799" rtl="0" eaLnBrk="1" latinLnBrk="0" hangingPunct="1">
        <a:defRPr sz="2000" kern="1200">
          <a:solidFill>
            <a:schemeClr val="tx1"/>
          </a:solidFill>
          <a:latin typeface="+mn-lt"/>
          <a:ea typeface="+mn-ea"/>
          <a:cs typeface="+mn-cs"/>
        </a:defRPr>
      </a:lvl3pPr>
      <a:lvl4pPr marL="1493398" algn="l" defTabSz="497799" rtl="0" eaLnBrk="1" latinLnBrk="0" hangingPunct="1">
        <a:defRPr sz="2000" kern="1200">
          <a:solidFill>
            <a:schemeClr val="tx1"/>
          </a:solidFill>
          <a:latin typeface="+mn-lt"/>
          <a:ea typeface="+mn-ea"/>
          <a:cs typeface="+mn-cs"/>
        </a:defRPr>
      </a:lvl4pPr>
      <a:lvl5pPr marL="1991197" algn="l" defTabSz="497799" rtl="0" eaLnBrk="1" latinLnBrk="0" hangingPunct="1">
        <a:defRPr sz="2000" kern="1200">
          <a:solidFill>
            <a:schemeClr val="tx1"/>
          </a:solidFill>
          <a:latin typeface="+mn-lt"/>
          <a:ea typeface="+mn-ea"/>
          <a:cs typeface="+mn-cs"/>
        </a:defRPr>
      </a:lvl5pPr>
      <a:lvl6pPr marL="2488997" algn="l" defTabSz="497799" rtl="0" eaLnBrk="1" latinLnBrk="0" hangingPunct="1">
        <a:defRPr sz="2000" kern="1200">
          <a:solidFill>
            <a:schemeClr val="tx1"/>
          </a:solidFill>
          <a:latin typeface="+mn-lt"/>
          <a:ea typeface="+mn-ea"/>
          <a:cs typeface="+mn-cs"/>
        </a:defRPr>
      </a:lvl6pPr>
      <a:lvl7pPr marL="2986796" algn="l" defTabSz="497799" rtl="0" eaLnBrk="1" latinLnBrk="0" hangingPunct="1">
        <a:defRPr sz="2000" kern="1200">
          <a:solidFill>
            <a:schemeClr val="tx1"/>
          </a:solidFill>
          <a:latin typeface="+mn-lt"/>
          <a:ea typeface="+mn-ea"/>
          <a:cs typeface="+mn-cs"/>
        </a:defRPr>
      </a:lvl7pPr>
      <a:lvl8pPr marL="3484596" algn="l" defTabSz="497799" rtl="0" eaLnBrk="1" latinLnBrk="0" hangingPunct="1">
        <a:defRPr sz="2000" kern="1200">
          <a:solidFill>
            <a:schemeClr val="tx1"/>
          </a:solidFill>
          <a:latin typeface="+mn-lt"/>
          <a:ea typeface="+mn-ea"/>
          <a:cs typeface="+mn-cs"/>
        </a:defRPr>
      </a:lvl8pPr>
      <a:lvl9pPr marL="3982395" algn="l" defTabSz="497799"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svg"/><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svg"/><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svg"/><Relationship Id="rId4" Type="http://schemas.openxmlformats.org/officeDocument/2006/relationships/image" Target="../media/image9.png"/></Relationships>
</file>

<file path=ppt/slides/_rels/slide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svg"/><Relationship Id="rId4" Type="http://schemas.openxmlformats.org/officeDocument/2006/relationships/image" Target="../media/image9.png"/></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svg"/><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sv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203173" y="838994"/>
            <a:ext cx="11784066" cy="4871069"/>
          </a:xfrm>
          <a:prstGeom prst="rect">
            <a:avLst/>
          </a:prstGeom>
          <a:noFill/>
          <a:ln w="12700">
            <a:noFill/>
            <a:miter lim="800000"/>
            <a:headEnd type="none" w="sm" len="sm"/>
            <a:tailEnd type="none" w="sm" len="sm"/>
          </a:ln>
          <a:effectLst/>
        </p:spPr>
        <p:txBody>
          <a:bodyPr lIns="99560" tIns="49780" rIns="99560" bIns="49780">
            <a:spAutoFit/>
          </a:bodyPr>
          <a:lstStyle/>
          <a:p>
            <a:pPr algn="ctr" eaLnBrk="0" hangingPunct="0">
              <a:defRPr/>
            </a:pPr>
            <a:r>
              <a:rPr lang="en-US" sz="20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700" b="1" dirty="0">
              <a:solidFill>
                <a:schemeClr val="tx2"/>
              </a:solidFill>
              <a:latin typeface="Times New Roman" pitchFamily="18" charset="0"/>
              <a:ea typeface="ＭＳ Ｐゴシック" pitchFamily="-65" charset="-128"/>
              <a:cs typeface="+mn-cs"/>
            </a:endParaRPr>
          </a:p>
          <a:p>
            <a:pPr eaLnBrk="0" hangingPunct="0">
              <a:defRPr/>
            </a:pPr>
            <a:endParaRPr lang="en-US" sz="1700" dirty="0">
              <a:solidFill>
                <a:schemeClr val="tx2"/>
              </a:solidFill>
              <a:latin typeface="Times New Roman" pitchFamily="18" charset="0"/>
              <a:ea typeface="ＭＳ Ｐゴシック" pitchFamily="-65" charset="-128"/>
              <a:cs typeface="+mn-cs"/>
            </a:endParaRPr>
          </a:p>
          <a:p>
            <a:pPr eaLnBrk="0" hangingPunct="0">
              <a:defRPr/>
            </a:pPr>
            <a:r>
              <a:rPr lang="en-US" sz="1700" b="1" dirty="0">
                <a:solidFill>
                  <a:schemeClr val="tx2"/>
                </a:solidFill>
                <a:latin typeface="Times New Roman" pitchFamily="18" charset="0"/>
                <a:ea typeface="ＭＳ Ｐゴシック" pitchFamily="-65" charset="-128"/>
                <a:cs typeface="+mn-cs"/>
              </a:rPr>
              <a:t>Submission Title:</a:t>
            </a:r>
            <a:r>
              <a:rPr lang="en-US" sz="1700" dirty="0">
                <a:solidFill>
                  <a:schemeClr val="tx2"/>
                </a:solidFill>
                <a:latin typeface="Times New Roman" pitchFamily="18" charset="0"/>
                <a:ea typeface="ＭＳ Ｐゴシック" pitchFamily="-65" charset="-128"/>
                <a:cs typeface="+mn-cs"/>
              </a:rPr>
              <a:t> [</a:t>
            </a:r>
            <a:r>
              <a:rPr lang="en-IE" sz="1700" dirty="0">
                <a:solidFill>
                  <a:srgbClr val="FF0000"/>
                </a:solidFill>
                <a:latin typeface="Times New Roman" pitchFamily="18" charset="0"/>
                <a:ea typeface="ＭＳ Ｐゴシック" pitchFamily="-65" charset="-128"/>
                <a:cs typeface="+mn-cs"/>
              </a:rPr>
              <a:t>MMS without report.</a:t>
            </a:r>
            <a:r>
              <a:rPr lang="en-US" sz="1700" dirty="0">
                <a:solidFill>
                  <a:schemeClr val="tx2"/>
                </a:solidFill>
                <a:latin typeface="Times New Roman" pitchFamily="18" charset="0"/>
                <a:ea typeface="ＭＳ Ｐゴシック" pitchFamily="-65" charset="-128"/>
                <a:cs typeface="+mn-cs"/>
              </a:rPr>
              <a:t>]	</a:t>
            </a:r>
          </a:p>
          <a:p>
            <a:pPr eaLnBrk="0" hangingPunct="0">
              <a:defRPr/>
            </a:pPr>
            <a:r>
              <a:rPr lang="en-US" sz="1700" b="1" dirty="0">
                <a:solidFill>
                  <a:schemeClr val="tx2"/>
                </a:solidFill>
                <a:latin typeface="Times New Roman" pitchFamily="18" charset="0"/>
                <a:ea typeface="ＭＳ Ｐゴシック" pitchFamily="-65" charset="-128"/>
                <a:cs typeface="+mn-cs"/>
              </a:rPr>
              <a:t>Date Submitted: </a:t>
            </a:r>
            <a:r>
              <a:rPr lang="en-US" sz="1700" dirty="0">
                <a:solidFill>
                  <a:schemeClr val="tx2"/>
                </a:solidFill>
                <a:latin typeface="Times New Roman" pitchFamily="18" charset="0"/>
                <a:ea typeface="ＭＳ Ｐゴシック" pitchFamily="-65" charset="-128"/>
                <a:cs typeface="+mn-cs"/>
              </a:rPr>
              <a:t>[</a:t>
            </a:r>
            <a:r>
              <a:rPr lang="en-US" sz="1700" dirty="0">
                <a:solidFill>
                  <a:srgbClr val="FF0000"/>
                </a:solidFill>
                <a:latin typeface="Times New Roman" pitchFamily="18" charset="0"/>
                <a:ea typeface="ＭＳ Ｐゴシック" pitchFamily="-65" charset="-128"/>
                <a:cs typeface="+mn-cs"/>
              </a:rPr>
              <a:t>14</a:t>
            </a:r>
            <a:r>
              <a:rPr lang="en-US" sz="1700" baseline="30000" dirty="0">
                <a:solidFill>
                  <a:srgbClr val="FF0000"/>
                </a:solidFill>
                <a:latin typeface="Times New Roman" pitchFamily="18" charset="0"/>
                <a:ea typeface="ＭＳ Ｐゴシック" pitchFamily="-65" charset="-128"/>
                <a:cs typeface="+mn-cs"/>
              </a:rPr>
              <a:t>th</a:t>
            </a:r>
            <a:r>
              <a:rPr lang="en-US" sz="1700" dirty="0">
                <a:solidFill>
                  <a:srgbClr val="FF0000"/>
                </a:solidFill>
                <a:latin typeface="Times New Roman" pitchFamily="18" charset="0"/>
                <a:ea typeface="ＭＳ Ｐゴシック" pitchFamily="-65" charset="-128"/>
                <a:cs typeface="+mn-cs"/>
              </a:rPr>
              <a:t> May 2025</a:t>
            </a:r>
            <a:r>
              <a:rPr lang="en-US" sz="1700" dirty="0">
                <a:solidFill>
                  <a:schemeClr val="tx2"/>
                </a:solidFill>
                <a:latin typeface="Times New Roman" pitchFamily="18" charset="0"/>
                <a:ea typeface="ＭＳ Ｐゴシック" pitchFamily="-65" charset="-128"/>
                <a:cs typeface="+mn-cs"/>
              </a:rPr>
              <a:t>]	</a:t>
            </a:r>
          </a:p>
          <a:p>
            <a:pPr eaLnBrk="0" hangingPunct="0">
              <a:defRPr/>
            </a:pPr>
            <a:r>
              <a:rPr lang="en-US" sz="1700" b="1" dirty="0">
                <a:solidFill>
                  <a:schemeClr val="tx2"/>
                </a:solidFill>
                <a:latin typeface="Times New Roman" pitchFamily="18" charset="0"/>
                <a:ea typeface="ＭＳ Ｐゴシック" pitchFamily="-65" charset="-128"/>
                <a:cs typeface="+mn-cs"/>
              </a:rPr>
              <a:t>Source:</a:t>
            </a:r>
            <a:r>
              <a:rPr lang="en-US" sz="1700" dirty="0">
                <a:solidFill>
                  <a:schemeClr val="tx2"/>
                </a:solidFill>
                <a:latin typeface="Times New Roman" pitchFamily="18" charset="0"/>
                <a:ea typeface="ＭＳ Ｐゴシック" pitchFamily="-65" charset="-128"/>
                <a:cs typeface="+mn-cs"/>
              </a:rPr>
              <a:t> [</a:t>
            </a:r>
            <a:r>
              <a:rPr lang="en-US" sz="1700" dirty="0">
                <a:solidFill>
                  <a:srgbClr val="FF0000"/>
                </a:solidFill>
                <a:latin typeface="Times New Roman" pitchFamily="18" charset="0"/>
                <a:ea typeface="ＭＳ Ｐゴシック" pitchFamily="-65" charset="-128"/>
                <a:cs typeface="+mn-cs"/>
              </a:rPr>
              <a:t>Mickael Maman</a:t>
            </a:r>
            <a:r>
              <a:rPr lang="en-US" sz="1700" dirty="0">
                <a:solidFill>
                  <a:schemeClr val="tx2"/>
                </a:solidFill>
                <a:latin typeface="Times New Roman" pitchFamily="18" charset="0"/>
                <a:ea typeface="ＭＳ Ｐゴシック" pitchFamily="-65" charset="-128"/>
                <a:cs typeface="+mn-cs"/>
              </a:rPr>
              <a:t>] Company [ST]</a:t>
            </a:r>
          </a:p>
          <a:p>
            <a:pPr eaLnBrk="0" hangingPunct="0">
              <a:defRPr/>
            </a:pPr>
            <a:r>
              <a:rPr lang="en-US" sz="1700" dirty="0">
                <a:solidFill>
                  <a:schemeClr val="tx2"/>
                </a:solidFill>
                <a:latin typeface="Times New Roman" pitchFamily="18" charset="0"/>
                <a:ea typeface="ＭＳ Ｐゴシック" pitchFamily="-65" charset="-128"/>
                <a:cs typeface="+mn-cs"/>
              </a:rPr>
              <a:t>Address [</a:t>
            </a:r>
            <a:r>
              <a:rPr lang="en-US" sz="1700" dirty="0">
                <a:solidFill>
                  <a:srgbClr val="FF0000"/>
                </a:solidFill>
                <a:latin typeface="Times New Roman" pitchFamily="18" charset="0"/>
                <a:ea typeface="ＭＳ Ｐゴシック" pitchFamily="-65" charset="-128"/>
                <a:cs typeface="+mn-cs"/>
              </a:rPr>
              <a:t> </a:t>
            </a:r>
            <a:r>
              <a:rPr lang="en-US" sz="1700" dirty="0">
                <a:solidFill>
                  <a:schemeClr val="tx2"/>
                </a:solidFill>
                <a:latin typeface="Times New Roman" pitchFamily="18" charset="0"/>
                <a:ea typeface="ＭＳ Ｐゴシック" pitchFamily="-65" charset="-128"/>
                <a:cs typeface="+mn-cs"/>
              </a:rPr>
              <a:t>]</a:t>
            </a:r>
          </a:p>
          <a:p>
            <a:pPr eaLnBrk="0" hangingPunct="0">
              <a:defRPr/>
            </a:pPr>
            <a:r>
              <a:rPr lang="en-US" sz="1700" dirty="0">
                <a:solidFill>
                  <a:schemeClr val="tx2"/>
                </a:solidFill>
                <a:latin typeface="Times New Roman" pitchFamily="18" charset="0"/>
                <a:ea typeface="ＭＳ Ｐゴシック" pitchFamily="-65" charset="-128"/>
                <a:cs typeface="+mn-cs"/>
              </a:rPr>
              <a:t>E-Mail:[</a:t>
            </a:r>
            <a:r>
              <a:rPr lang="en-US" sz="1700" dirty="0" err="1">
                <a:solidFill>
                  <a:srgbClr val="FF0000"/>
                </a:solidFill>
                <a:latin typeface="Times New Roman" pitchFamily="18" charset="0"/>
                <a:ea typeface="ＭＳ Ｐゴシック" pitchFamily="-65" charset="-128"/>
                <a:cs typeface="+mn-cs"/>
              </a:rPr>
              <a:t>Mickael.maman</a:t>
            </a:r>
            <a:r>
              <a:rPr lang="en-US" sz="1700" dirty="0">
                <a:solidFill>
                  <a:srgbClr val="FF0000"/>
                </a:solidFill>
                <a:latin typeface="Times New Roman" pitchFamily="18" charset="0"/>
                <a:ea typeface="ＭＳ Ｐゴシック" pitchFamily="-65" charset="-128"/>
                <a:cs typeface="+mn-cs"/>
              </a:rPr>
              <a:t>(at) st.com</a:t>
            </a:r>
            <a:r>
              <a:rPr lang="en-US" sz="1700" dirty="0">
                <a:solidFill>
                  <a:schemeClr val="tx2"/>
                </a:solidFill>
                <a:latin typeface="Times New Roman" pitchFamily="18" charset="0"/>
                <a:ea typeface="ＭＳ Ｐゴシック" pitchFamily="-65" charset="-128"/>
                <a:cs typeface="+mn-cs"/>
              </a:rPr>
              <a:t>]	</a:t>
            </a:r>
          </a:p>
          <a:p>
            <a:pPr eaLnBrk="0" hangingPunct="0">
              <a:spcBef>
                <a:spcPts val="653"/>
              </a:spcBef>
              <a:spcAft>
                <a:spcPts val="653"/>
              </a:spcAft>
              <a:defRPr/>
            </a:pPr>
            <a:r>
              <a:rPr lang="en-US" sz="1700" b="1" dirty="0">
                <a:solidFill>
                  <a:schemeClr val="tx2"/>
                </a:solidFill>
                <a:latin typeface="Times New Roman" pitchFamily="18" charset="0"/>
                <a:ea typeface="ＭＳ Ｐゴシック" pitchFamily="-65" charset="-128"/>
                <a:cs typeface="+mn-cs"/>
              </a:rPr>
              <a:t>Re:</a:t>
            </a:r>
            <a:r>
              <a:rPr lang="en-US" sz="1700" dirty="0">
                <a:solidFill>
                  <a:schemeClr val="tx2"/>
                </a:solidFill>
                <a:latin typeface="Times New Roman" pitchFamily="18" charset="0"/>
                <a:ea typeface="ＭＳ Ｐゴシック" pitchFamily="-65" charset="-128"/>
                <a:cs typeface="+mn-cs"/>
              </a:rPr>
              <a:t> [Proposals for TG4ab next generation UWB project]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53"/>
              </a:spcBef>
              <a:spcAft>
                <a:spcPts val="653"/>
              </a:spcAft>
              <a:defRPr/>
            </a:pPr>
            <a:r>
              <a:rPr lang="en-US" sz="1700" b="1" dirty="0">
                <a:solidFill>
                  <a:schemeClr val="tx2"/>
                </a:solidFill>
                <a:latin typeface="Times New Roman" pitchFamily="18" charset="0"/>
                <a:ea typeface="ＭＳ Ｐゴシック" pitchFamily="-65" charset="-128"/>
                <a:cs typeface="+mn-cs"/>
              </a:rPr>
              <a:t>Abstract:</a:t>
            </a:r>
            <a:r>
              <a:rPr lang="en-US" sz="1700" dirty="0">
                <a:solidFill>
                  <a:schemeClr val="tx2"/>
                </a:solidFill>
                <a:latin typeface="Times New Roman" pitchFamily="18" charset="0"/>
                <a:ea typeface="ＭＳ Ｐゴシック" pitchFamily="-65" charset="-128"/>
                <a:cs typeface="+mn-cs"/>
              </a:rPr>
              <a:t>	[Description of one optional mode of MMS without report.]</a:t>
            </a:r>
          </a:p>
          <a:p>
            <a:pPr eaLnBrk="0" hangingPunct="0">
              <a:spcBef>
                <a:spcPts val="653"/>
              </a:spcBef>
              <a:spcAft>
                <a:spcPts val="653"/>
              </a:spcAft>
              <a:defRPr/>
            </a:pPr>
            <a:r>
              <a:rPr lang="en-US" sz="1700" b="1" dirty="0">
                <a:solidFill>
                  <a:schemeClr val="tx2"/>
                </a:solidFill>
                <a:latin typeface="Times New Roman" pitchFamily="18" charset="0"/>
                <a:ea typeface="ＭＳ Ｐゴシック" pitchFamily="-65" charset="-128"/>
                <a:cs typeface="+mn-cs"/>
              </a:rPr>
              <a:t>Purpose:</a:t>
            </a:r>
            <a:r>
              <a:rPr lang="en-US" sz="1700" dirty="0">
                <a:solidFill>
                  <a:schemeClr val="tx2"/>
                </a:solidFill>
                <a:latin typeface="Times New Roman" pitchFamily="18" charset="0"/>
                <a:ea typeface="ＭＳ Ｐゴシック" pitchFamily="-65" charset="-128"/>
                <a:cs typeface="+mn-cs"/>
              </a:rPr>
              <a:t>	[To promote further discussion on potential improvements to the IEEE 802.15.4ab amendment.]</a:t>
            </a:r>
          </a:p>
          <a:p>
            <a:pPr eaLnBrk="0" hangingPunct="0">
              <a:defRPr/>
            </a:pPr>
            <a:r>
              <a:rPr lang="en-US" sz="1700" b="1" dirty="0">
                <a:solidFill>
                  <a:schemeClr val="tx2"/>
                </a:solidFill>
                <a:latin typeface="Times New Roman" pitchFamily="18" charset="0"/>
                <a:ea typeface="ＭＳ Ｐゴシック" pitchFamily="-65" charset="-128"/>
                <a:cs typeface="+mn-cs"/>
              </a:rPr>
              <a:t>Notice:</a:t>
            </a:r>
            <a:r>
              <a:rPr lang="en-US" sz="17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700" b="1" dirty="0">
              <a:solidFill>
                <a:schemeClr val="tx2"/>
              </a:solidFill>
              <a:latin typeface="Times New Roman" pitchFamily="18" charset="0"/>
              <a:ea typeface="ＭＳ Ｐゴシック" pitchFamily="-65" charset="-128"/>
              <a:cs typeface="+mn-cs"/>
            </a:endParaRPr>
          </a:p>
          <a:p>
            <a:pPr eaLnBrk="0" hangingPunct="0">
              <a:defRPr/>
            </a:pPr>
            <a:r>
              <a:rPr lang="en-US" sz="1700" b="1" dirty="0">
                <a:solidFill>
                  <a:schemeClr val="tx2"/>
                </a:solidFill>
                <a:latin typeface="Times New Roman" pitchFamily="18" charset="0"/>
                <a:ea typeface="ＭＳ Ｐゴシック" pitchFamily="-65" charset="-128"/>
                <a:cs typeface="+mn-cs"/>
              </a:rPr>
              <a:t>Release:</a:t>
            </a:r>
            <a:r>
              <a:rPr lang="en-US" sz="17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7ECBFD-EC80-EE0B-7360-9D11BB9E1E4A}"/>
            </a:ext>
          </a:extLst>
        </p:cNvPr>
        <p:cNvGrpSpPr/>
        <p:nvPr/>
      </p:nvGrpSpPr>
      <p:grpSpPr>
        <a:xfrm>
          <a:off x="0" y="0"/>
          <a:ext cx="0" cy="0"/>
          <a:chOff x="0" y="0"/>
          <a:chExt cx="0" cy="0"/>
        </a:xfrm>
      </p:grpSpPr>
      <p:pic>
        <p:nvPicPr>
          <p:cNvPr id="2" name="Picture 1">
            <a:extLst>
              <a:ext uri="{FF2B5EF4-FFF2-40B4-BE49-F238E27FC236}">
                <a16:creationId xmlns:a16="http://schemas.microsoft.com/office/drawing/2014/main" id="{409923CF-3DB2-63D4-9B51-BBE114B6957F}"/>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1471" b="94608" l="7752" r="91473">
                        <a14:foregroundMark x1="48837" y1="9804" x2="48837" y2="9804"/>
                        <a14:foregroundMark x1="55039" y1="93627" x2="55039" y2="93627"/>
                        <a14:foregroundMark x1="35659" y1="95098" x2="35659" y2="95098"/>
                        <a14:foregroundMark x1="92248" y1="40686" x2="92248" y2="40686"/>
                        <a14:foregroundMark x1="45736" y1="9314" x2="42636" y2="1471"/>
                      </a14:backgroundRemoval>
                    </a14:imgEffect>
                  </a14:imgLayer>
                </a14:imgProps>
              </a:ext>
            </a:extLst>
          </a:blip>
          <a:stretch>
            <a:fillRect/>
          </a:stretch>
        </p:blipFill>
        <p:spPr>
          <a:xfrm>
            <a:off x="3590990" y="4039504"/>
            <a:ext cx="1144263" cy="1809533"/>
          </a:xfrm>
          <a:prstGeom prst="rect">
            <a:avLst/>
          </a:prstGeom>
        </p:spPr>
      </p:pic>
      <p:pic>
        <p:nvPicPr>
          <p:cNvPr id="4" name="Graphic 3" descr="House with solid fill">
            <a:extLst>
              <a:ext uri="{FF2B5EF4-FFF2-40B4-BE49-F238E27FC236}">
                <a16:creationId xmlns:a16="http://schemas.microsoft.com/office/drawing/2014/main" id="{B91E5599-E145-52F6-1265-0C335BD2A783}"/>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0357477" y="4009163"/>
            <a:ext cx="1809533" cy="1809533"/>
          </a:xfrm>
          <a:prstGeom prst="rect">
            <a:avLst/>
          </a:prstGeom>
        </p:spPr>
      </p:pic>
      <p:pic>
        <p:nvPicPr>
          <p:cNvPr id="6" name="Picture 5">
            <a:extLst>
              <a:ext uri="{FF2B5EF4-FFF2-40B4-BE49-F238E27FC236}">
                <a16:creationId xmlns:a16="http://schemas.microsoft.com/office/drawing/2014/main" id="{222A3268-7156-0217-18C4-FA8C9F968AF0}"/>
              </a:ext>
            </a:extLst>
          </p:cNvPr>
          <p:cNvPicPr>
            <a:picLocks noChangeAspect="1"/>
          </p:cNvPicPr>
          <p:nvPr/>
        </p:nvPicPr>
        <p:blipFill>
          <a:blip r:embed="rId6"/>
          <a:stretch>
            <a:fillRect/>
          </a:stretch>
        </p:blipFill>
        <p:spPr>
          <a:xfrm>
            <a:off x="3275806" y="2616659"/>
            <a:ext cx="2674852" cy="937341"/>
          </a:xfrm>
          <a:prstGeom prst="rect">
            <a:avLst/>
          </a:prstGeom>
        </p:spPr>
      </p:pic>
      <p:cxnSp>
        <p:nvCxnSpPr>
          <p:cNvPr id="8" name="Straight Arrow Connector 7">
            <a:extLst>
              <a:ext uri="{FF2B5EF4-FFF2-40B4-BE49-F238E27FC236}">
                <a16:creationId xmlns:a16="http://schemas.microsoft.com/office/drawing/2014/main" id="{0A8ABD99-F9A6-3AF9-259D-FC359DE70CFB}"/>
              </a:ext>
            </a:extLst>
          </p:cNvPr>
          <p:cNvCxnSpPr>
            <a:cxnSpLocks/>
          </p:cNvCxnSpPr>
          <p:nvPr/>
        </p:nvCxnSpPr>
        <p:spPr bwMode="auto">
          <a:xfrm>
            <a:off x="4723606" y="4725194"/>
            <a:ext cx="5867400" cy="0"/>
          </a:xfrm>
          <a:prstGeom prst="straightConnector1">
            <a:avLst/>
          </a:prstGeom>
          <a:solidFill>
            <a:schemeClr val="accent1"/>
          </a:solidFill>
          <a:ln w="57150" cap="flat" cmpd="sng" algn="ctr">
            <a:solidFill>
              <a:srgbClr val="0070C0"/>
            </a:solidFill>
            <a:prstDash val="solid"/>
            <a:round/>
            <a:headEnd type="triangle"/>
            <a:tailEnd type="triangle"/>
          </a:ln>
          <a:effectLst/>
        </p:spPr>
      </p:cxnSp>
      <p:sp>
        <p:nvSpPr>
          <p:cNvPr id="9" name="TextBox 8">
            <a:extLst>
              <a:ext uri="{FF2B5EF4-FFF2-40B4-BE49-F238E27FC236}">
                <a16:creationId xmlns:a16="http://schemas.microsoft.com/office/drawing/2014/main" id="{EF91BBDB-066F-2213-CEFE-229D13AB2481}"/>
              </a:ext>
            </a:extLst>
          </p:cNvPr>
          <p:cNvSpPr txBox="1"/>
          <p:nvPr/>
        </p:nvSpPr>
        <p:spPr>
          <a:xfrm>
            <a:off x="3704523" y="2320231"/>
            <a:ext cx="724878" cy="338554"/>
          </a:xfrm>
          <a:prstGeom prst="rect">
            <a:avLst/>
          </a:prstGeom>
          <a:noFill/>
        </p:spPr>
        <p:txBody>
          <a:bodyPr wrap="none" rtlCol="0">
            <a:spAutoFit/>
          </a:bodyPr>
          <a:lstStyle/>
          <a:p>
            <a:r>
              <a:rPr lang="en-US" sz="1600" b="1" dirty="0">
                <a:solidFill>
                  <a:srgbClr val="0000FF"/>
                </a:solidFill>
              </a:rPr>
              <a:t>4 RSF</a:t>
            </a:r>
          </a:p>
        </p:txBody>
      </p:sp>
      <p:sp>
        <p:nvSpPr>
          <p:cNvPr id="10" name="TextBox 9">
            <a:extLst>
              <a:ext uri="{FF2B5EF4-FFF2-40B4-BE49-F238E27FC236}">
                <a16:creationId xmlns:a16="http://schemas.microsoft.com/office/drawing/2014/main" id="{15B00C00-3F25-FB7E-42DC-782305E09CDE}"/>
              </a:ext>
            </a:extLst>
          </p:cNvPr>
          <p:cNvSpPr txBox="1"/>
          <p:nvPr/>
        </p:nvSpPr>
        <p:spPr>
          <a:xfrm>
            <a:off x="3513392" y="3608035"/>
            <a:ext cx="908710" cy="338554"/>
          </a:xfrm>
          <a:prstGeom prst="rect">
            <a:avLst/>
          </a:prstGeom>
          <a:noFill/>
        </p:spPr>
        <p:txBody>
          <a:bodyPr wrap="none" rtlCol="0">
            <a:spAutoFit/>
          </a:bodyPr>
          <a:lstStyle/>
          <a:p>
            <a:r>
              <a:rPr lang="en-US" sz="1600" b="1" dirty="0">
                <a:solidFill>
                  <a:srgbClr val="0000FF"/>
                </a:solidFill>
              </a:rPr>
              <a:t>+ report</a:t>
            </a:r>
          </a:p>
        </p:txBody>
      </p:sp>
    </p:spTree>
    <p:extLst>
      <p:ext uri="{BB962C8B-B14F-4D97-AF65-F5344CB8AC3E}">
        <p14:creationId xmlns:p14="http://schemas.microsoft.com/office/powerpoint/2010/main" val="8403213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97D907-BB26-03A9-491F-D59DCE6292FA}"/>
            </a:ext>
          </a:extLst>
        </p:cNvPr>
        <p:cNvGrpSpPr/>
        <p:nvPr/>
      </p:nvGrpSpPr>
      <p:grpSpPr>
        <a:xfrm>
          <a:off x="0" y="0"/>
          <a:ext cx="0" cy="0"/>
          <a:chOff x="0" y="0"/>
          <a:chExt cx="0" cy="0"/>
        </a:xfrm>
      </p:grpSpPr>
      <p:pic>
        <p:nvPicPr>
          <p:cNvPr id="2" name="Picture 1">
            <a:extLst>
              <a:ext uri="{FF2B5EF4-FFF2-40B4-BE49-F238E27FC236}">
                <a16:creationId xmlns:a16="http://schemas.microsoft.com/office/drawing/2014/main" id="{E2108CC4-7048-F325-0B68-0D546707298E}"/>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1471" b="94608" l="7752" r="91473">
                        <a14:foregroundMark x1="48837" y1="9804" x2="48837" y2="9804"/>
                        <a14:foregroundMark x1="55039" y1="93627" x2="55039" y2="93627"/>
                        <a14:foregroundMark x1="35659" y1="95098" x2="35659" y2="95098"/>
                        <a14:foregroundMark x1="92248" y1="40686" x2="92248" y2="40686"/>
                        <a14:foregroundMark x1="45736" y1="9314" x2="42636" y2="1471"/>
                      </a14:backgroundRemoval>
                    </a14:imgEffect>
                  </a14:imgLayer>
                </a14:imgProps>
              </a:ext>
            </a:extLst>
          </a:blip>
          <a:stretch>
            <a:fillRect/>
          </a:stretch>
        </p:blipFill>
        <p:spPr>
          <a:xfrm>
            <a:off x="5257006" y="4009163"/>
            <a:ext cx="1144263" cy="1809533"/>
          </a:xfrm>
          <a:prstGeom prst="rect">
            <a:avLst/>
          </a:prstGeom>
        </p:spPr>
      </p:pic>
      <p:pic>
        <p:nvPicPr>
          <p:cNvPr id="4" name="Graphic 3" descr="House with solid fill">
            <a:extLst>
              <a:ext uri="{FF2B5EF4-FFF2-40B4-BE49-F238E27FC236}">
                <a16:creationId xmlns:a16="http://schemas.microsoft.com/office/drawing/2014/main" id="{92366C73-6A11-9B33-8EEF-D6CC2C4849AD}"/>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0357477" y="4009163"/>
            <a:ext cx="1809533" cy="1809533"/>
          </a:xfrm>
          <a:prstGeom prst="rect">
            <a:avLst/>
          </a:prstGeom>
        </p:spPr>
      </p:pic>
      <p:pic>
        <p:nvPicPr>
          <p:cNvPr id="6" name="Picture 5">
            <a:extLst>
              <a:ext uri="{FF2B5EF4-FFF2-40B4-BE49-F238E27FC236}">
                <a16:creationId xmlns:a16="http://schemas.microsoft.com/office/drawing/2014/main" id="{09569310-B8A4-8DE2-CD69-4F9C07310F27}"/>
              </a:ext>
            </a:extLst>
          </p:cNvPr>
          <p:cNvPicPr>
            <a:picLocks noChangeAspect="1"/>
          </p:cNvPicPr>
          <p:nvPr/>
        </p:nvPicPr>
        <p:blipFill>
          <a:blip r:embed="rId6"/>
          <a:stretch>
            <a:fillRect/>
          </a:stretch>
        </p:blipFill>
        <p:spPr>
          <a:xfrm>
            <a:off x="5257006" y="2616659"/>
            <a:ext cx="2674852" cy="937341"/>
          </a:xfrm>
          <a:prstGeom prst="rect">
            <a:avLst/>
          </a:prstGeom>
        </p:spPr>
      </p:pic>
      <p:cxnSp>
        <p:nvCxnSpPr>
          <p:cNvPr id="8" name="Straight Arrow Connector 7">
            <a:extLst>
              <a:ext uri="{FF2B5EF4-FFF2-40B4-BE49-F238E27FC236}">
                <a16:creationId xmlns:a16="http://schemas.microsoft.com/office/drawing/2014/main" id="{592698BC-4AFE-C33E-F55D-584A71BD8860}"/>
              </a:ext>
            </a:extLst>
          </p:cNvPr>
          <p:cNvCxnSpPr>
            <a:cxnSpLocks/>
          </p:cNvCxnSpPr>
          <p:nvPr/>
        </p:nvCxnSpPr>
        <p:spPr bwMode="auto">
          <a:xfrm>
            <a:off x="6552406" y="4725194"/>
            <a:ext cx="4038600" cy="0"/>
          </a:xfrm>
          <a:prstGeom prst="straightConnector1">
            <a:avLst/>
          </a:prstGeom>
          <a:solidFill>
            <a:schemeClr val="accent1"/>
          </a:solidFill>
          <a:ln w="57150" cap="flat" cmpd="sng" algn="ctr">
            <a:solidFill>
              <a:srgbClr val="0070C0"/>
            </a:solidFill>
            <a:prstDash val="solid"/>
            <a:round/>
            <a:headEnd type="triangle"/>
            <a:tailEnd type="triangle"/>
          </a:ln>
          <a:effectLst/>
        </p:spPr>
      </p:cxnSp>
      <p:sp>
        <p:nvSpPr>
          <p:cNvPr id="9" name="TextBox 8">
            <a:extLst>
              <a:ext uri="{FF2B5EF4-FFF2-40B4-BE49-F238E27FC236}">
                <a16:creationId xmlns:a16="http://schemas.microsoft.com/office/drawing/2014/main" id="{E3A62EEF-2808-1E8C-721A-7A5D537D3A3A}"/>
              </a:ext>
            </a:extLst>
          </p:cNvPr>
          <p:cNvSpPr txBox="1"/>
          <p:nvPr/>
        </p:nvSpPr>
        <p:spPr>
          <a:xfrm>
            <a:off x="5685723" y="2320231"/>
            <a:ext cx="724878" cy="338554"/>
          </a:xfrm>
          <a:prstGeom prst="rect">
            <a:avLst/>
          </a:prstGeom>
          <a:noFill/>
        </p:spPr>
        <p:txBody>
          <a:bodyPr wrap="none" rtlCol="0">
            <a:spAutoFit/>
          </a:bodyPr>
          <a:lstStyle/>
          <a:p>
            <a:r>
              <a:rPr lang="en-US" sz="1600" b="1" dirty="0">
                <a:solidFill>
                  <a:srgbClr val="0000FF"/>
                </a:solidFill>
              </a:rPr>
              <a:t>2 RSF</a:t>
            </a:r>
          </a:p>
        </p:txBody>
      </p:sp>
      <p:sp>
        <p:nvSpPr>
          <p:cNvPr id="10" name="TextBox 9">
            <a:extLst>
              <a:ext uri="{FF2B5EF4-FFF2-40B4-BE49-F238E27FC236}">
                <a16:creationId xmlns:a16="http://schemas.microsoft.com/office/drawing/2014/main" id="{9CC1ABD7-9FDD-4458-0324-5AE1774BCF00}"/>
              </a:ext>
            </a:extLst>
          </p:cNvPr>
          <p:cNvSpPr txBox="1"/>
          <p:nvPr/>
        </p:nvSpPr>
        <p:spPr>
          <a:xfrm>
            <a:off x="5494592" y="3608035"/>
            <a:ext cx="908710" cy="338554"/>
          </a:xfrm>
          <a:prstGeom prst="rect">
            <a:avLst/>
          </a:prstGeom>
          <a:noFill/>
        </p:spPr>
        <p:txBody>
          <a:bodyPr wrap="none" rtlCol="0">
            <a:spAutoFit/>
          </a:bodyPr>
          <a:lstStyle/>
          <a:p>
            <a:r>
              <a:rPr lang="en-US" sz="1600" b="1" dirty="0">
                <a:solidFill>
                  <a:srgbClr val="0000FF"/>
                </a:solidFill>
              </a:rPr>
              <a:t>+ report</a:t>
            </a:r>
          </a:p>
        </p:txBody>
      </p:sp>
    </p:spTree>
    <p:extLst>
      <p:ext uri="{BB962C8B-B14F-4D97-AF65-F5344CB8AC3E}">
        <p14:creationId xmlns:p14="http://schemas.microsoft.com/office/powerpoint/2010/main" val="18470721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F26FA87-C006-9FCE-48E2-B2531DE6EBA9}"/>
            </a:ext>
          </a:extLst>
        </p:cNvPr>
        <p:cNvGrpSpPr/>
        <p:nvPr/>
      </p:nvGrpSpPr>
      <p:grpSpPr>
        <a:xfrm>
          <a:off x="0" y="0"/>
          <a:ext cx="0" cy="0"/>
          <a:chOff x="0" y="0"/>
          <a:chExt cx="0" cy="0"/>
        </a:xfrm>
      </p:grpSpPr>
      <p:pic>
        <p:nvPicPr>
          <p:cNvPr id="2" name="Picture 1">
            <a:extLst>
              <a:ext uri="{FF2B5EF4-FFF2-40B4-BE49-F238E27FC236}">
                <a16:creationId xmlns:a16="http://schemas.microsoft.com/office/drawing/2014/main" id="{D1DCE90A-9C03-207E-D99B-8F6A3903EA18}"/>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1471" b="94608" l="7752" r="91473">
                        <a14:foregroundMark x1="48837" y1="9804" x2="48837" y2="9804"/>
                        <a14:foregroundMark x1="55039" y1="93627" x2="55039" y2="93627"/>
                        <a14:foregroundMark x1="35659" y1="95098" x2="35659" y2="95098"/>
                        <a14:foregroundMark x1="92248" y1="40686" x2="92248" y2="40686"/>
                        <a14:foregroundMark x1="45736" y1="9314" x2="42636" y2="1471"/>
                      </a14:backgroundRemoval>
                    </a14:imgEffect>
                  </a14:imgLayer>
                </a14:imgProps>
              </a:ext>
            </a:extLst>
          </a:blip>
          <a:stretch>
            <a:fillRect/>
          </a:stretch>
        </p:blipFill>
        <p:spPr>
          <a:xfrm>
            <a:off x="6933406" y="4009163"/>
            <a:ext cx="1144263" cy="1809533"/>
          </a:xfrm>
          <a:prstGeom prst="rect">
            <a:avLst/>
          </a:prstGeom>
        </p:spPr>
      </p:pic>
      <p:pic>
        <p:nvPicPr>
          <p:cNvPr id="4" name="Graphic 3" descr="House with solid fill">
            <a:extLst>
              <a:ext uri="{FF2B5EF4-FFF2-40B4-BE49-F238E27FC236}">
                <a16:creationId xmlns:a16="http://schemas.microsoft.com/office/drawing/2014/main" id="{C602AFAA-4158-22E3-2C00-4C2EE66473DF}"/>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0357477" y="4009163"/>
            <a:ext cx="1809533" cy="1809533"/>
          </a:xfrm>
          <a:prstGeom prst="rect">
            <a:avLst/>
          </a:prstGeom>
        </p:spPr>
      </p:pic>
      <p:pic>
        <p:nvPicPr>
          <p:cNvPr id="6" name="Picture 5">
            <a:extLst>
              <a:ext uri="{FF2B5EF4-FFF2-40B4-BE49-F238E27FC236}">
                <a16:creationId xmlns:a16="http://schemas.microsoft.com/office/drawing/2014/main" id="{78781175-DF1C-7BA9-90FC-F2274FE1A26D}"/>
              </a:ext>
            </a:extLst>
          </p:cNvPr>
          <p:cNvPicPr>
            <a:picLocks noChangeAspect="1"/>
          </p:cNvPicPr>
          <p:nvPr/>
        </p:nvPicPr>
        <p:blipFill>
          <a:blip r:embed="rId6"/>
          <a:stretch>
            <a:fillRect/>
          </a:stretch>
        </p:blipFill>
        <p:spPr>
          <a:xfrm>
            <a:off x="6618222" y="2586318"/>
            <a:ext cx="2674852" cy="937341"/>
          </a:xfrm>
          <a:prstGeom prst="rect">
            <a:avLst/>
          </a:prstGeom>
        </p:spPr>
      </p:pic>
      <p:cxnSp>
        <p:nvCxnSpPr>
          <p:cNvPr id="8" name="Straight Arrow Connector 7">
            <a:extLst>
              <a:ext uri="{FF2B5EF4-FFF2-40B4-BE49-F238E27FC236}">
                <a16:creationId xmlns:a16="http://schemas.microsoft.com/office/drawing/2014/main" id="{4F76F540-C38E-108D-31BE-0B31B06995CB}"/>
              </a:ext>
            </a:extLst>
          </p:cNvPr>
          <p:cNvCxnSpPr>
            <a:cxnSpLocks/>
          </p:cNvCxnSpPr>
          <p:nvPr/>
        </p:nvCxnSpPr>
        <p:spPr bwMode="auto">
          <a:xfrm>
            <a:off x="8077669" y="4725194"/>
            <a:ext cx="2513337" cy="0"/>
          </a:xfrm>
          <a:prstGeom prst="straightConnector1">
            <a:avLst/>
          </a:prstGeom>
          <a:solidFill>
            <a:schemeClr val="accent1"/>
          </a:solidFill>
          <a:ln w="57150" cap="flat" cmpd="sng" algn="ctr">
            <a:solidFill>
              <a:srgbClr val="0070C0"/>
            </a:solidFill>
            <a:prstDash val="solid"/>
            <a:round/>
            <a:headEnd type="triangle"/>
            <a:tailEnd type="triangle"/>
          </a:ln>
          <a:effectLst/>
        </p:spPr>
      </p:cxnSp>
      <p:sp>
        <p:nvSpPr>
          <p:cNvPr id="9" name="TextBox 8">
            <a:extLst>
              <a:ext uri="{FF2B5EF4-FFF2-40B4-BE49-F238E27FC236}">
                <a16:creationId xmlns:a16="http://schemas.microsoft.com/office/drawing/2014/main" id="{99B52134-77D5-0FAF-2CAD-DD8919B5C1EA}"/>
              </a:ext>
            </a:extLst>
          </p:cNvPr>
          <p:cNvSpPr txBox="1"/>
          <p:nvPr/>
        </p:nvSpPr>
        <p:spPr>
          <a:xfrm>
            <a:off x="7046939" y="2289890"/>
            <a:ext cx="724878" cy="338554"/>
          </a:xfrm>
          <a:prstGeom prst="rect">
            <a:avLst/>
          </a:prstGeom>
          <a:noFill/>
        </p:spPr>
        <p:txBody>
          <a:bodyPr wrap="none" rtlCol="0">
            <a:spAutoFit/>
          </a:bodyPr>
          <a:lstStyle/>
          <a:p>
            <a:r>
              <a:rPr lang="en-US" sz="1600" b="1" dirty="0">
                <a:solidFill>
                  <a:srgbClr val="0000FF"/>
                </a:solidFill>
              </a:rPr>
              <a:t>1 RSF</a:t>
            </a:r>
          </a:p>
        </p:txBody>
      </p:sp>
      <p:sp>
        <p:nvSpPr>
          <p:cNvPr id="10" name="TextBox 9">
            <a:extLst>
              <a:ext uri="{FF2B5EF4-FFF2-40B4-BE49-F238E27FC236}">
                <a16:creationId xmlns:a16="http://schemas.microsoft.com/office/drawing/2014/main" id="{A675E264-88F4-714F-2B0F-839E8F6C37C0}"/>
              </a:ext>
            </a:extLst>
          </p:cNvPr>
          <p:cNvSpPr txBox="1"/>
          <p:nvPr/>
        </p:nvSpPr>
        <p:spPr>
          <a:xfrm>
            <a:off x="7168959" y="3597134"/>
            <a:ext cx="1518942" cy="338554"/>
          </a:xfrm>
          <a:prstGeom prst="rect">
            <a:avLst/>
          </a:prstGeom>
          <a:noFill/>
        </p:spPr>
        <p:txBody>
          <a:bodyPr wrap="none" rtlCol="0">
            <a:spAutoFit/>
          </a:bodyPr>
          <a:lstStyle/>
          <a:p>
            <a:r>
              <a:rPr lang="en-US" sz="1600" b="1" dirty="0">
                <a:solidFill>
                  <a:srgbClr val="0000FF"/>
                </a:solidFill>
              </a:rPr>
              <a:t>Without report</a:t>
            </a:r>
          </a:p>
        </p:txBody>
      </p:sp>
    </p:spTree>
    <p:extLst>
      <p:ext uri="{BB962C8B-B14F-4D97-AF65-F5344CB8AC3E}">
        <p14:creationId xmlns:p14="http://schemas.microsoft.com/office/powerpoint/2010/main" val="38452428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852D4E1-FC7C-C7F9-40A9-0B0B2DF3846D}"/>
            </a:ext>
          </a:extLst>
        </p:cNvPr>
        <p:cNvGrpSpPr/>
        <p:nvPr/>
      </p:nvGrpSpPr>
      <p:grpSpPr>
        <a:xfrm>
          <a:off x="0" y="0"/>
          <a:ext cx="0" cy="0"/>
          <a:chOff x="0" y="0"/>
          <a:chExt cx="0" cy="0"/>
        </a:xfrm>
      </p:grpSpPr>
      <p:pic>
        <p:nvPicPr>
          <p:cNvPr id="2" name="Picture 1">
            <a:extLst>
              <a:ext uri="{FF2B5EF4-FFF2-40B4-BE49-F238E27FC236}">
                <a16:creationId xmlns:a16="http://schemas.microsoft.com/office/drawing/2014/main" id="{8FA3780D-CFC0-E2FD-E9E6-556F364207C1}"/>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1471" b="94608" l="7752" r="91473">
                        <a14:foregroundMark x1="48837" y1="9804" x2="48837" y2="9804"/>
                        <a14:foregroundMark x1="55039" y1="93627" x2="55039" y2="93627"/>
                        <a14:foregroundMark x1="35659" y1="95098" x2="35659" y2="95098"/>
                        <a14:foregroundMark x1="92248" y1="40686" x2="92248" y2="40686"/>
                        <a14:foregroundMark x1="45736" y1="9314" x2="42636" y2="1471"/>
                      </a14:backgroundRemoval>
                    </a14:imgEffect>
                  </a14:imgLayer>
                </a14:imgProps>
              </a:ext>
            </a:extLst>
          </a:blip>
          <a:stretch>
            <a:fillRect/>
          </a:stretch>
        </p:blipFill>
        <p:spPr>
          <a:xfrm>
            <a:off x="6933406" y="4009163"/>
            <a:ext cx="1144263" cy="1809533"/>
          </a:xfrm>
          <a:prstGeom prst="rect">
            <a:avLst/>
          </a:prstGeom>
        </p:spPr>
      </p:pic>
      <p:pic>
        <p:nvPicPr>
          <p:cNvPr id="4" name="Graphic 3" descr="House with solid fill">
            <a:extLst>
              <a:ext uri="{FF2B5EF4-FFF2-40B4-BE49-F238E27FC236}">
                <a16:creationId xmlns:a16="http://schemas.microsoft.com/office/drawing/2014/main" id="{36ABED0F-8C2E-0EAA-3C8B-E3C41F3795EA}"/>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0357477" y="4009163"/>
            <a:ext cx="1809533" cy="1809533"/>
          </a:xfrm>
          <a:prstGeom prst="rect">
            <a:avLst/>
          </a:prstGeom>
        </p:spPr>
      </p:pic>
      <p:pic>
        <p:nvPicPr>
          <p:cNvPr id="6" name="Picture 5">
            <a:extLst>
              <a:ext uri="{FF2B5EF4-FFF2-40B4-BE49-F238E27FC236}">
                <a16:creationId xmlns:a16="http://schemas.microsoft.com/office/drawing/2014/main" id="{A16CF616-0AEF-6200-1B8C-204845F2CC6E}"/>
              </a:ext>
            </a:extLst>
          </p:cNvPr>
          <p:cNvPicPr>
            <a:picLocks noChangeAspect="1"/>
          </p:cNvPicPr>
          <p:nvPr/>
        </p:nvPicPr>
        <p:blipFill>
          <a:blip r:embed="rId6"/>
          <a:stretch>
            <a:fillRect/>
          </a:stretch>
        </p:blipFill>
        <p:spPr>
          <a:xfrm>
            <a:off x="6618222" y="2586318"/>
            <a:ext cx="2674852" cy="937341"/>
          </a:xfrm>
          <a:prstGeom prst="rect">
            <a:avLst/>
          </a:prstGeom>
        </p:spPr>
      </p:pic>
      <p:cxnSp>
        <p:nvCxnSpPr>
          <p:cNvPr id="8" name="Straight Arrow Connector 7">
            <a:extLst>
              <a:ext uri="{FF2B5EF4-FFF2-40B4-BE49-F238E27FC236}">
                <a16:creationId xmlns:a16="http://schemas.microsoft.com/office/drawing/2014/main" id="{642A8F9F-0967-6C8B-3740-FC631FB4C6C2}"/>
              </a:ext>
            </a:extLst>
          </p:cNvPr>
          <p:cNvCxnSpPr>
            <a:cxnSpLocks/>
          </p:cNvCxnSpPr>
          <p:nvPr/>
        </p:nvCxnSpPr>
        <p:spPr bwMode="auto">
          <a:xfrm>
            <a:off x="8077669" y="4725194"/>
            <a:ext cx="2513337" cy="0"/>
          </a:xfrm>
          <a:prstGeom prst="straightConnector1">
            <a:avLst/>
          </a:prstGeom>
          <a:solidFill>
            <a:schemeClr val="accent1"/>
          </a:solidFill>
          <a:ln w="57150" cap="flat" cmpd="sng" algn="ctr">
            <a:solidFill>
              <a:srgbClr val="0070C0"/>
            </a:solidFill>
            <a:prstDash val="solid"/>
            <a:round/>
            <a:headEnd type="triangle"/>
            <a:tailEnd type="triangle"/>
          </a:ln>
          <a:effectLst/>
        </p:spPr>
      </p:cxnSp>
      <p:sp>
        <p:nvSpPr>
          <p:cNvPr id="9" name="TextBox 8">
            <a:extLst>
              <a:ext uri="{FF2B5EF4-FFF2-40B4-BE49-F238E27FC236}">
                <a16:creationId xmlns:a16="http://schemas.microsoft.com/office/drawing/2014/main" id="{E64D47BD-3FE5-AD76-4C18-BADA4FB2F7B4}"/>
              </a:ext>
            </a:extLst>
          </p:cNvPr>
          <p:cNvSpPr txBox="1"/>
          <p:nvPr/>
        </p:nvSpPr>
        <p:spPr>
          <a:xfrm>
            <a:off x="7046939" y="2289890"/>
            <a:ext cx="724878" cy="338554"/>
          </a:xfrm>
          <a:prstGeom prst="rect">
            <a:avLst/>
          </a:prstGeom>
          <a:noFill/>
        </p:spPr>
        <p:txBody>
          <a:bodyPr wrap="none" rtlCol="0">
            <a:spAutoFit/>
          </a:bodyPr>
          <a:lstStyle/>
          <a:p>
            <a:r>
              <a:rPr lang="en-US" sz="1600" b="1" dirty="0">
                <a:solidFill>
                  <a:srgbClr val="0000FF"/>
                </a:solidFill>
              </a:rPr>
              <a:t>1 RSF</a:t>
            </a:r>
          </a:p>
        </p:txBody>
      </p:sp>
      <p:sp>
        <p:nvSpPr>
          <p:cNvPr id="10" name="TextBox 9">
            <a:extLst>
              <a:ext uri="{FF2B5EF4-FFF2-40B4-BE49-F238E27FC236}">
                <a16:creationId xmlns:a16="http://schemas.microsoft.com/office/drawing/2014/main" id="{3B0E77E3-EB5A-0464-FFB8-DA9D4C154C3B}"/>
              </a:ext>
            </a:extLst>
          </p:cNvPr>
          <p:cNvSpPr txBox="1"/>
          <p:nvPr/>
        </p:nvSpPr>
        <p:spPr>
          <a:xfrm>
            <a:off x="7168959" y="3597134"/>
            <a:ext cx="1518942" cy="338554"/>
          </a:xfrm>
          <a:prstGeom prst="rect">
            <a:avLst/>
          </a:prstGeom>
          <a:noFill/>
        </p:spPr>
        <p:txBody>
          <a:bodyPr wrap="none" rtlCol="0">
            <a:spAutoFit/>
          </a:bodyPr>
          <a:lstStyle/>
          <a:p>
            <a:r>
              <a:rPr lang="en-US" sz="1600" b="1" dirty="0">
                <a:solidFill>
                  <a:srgbClr val="0000FF"/>
                </a:solidFill>
              </a:rPr>
              <a:t>Without report</a:t>
            </a:r>
          </a:p>
        </p:txBody>
      </p:sp>
      <p:graphicFrame>
        <p:nvGraphicFramePr>
          <p:cNvPr id="7" name="Table 6">
            <a:extLst>
              <a:ext uri="{FF2B5EF4-FFF2-40B4-BE49-F238E27FC236}">
                <a16:creationId xmlns:a16="http://schemas.microsoft.com/office/drawing/2014/main" id="{A5EEDC84-34CC-9542-A4F1-9E9CE82E7CBB}"/>
              </a:ext>
            </a:extLst>
          </p:cNvPr>
          <p:cNvGraphicFramePr>
            <a:graphicFrameLocks noGrp="1"/>
          </p:cNvGraphicFramePr>
          <p:nvPr>
            <p:extLst>
              <p:ext uri="{D42A27DB-BD31-4B8C-83A1-F6EECF244321}">
                <p14:modId xmlns:p14="http://schemas.microsoft.com/office/powerpoint/2010/main" val="43026542"/>
              </p:ext>
            </p:extLst>
          </p:nvPr>
        </p:nvGraphicFramePr>
        <p:xfrm>
          <a:off x="6618222" y="1423311"/>
          <a:ext cx="3311605" cy="747001"/>
        </p:xfrm>
        <a:graphic>
          <a:graphicData uri="http://schemas.openxmlformats.org/drawingml/2006/table">
            <a:tbl>
              <a:tblPr>
                <a:tableStyleId>{5C22544A-7EE6-4342-B048-85BDC9FD1C3A}</a:tableStyleId>
              </a:tblPr>
              <a:tblGrid>
                <a:gridCol w="758440">
                  <a:extLst>
                    <a:ext uri="{9D8B030D-6E8A-4147-A177-3AD203B41FA5}">
                      <a16:colId xmlns:a16="http://schemas.microsoft.com/office/drawing/2014/main" val="3378108893"/>
                    </a:ext>
                  </a:extLst>
                </a:gridCol>
                <a:gridCol w="713384">
                  <a:extLst>
                    <a:ext uri="{9D8B030D-6E8A-4147-A177-3AD203B41FA5}">
                      <a16:colId xmlns:a16="http://schemas.microsoft.com/office/drawing/2014/main" val="152550710"/>
                    </a:ext>
                  </a:extLst>
                </a:gridCol>
                <a:gridCol w="938664">
                  <a:extLst>
                    <a:ext uri="{9D8B030D-6E8A-4147-A177-3AD203B41FA5}">
                      <a16:colId xmlns:a16="http://schemas.microsoft.com/office/drawing/2014/main" val="316471561"/>
                    </a:ext>
                  </a:extLst>
                </a:gridCol>
                <a:gridCol w="901117">
                  <a:extLst>
                    <a:ext uri="{9D8B030D-6E8A-4147-A177-3AD203B41FA5}">
                      <a16:colId xmlns:a16="http://schemas.microsoft.com/office/drawing/2014/main" val="1698279454"/>
                    </a:ext>
                  </a:extLst>
                </a:gridCol>
              </a:tblGrid>
              <a:tr h="244684">
                <a:tc>
                  <a:txBody>
                    <a:bodyPr/>
                    <a:lstStyle/>
                    <a:p>
                      <a:pPr marL="0" marR="0">
                        <a:lnSpc>
                          <a:spcPct val="107000"/>
                        </a:lnSpc>
                        <a:spcAft>
                          <a:spcPts val="800"/>
                        </a:spcAft>
                        <a:buNone/>
                      </a:pPr>
                      <a:r>
                        <a:rPr lang="en-US" sz="1100">
                          <a:effectLst/>
                        </a:rPr>
                        <a:t>Bits: 0–2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Aft>
                          <a:spcPts val="800"/>
                        </a:spcAft>
                        <a:buNone/>
                      </a:pPr>
                      <a:r>
                        <a:rPr lang="en-US" sz="1100">
                          <a:effectLst/>
                        </a:rPr>
                        <a:t>3–5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Aft>
                          <a:spcPts val="800"/>
                        </a:spcAft>
                        <a:buNone/>
                      </a:pPr>
                      <a:r>
                        <a:rPr lang="en-US" sz="1100" dirty="0">
                          <a:effectLst/>
                        </a:rPr>
                        <a:t>6</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Aft>
                          <a:spcPts val="800"/>
                        </a:spcAft>
                        <a:buNone/>
                      </a:pPr>
                      <a:r>
                        <a:rPr lang="en-US" sz="1100">
                          <a:effectLst/>
                        </a:rPr>
                        <a:t>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91757800"/>
                  </a:ext>
                </a:extLst>
              </a:tr>
              <a:tr h="502317">
                <a:tc>
                  <a:txBody>
                    <a:bodyPr/>
                    <a:lstStyle/>
                    <a:p>
                      <a:pPr marL="0" marR="0">
                        <a:lnSpc>
                          <a:spcPct val="107000"/>
                        </a:lnSpc>
                        <a:spcAft>
                          <a:spcPts val="800"/>
                        </a:spcAft>
                        <a:buNone/>
                      </a:pPr>
                      <a:r>
                        <a:rPr lang="en-US" sz="1100">
                          <a:effectLst/>
                        </a:rPr>
                        <a:t>Number of RSF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Aft>
                          <a:spcPts val="800"/>
                        </a:spcAft>
                        <a:buNone/>
                      </a:pPr>
                      <a:r>
                        <a:rPr lang="en-US" sz="1100">
                          <a:effectLst/>
                        </a:rPr>
                        <a:t>Number of RIF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Aft>
                          <a:spcPts val="800"/>
                        </a:spcAft>
                        <a:buNone/>
                      </a:pPr>
                      <a:r>
                        <a:rPr lang="en-US" sz="1100" dirty="0" err="1">
                          <a:effectLst/>
                        </a:rPr>
                        <a:t>MMS_Sync</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Aft>
                          <a:spcPts val="800"/>
                        </a:spcAft>
                        <a:buNone/>
                      </a:pPr>
                      <a:r>
                        <a:rPr lang="en-US" sz="1100" dirty="0">
                          <a:effectLst/>
                        </a:rPr>
                        <a:t>Reversed Fragment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29637632"/>
                  </a:ext>
                </a:extLst>
              </a:tr>
            </a:tbl>
          </a:graphicData>
        </a:graphic>
      </p:graphicFrame>
      <p:sp>
        <p:nvSpPr>
          <p:cNvPr id="11" name="TextBox 10">
            <a:extLst>
              <a:ext uri="{FF2B5EF4-FFF2-40B4-BE49-F238E27FC236}">
                <a16:creationId xmlns:a16="http://schemas.microsoft.com/office/drawing/2014/main" id="{BB611E13-1328-140A-B526-7023D8EC8EBD}"/>
              </a:ext>
            </a:extLst>
          </p:cNvPr>
          <p:cNvSpPr txBox="1"/>
          <p:nvPr/>
        </p:nvSpPr>
        <p:spPr>
          <a:xfrm>
            <a:off x="6618222" y="1040892"/>
            <a:ext cx="724878" cy="338554"/>
          </a:xfrm>
          <a:prstGeom prst="rect">
            <a:avLst/>
          </a:prstGeom>
          <a:noFill/>
        </p:spPr>
        <p:txBody>
          <a:bodyPr wrap="none" rtlCol="0">
            <a:spAutoFit/>
          </a:bodyPr>
          <a:lstStyle/>
          <a:p>
            <a:r>
              <a:rPr lang="en-US" sz="1600" b="1" dirty="0">
                <a:solidFill>
                  <a:srgbClr val="0000FF"/>
                </a:solidFill>
              </a:rPr>
              <a:t>1 RSF</a:t>
            </a:r>
          </a:p>
        </p:txBody>
      </p:sp>
      <p:sp>
        <p:nvSpPr>
          <p:cNvPr id="12" name="TextBox 11">
            <a:extLst>
              <a:ext uri="{FF2B5EF4-FFF2-40B4-BE49-F238E27FC236}">
                <a16:creationId xmlns:a16="http://schemas.microsoft.com/office/drawing/2014/main" id="{47B97B33-18D8-4986-6F87-1AD37FFA0E69}"/>
              </a:ext>
            </a:extLst>
          </p:cNvPr>
          <p:cNvSpPr txBox="1"/>
          <p:nvPr/>
        </p:nvSpPr>
        <p:spPr>
          <a:xfrm>
            <a:off x="8365637" y="1055417"/>
            <a:ext cx="287258" cy="338554"/>
          </a:xfrm>
          <a:prstGeom prst="rect">
            <a:avLst/>
          </a:prstGeom>
          <a:noFill/>
        </p:spPr>
        <p:txBody>
          <a:bodyPr wrap="none" rtlCol="0">
            <a:spAutoFit/>
          </a:bodyPr>
          <a:lstStyle/>
          <a:p>
            <a:r>
              <a:rPr lang="en-US" sz="1600" b="1" dirty="0">
                <a:solidFill>
                  <a:srgbClr val="0000FF"/>
                </a:solidFill>
              </a:rPr>
              <a:t>1</a:t>
            </a:r>
          </a:p>
        </p:txBody>
      </p:sp>
    </p:spTree>
    <p:extLst>
      <p:ext uri="{BB962C8B-B14F-4D97-AF65-F5344CB8AC3E}">
        <p14:creationId xmlns:p14="http://schemas.microsoft.com/office/powerpoint/2010/main" val="17732463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4E1964-92E2-48CC-D619-6E86982B892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94621C4-98A5-9534-ED73-EC93B32F79C1}"/>
              </a:ext>
            </a:extLst>
          </p:cNvPr>
          <p:cNvSpPr>
            <a:spLocks noGrp="1"/>
          </p:cNvSpPr>
          <p:nvPr>
            <p:ph type="title"/>
          </p:nvPr>
        </p:nvSpPr>
        <p:spPr>
          <a:xfrm>
            <a:off x="600647" y="-265650"/>
            <a:ext cx="10361851" cy="1067047"/>
          </a:xfrm>
        </p:spPr>
        <p:txBody>
          <a:bodyPr/>
          <a:lstStyle/>
          <a:p>
            <a:r>
              <a:rPr lang="en-US" dirty="0"/>
              <a:t>Sync SS-TWR with RSF-Only</a:t>
            </a:r>
          </a:p>
        </p:txBody>
      </p:sp>
      <p:sp>
        <p:nvSpPr>
          <p:cNvPr id="6" name="Slide Number Placeholder 5">
            <a:extLst>
              <a:ext uri="{FF2B5EF4-FFF2-40B4-BE49-F238E27FC236}">
                <a16:creationId xmlns:a16="http://schemas.microsoft.com/office/drawing/2014/main" id="{181D318B-BEB4-5D79-7B60-A569FA05EDD6}"/>
              </a:ext>
            </a:extLst>
          </p:cNvPr>
          <p:cNvSpPr>
            <a:spLocks noGrp="1"/>
          </p:cNvSpPr>
          <p:nvPr>
            <p:ph type="sldNum" sz="quarter" idx="12"/>
          </p:nvPr>
        </p:nvSpPr>
        <p:spPr>
          <a:xfrm>
            <a:off x="11610261" y="6330968"/>
            <a:ext cx="411004" cy="292554"/>
          </a:xfrm>
          <a:prstGeom prst="rect">
            <a:avLst/>
          </a:prstGeom>
        </p:spPr>
        <p:txBody>
          <a:bodyPr vert="horz" lIns="0" tIns="46800" rIns="0" bIns="46800" rtlCol="0" anchor="b"/>
          <a:lstStyle>
            <a:defPPr>
              <a:defRPr lang="en-US"/>
            </a:defPPr>
            <a:lvl1pPr marL="0" algn="r" defTabSz="914400" rtl="0" eaLnBrk="1" latinLnBrk="0" hangingPunct="1">
              <a:defRPr lang="en-US" sz="1100" b="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en-US"/>
              <a:t>Slide </a:t>
            </a:r>
            <a:fld id="{402C19D2-AFCD-5441-8B74-E6F734CFFA69}" type="slidenum">
              <a:rPr altLang="en-US" smtClean="0"/>
              <a:pPr/>
              <a:t>14</a:t>
            </a:fld>
            <a:endParaRPr lang="en-US" altLang="en-US" dirty="0"/>
          </a:p>
        </p:txBody>
      </p:sp>
      <p:cxnSp>
        <p:nvCxnSpPr>
          <p:cNvPr id="9" name="Straight Arrow Connector 8">
            <a:extLst>
              <a:ext uri="{FF2B5EF4-FFF2-40B4-BE49-F238E27FC236}">
                <a16:creationId xmlns:a16="http://schemas.microsoft.com/office/drawing/2014/main" id="{C1024D52-EB35-0F25-0582-ADC56BE45FA4}"/>
              </a:ext>
            </a:extLst>
          </p:cNvPr>
          <p:cNvCxnSpPr/>
          <p:nvPr/>
        </p:nvCxnSpPr>
        <p:spPr bwMode="auto">
          <a:xfrm flipV="1">
            <a:off x="0" y="2905422"/>
            <a:ext cx="9657116" cy="12612"/>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Straight Arrow Connector 9">
            <a:extLst>
              <a:ext uri="{FF2B5EF4-FFF2-40B4-BE49-F238E27FC236}">
                <a16:creationId xmlns:a16="http://schemas.microsoft.com/office/drawing/2014/main" id="{3EF3154B-27B2-56C9-9D4E-2A4017E22052}"/>
              </a:ext>
            </a:extLst>
          </p:cNvPr>
          <p:cNvCxnSpPr/>
          <p:nvPr/>
        </p:nvCxnSpPr>
        <p:spPr bwMode="auto">
          <a:xfrm flipV="1">
            <a:off x="-26878" y="5706537"/>
            <a:ext cx="10540138" cy="16681"/>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Rectangle 10">
            <a:extLst>
              <a:ext uri="{FF2B5EF4-FFF2-40B4-BE49-F238E27FC236}">
                <a16:creationId xmlns:a16="http://schemas.microsoft.com/office/drawing/2014/main" id="{2F30B346-B457-6DA0-E7FB-043B3BD3FC33}"/>
              </a:ext>
            </a:extLst>
          </p:cNvPr>
          <p:cNvSpPr/>
          <p:nvPr/>
        </p:nvSpPr>
        <p:spPr bwMode="auto">
          <a:xfrm>
            <a:off x="2209512" y="2210759"/>
            <a:ext cx="609521" cy="685705"/>
          </a:xfrm>
          <a:prstGeom prst="rect">
            <a:avLst/>
          </a:prstGeom>
          <a:solidFill>
            <a:srgbClr val="BFFFFF"/>
          </a:solidFill>
          <a:ln w="38100" cap="flat" cmpd="sng" algn="ctr">
            <a:solidFill>
              <a:schemeClr val="tx1"/>
            </a:solidFill>
            <a:prstDash val="solid"/>
            <a:round/>
            <a:headEnd type="none" w="sm" len="sm"/>
            <a:tailEnd type="none" w="sm" len="sm"/>
          </a:ln>
          <a:effectLst/>
        </p:spPr>
        <p:txBody>
          <a:bodyPr vert="horz" wrap="square" lIns="91428" tIns="45714" rIns="91428" bIns="45714" numCol="1" rtlCol="0" anchor="ctr" anchorCtr="0" compatLnSpc="1">
            <a:prstTxWarp prst="textNoShape">
              <a:avLst/>
            </a:prstTxWarp>
          </a:bodyPr>
          <a:lstStyle/>
          <a:p>
            <a:pPr algn="ctr" defTabSz="914309" eaLnBrk="0" hangingPunct="0"/>
            <a:r>
              <a:rPr lang="en-US" sz="1200" dirty="0">
                <a:latin typeface="Times New Roman" panose="02020603050405020304" pitchFamily="18" charset="0"/>
              </a:rPr>
              <a:t>RSF 1</a:t>
            </a:r>
          </a:p>
        </p:txBody>
      </p:sp>
      <p:sp>
        <p:nvSpPr>
          <p:cNvPr id="14" name="Rectangle 13">
            <a:extLst>
              <a:ext uri="{FF2B5EF4-FFF2-40B4-BE49-F238E27FC236}">
                <a16:creationId xmlns:a16="http://schemas.microsoft.com/office/drawing/2014/main" id="{76B5D3F3-357E-212A-8F54-1B0F6CB1FA2A}"/>
              </a:ext>
            </a:extLst>
          </p:cNvPr>
          <p:cNvSpPr/>
          <p:nvPr/>
        </p:nvSpPr>
        <p:spPr bwMode="auto">
          <a:xfrm>
            <a:off x="2843828" y="5706537"/>
            <a:ext cx="609521" cy="685705"/>
          </a:xfrm>
          <a:prstGeom prst="rect">
            <a:avLst/>
          </a:prstGeom>
          <a:noFill/>
          <a:ln w="28575" cap="flat" cmpd="sng" algn="ctr">
            <a:solidFill>
              <a:schemeClr val="tx1"/>
            </a:solidFill>
            <a:prstDash val="sysDot"/>
            <a:round/>
            <a:headEnd type="none" w="sm" len="sm"/>
            <a:tailEnd type="none" w="sm" len="sm"/>
          </a:ln>
          <a:effectLst/>
        </p:spPr>
        <p:txBody>
          <a:bodyPr vert="horz" wrap="square" lIns="91428" tIns="45714" rIns="91428" bIns="45714" numCol="1" rtlCol="0" anchor="ctr" anchorCtr="0" compatLnSpc="1">
            <a:prstTxWarp prst="textNoShape">
              <a:avLst/>
            </a:prstTxWarp>
          </a:bodyPr>
          <a:lstStyle/>
          <a:p>
            <a:pPr algn="ctr" defTabSz="914309" eaLnBrk="0" hangingPunct="0"/>
            <a:r>
              <a:rPr lang="en-US" sz="1200" dirty="0">
                <a:latin typeface="Times New Roman" panose="02020603050405020304" pitchFamily="18" charset="0"/>
              </a:rPr>
              <a:t>RSF1</a:t>
            </a:r>
          </a:p>
        </p:txBody>
      </p:sp>
      <p:sp>
        <p:nvSpPr>
          <p:cNvPr id="16" name="Rectangle 15">
            <a:extLst>
              <a:ext uri="{FF2B5EF4-FFF2-40B4-BE49-F238E27FC236}">
                <a16:creationId xmlns:a16="http://schemas.microsoft.com/office/drawing/2014/main" id="{A7BCF654-4FF3-0821-165F-366AB14153FF}"/>
              </a:ext>
            </a:extLst>
          </p:cNvPr>
          <p:cNvSpPr/>
          <p:nvPr/>
        </p:nvSpPr>
        <p:spPr bwMode="auto">
          <a:xfrm>
            <a:off x="4038074" y="5020832"/>
            <a:ext cx="609521" cy="685705"/>
          </a:xfrm>
          <a:prstGeom prst="rect">
            <a:avLst/>
          </a:prstGeom>
          <a:pattFill prst="pct10">
            <a:fgClr>
              <a:schemeClr val="tx1"/>
            </a:fgClr>
            <a:bgClr>
              <a:srgbClr val="BFFFFF"/>
            </a:bgClr>
          </a:pattFill>
          <a:ln w="38100" cap="flat" cmpd="sng" algn="ctr">
            <a:solidFill>
              <a:schemeClr val="tx1"/>
            </a:solidFill>
            <a:prstDash val="solid"/>
            <a:round/>
            <a:headEnd type="none" w="sm" len="sm"/>
            <a:tailEnd type="none" w="sm" len="sm"/>
          </a:ln>
          <a:effectLst/>
        </p:spPr>
        <p:txBody>
          <a:bodyPr vert="horz" wrap="square" lIns="91428" tIns="45714" rIns="91428" bIns="45714" numCol="1" rtlCol="0" anchor="ctr" anchorCtr="0" compatLnSpc="1">
            <a:prstTxWarp prst="textNoShape">
              <a:avLst/>
            </a:prstTxWarp>
          </a:bodyPr>
          <a:lstStyle/>
          <a:p>
            <a:pPr algn="ctr" defTabSz="914309" eaLnBrk="0" hangingPunct="0"/>
            <a:r>
              <a:rPr lang="en-US" sz="1200" dirty="0">
                <a:latin typeface="Times New Roman" panose="02020603050405020304" pitchFamily="18" charset="0"/>
              </a:rPr>
              <a:t>RSF1</a:t>
            </a:r>
          </a:p>
        </p:txBody>
      </p:sp>
      <p:sp>
        <p:nvSpPr>
          <p:cNvPr id="17" name="Rectangle 16">
            <a:extLst>
              <a:ext uri="{FF2B5EF4-FFF2-40B4-BE49-F238E27FC236}">
                <a16:creationId xmlns:a16="http://schemas.microsoft.com/office/drawing/2014/main" id="{BB6FED75-2CC0-6424-FC2F-AE3E8B5DC316}"/>
              </a:ext>
            </a:extLst>
          </p:cNvPr>
          <p:cNvSpPr/>
          <p:nvPr/>
        </p:nvSpPr>
        <p:spPr bwMode="auto">
          <a:xfrm>
            <a:off x="4528669" y="2905422"/>
            <a:ext cx="609521" cy="658836"/>
          </a:xfrm>
          <a:prstGeom prst="rect">
            <a:avLst/>
          </a:prstGeom>
          <a:pattFill prst="pct5">
            <a:fgClr>
              <a:schemeClr val="tx1"/>
            </a:fgClr>
            <a:bgClr>
              <a:schemeClr val="bg1"/>
            </a:bgClr>
          </a:pattFill>
          <a:ln w="28575" cap="flat" cmpd="sng" algn="ctr">
            <a:solidFill>
              <a:schemeClr val="tx1"/>
            </a:solidFill>
            <a:prstDash val="sysDot"/>
            <a:round/>
            <a:headEnd type="none" w="sm" len="sm"/>
            <a:tailEnd type="none" w="sm" len="sm"/>
          </a:ln>
          <a:effectLst/>
        </p:spPr>
        <p:txBody>
          <a:bodyPr vert="horz" wrap="square" lIns="91428" tIns="45714" rIns="91428" bIns="45714" numCol="1" rtlCol="0" anchor="ctr" anchorCtr="0" compatLnSpc="1">
            <a:prstTxWarp prst="textNoShape">
              <a:avLst/>
            </a:prstTxWarp>
          </a:bodyPr>
          <a:lstStyle/>
          <a:p>
            <a:pPr algn="ctr" defTabSz="914309" eaLnBrk="0" hangingPunct="0"/>
            <a:r>
              <a:rPr lang="en-US" sz="1200" dirty="0">
                <a:latin typeface="Times New Roman" panose="02020603050405020304" pitchFamily="18" charset="0"/>
              </a:rPr>
              <a:t>RSF1</a:t>
            </a:r>
          </a:p>
        </p:txBody>
      </p:sp>
      <p:cxnSp>
        <p:nvCxnSpPr>
          <p:cNvPr id="28" name="Straight Arrow Connector 27">
            <a:extLst>
              <a:ext uri="{FF2B5EF4-FFF2-40B4-BE49-F238E27FC236}">
                <a16:creationId xmlns:a16="http://schemas.microsoft.com/office/drawing/2014/main" id="{20871BB5-B7D7-0126-F7FE-674AC290DBB6}"/>
              </a:ext>
            </a:extLst>
          </p:cNvPr>
          <p:cNvCxnSpPr/>
          <p:nvPr/>
        </p:nvCxnSpPr>
        <p:spPr bwMode="auto">
          <a:xfrm flipV="1">
            <a:off x="2246644" y="2210753"/>
            <a:ext cx="0" cy="676753"/>
          </a:xfrm>
          <a:prstGeom prst="straightConnector1">
            <a:avLst/>
          </a:prstGeom>
          <a:solidFill>
            <a:schemeClr val="accent1"/>
          </a:solidFill>
          <a:ln w="12700" cap="flat" cmpd="sng" algn="ctr">
            <a:solidFill>
              <a:srgbClr val="FF0000"/>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Straight Arrow Connector 31">
            <a:extLst>
              <a:ext uri="{FF2B5EF4-FFF2-40B4-BE49-F238E27FC236}">
                <a16:creationId xmlns:a16="http://schemas.microsoft.com/office/drawing/2014/main" id="{1174F409-D037-BF40-90AF-C81C00991C50}"/>
              </a:ext>
            </a:extLst>
          </p:cNvPr>
          <p:cNvCxnSpPr/>
          <p:nvPr/>
        </p:nvCxnSpPr>
        <p:spPr bwMode="auto">
          <a:xfrm>
            <a:off x="2233199" y="2923928"/>
            <a:ext cx="651341" cy="2773650"/>
          </a:xfrm>
          <a:prstGeom prst="straightConnector1">
            <a:avLst/>
          </a:prstGeom>
          <a:solidFill>
            <a:schemeClr val="accent1"/>
          </a:solidFill>
          <a:ln w="12700" cap="flat" cmpd="sng" algn="ctr">
            <a:solidFill>
              <a:srgbClr val="0432FF"/>
            </a:solidFill>
            <a:prstDash val="sysDot"/>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Straight Connector 43">
            <a:extLst>
              <a:ext uri="{FF2B5EF4-FFF2-40B4-BE49-F238E27FC236}">
                <a16:creationId xmlns:a16="http://schemas.microsoft.com/office/drawing/2014/main" id="{493CEABC-423A-5BD5-D415-83F1DCE9691C}"/>
              </a:ext>
            </a:extLst>
          </p:cNvPr>
          <p:cNvCxnSpPr/>
          <p:nvPr/>
        </p:nvCxnSpPr>
        <p:spPr bwMode="auto">
          <a:xfrm>
            <a:off x="2246645" y="2439323"/>
            <a:ext cx="2324760" cy="0"/>
          </a:xfrm>
          <a:prstGeom prst="line">
            <a:avLst/>
          </a:prstGeom>
          <a:solidFill>
            <a:schemeClr val="accent1"/>
          </a:solidFill>
          <a:ln w="3175" cap="flat" cmpd="sng" algn="ctr">
            <a:solidFill>
              <a:schemeClr val="tx1"/>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Straight Connector 44">
            <a:extLst>
              <a:ext uri="{FF2B5EF4-FFF2-40B4-BE49-F238E27FC236}">
                <a16:creationId xmlns:a16="http://schemas.microsoft.com/office/drawing/2014/main" id="{139F1101-EB58-440B-87ED-D6F0E257CA94}"/>
              </a:ext>
            </a:extLst>
          </p:cNvPr>
          <p:cNvCxnSpPr/>
          <p:nvPr/>
        </p:nvCxnSpPr>
        <p:spPr bwMode="auto">
          <a:xfrm>
            <a:off x="2884541" y="5363684"/>
            <a:ext cx="1199461" cy="0"/>
          </a:xfrm>
          <a:prstGeom prst="line">
            <a:avLst/>
          </a:prstGeom>
          <a:solidFill>
            <a:schemeClr val="accent1"/>
          </a:solidFill>
          <a:ln w="3175" cap="flat" cmpd="sng" algn="ctr">
            <a:solidFill>
              <a:schemeClr val="tx1"/>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7" name="TextBox 46">
            <a:extLst>
              <a:ext uri="{FF2B5EF4-FFF2-40B4-BE49-F238E27FC236}">
                <a16:creationId xmlns:a16="http://schemas.microsoft.com/office/drawing/2014/main" id="{8CDA7DFC-495B-6FC3-E60A-3CB20F678FEB}"/>
              </a:ext>
            </a:extLst>
          </p:cNvPr>
          <p:cNvSpPr txBox="1"/>
          <p:nvPr/>
        </p:nvSpPr>
        <p:spPr>
          <a:xfrm>
            <a:off x="2995734" y="4776814"/>
            <a:ext cx="915231" cy="292350"/>
          </a:xfrm>
          <a:prstGeom prst="rect">
            <a:avLst/>
          </a:prstGeom>
          <a:noFill/>
        </p:spPr>
        <p:txBody>
          <a:bodyPr wrap="square" rtlCol="0">
            <a:spAutoFit/>
          </a:bodyPr>
          <a:lstStyle/>
          <a:p>
            <a:r>
              <a:rPr lang="en-US" dirty="0"/>
              <a:t>Reply time</a:t>
            </a:r>
          </a:p>
        </p:txBody>
      </p:sp>
      <p:sp>
        <p:nvSpPr>
          <p:cNvPr id="48" name="TextBox 47">
            <a:extLst>
              <a:ext uri="{FF2B5EF4-FFF2-40B4-BE49-F238E27FC236}">
                <a16:creationId xmlns:a16="http://schemas.microsoft.com/office/drawing/2014/main" id="{E9439211-33C9-7898-4EEA-B8216FB22DE5}"/>
              </a:ext>
            </a:extLst>
          </p:cNvPr>
          <p:cNvSpPr txBox="1"/>
          <p:nvPr/>
        </p:nvSpPr>
        <p:spPr>
          <a:xfrm>
            <a:off x="2843829" y="2496363"/>
            <a:ext cx="1883486" cy="292350"/>
          </a:xfrm>
          <a:prstGeom prst="rect">
            <a:avLst/>
          </a:prstGeom>
          <a:noFill/>
        </p:spPr>
        <p:txBody>
          <a:bodyPr wrap="square" rtlCol="0">
            <a:spAutoFit/>
          </a:bodyPr>
          <a:lstStyle/>
          <a:p>
            <a:r>
              <a:rPr lang="en-US" dirty="0"/>
              <a:t>Round-trip time</a:t>
            </a:r>
          </a:p>
        </p:txBody>
      </p:sp>
      <p:cxnSp>
        <p:nvCxnSpPr>
          <p:cNvPr id="62" name="Straight Arrow Connector 61">
            <a:extLst>
              <a:ext uri="{FF2B5EF4-FFF2-40B4-BE49-F238E27FC236}">
                <a16:creationId xmlns:a16="http://schemas.microsoft.com/office/drawing/2014/main" id="{4E9B7C64-5D15-84D1-421E-2D8A33B01697}"/>
              </a:ext>
            </a:extLst>
          </p:cNvPr>
          <p:cNvCxnSpPr/>
          <p:nvPr/>
        </p:nvCxnSpPr>
        <p:spPr bwMode="auto">
          <a:xfrm flipV="1">
            <a:off x="4571404" y="2887506"/>
            <a:ext cx="0" cy="676753"/>
          </a:xfrm>
          <a:prstGeom prst="straightConnector1">
            <a:avLst/>
          </a:prstGeom>
          <a:solidFill>
            <a:schemeClr val="accent1"/>
          </a:solidFill>
          <a:ln w="12700" cap="flat" cmpd="sng" algn="ctr">
            <a:solidFill>
              <a:srgbClr val="FF0000"/>
            </a:solidFill>
            <a:prstDash val="sysDot"/>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Straight Arrow Connector 62">
            <a:extLst>
              <a:ext uri="{FF2B5EF4-FFF2-40B4-BE49-F238E27FC236}">
                <a16:creationId xmlns:a16="http://schemas.microsoft.com/office/drawing/2014/main" id="{E6090E36-4F71-CCBB-38F9-0246B8C1789A}"/>
              </a:ext>
            </a:extLst>
          </p:cNvPr>
          <p:cNvCxnSpPr/>
          <p:nvPr/>
        </p:nvCxnSpPr>
        <p:spPr bwMode="auto">
          <a:xfrm flipV="1">
            <a:off x="4084001" y="5029784"/>
            <a:ext cx="0" cy="676753"/>
          </a:xfrm>
          <a:prstGeom prst="straightConnector1">
            <a:avLst/>
          </a:prstGeom>
          <a:solidFill>
            <a:schemeClr val="accent1"/>
          </a:solidFill>
          <a:ln w="12700" cap="flat" cmpd="sng" algn="ctr">
            <a:solidFill>
              <a:srgbClr val="FF0000"/>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Straight Arrow Connector 63">
            <a:extLst>
              <a:ext uri="{FF2B5EF4-FFF2-40B4-BE49-F238E27FC236}">
                <a16:creationId xmlns:a16="http://schemas.microsoft.com/office/drawing/2014/main" id="{955C6723-8916-5CEF-760B-66F79119C7B8}"/>
              </a:ext>
            </a:extLst>
          </p:cNvPr>
          <p:cNvCxnSpPr/>
          <p:nvPr/>
        </p:nvCxnSpPr>
        <p:spPr bwMode="auto">
          <a:xfrm flipV="1">
            <a:off x="2884540" y="5706537"/>
            <a:ext cx="0" cy="676753"/>
          </a:xfrm>
          <a:prstGeom prst="straightConnector1">
            <a:avLst/>
          </a:prstGeom>
          <a:solidFill>
            <a:schemeClr val="accent1"/>
          </a:solidFill>
          <a:ln w="12700" cap="flat" cmpd="sng" algn="ctr">
            <a:solidFill>
              <a:srgbClr val="FF0000"/>
            </a:solidFill>
            <a:prstDash val="sysDot"/>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 name="TextBox 2">
            <a:extLst>
              <a:ext uri="{FF2B5EF4-FFF2-40B4-BE49-F238E27FC236}">
                <a16:creationId xmlns:a16="http://schemas.microsoft.com/office/drawing/2014/main" id="{018677BC-318B-3D2F-CCC6-3F6D1C1D05C3}"/>
              </a:ext>
            </a:extLst>
          </p:cNvPr>
          <p:cNvSpPr txBox="1"/>
          <p:nvPr/>
        </p:nvSpPr>
        <p:spPr>
          <a:xfrm>
            <a:off x="2650177" y="743621"/>
            <a:ext cx="1650165" cy="307737"/>
          </a:xfrm>
          <a:prstGeom prst="rect">
            <a:avLst/>
          </a:prstGeom>
          <a:solidFill>
            <a:schemeClr val="bg1">
              <a:lumMod val="95000"/>
            </a:schemeClr>
          </a:solidFill>
        </p:spPr>
        <p:txBody>
          <a:bodyPr wrap="square" rtlCol="0">
            <a:spAutoFit/>
          </a:bodyPr>
          <a:lstStyle/>
          <a:p>
            <a:r>
              <a:rPr lang="en-US" sz="1400" dirty="0">
                <a:latin typeface="+mj-lt"/>
              </a:rPr>
              <a:t>Device-A: Initiator</a:t>
            </a:r>
          </a:p>
        </p:txBody>
      </p:sp>
      <p:sp>
        <p:nvSpPr>
          <p:cNvPr id="7" name="TextBox 6">
            <a:extLst>
              <a:ext uri="{FF2B5EF4-FFF2-40B4-BE49-F238E27FC236}">
                <a16:creationId xmlns:a16="http://schemas.microsoft.com/office/drawing/2014/main" id="{DEADBB65-BDA5-B814-460E-861A66E94BF7}"/>
              </a:ext>
            </a:extLst>
          </p:cNvPr>
          <p:cNvSpPr txBox="1"/>
          <p:nvPr/>
        </p:nvSpPr>
        <p:spPr>
          <a:xfrm>
            <a:off x="3659794" y="6454578"/>
            <a:ext cx="1737750" cy="307737"/>
          </a:xfrm>
          <a:prstGeom prst="rect">
            <a:avLst/>
          </a:prstGeom>
          <a:solidFill>
            <a:schemeClr val="bg1">
              <a:lumMod val="95000"/>
            </a:schemeClr>
          </a:solidFill>
        </p:spPr>
        <p:txBody>
          <a:bodyPr wrap="none" rtlCol="0">
            <a:spAutoFit/>
          </a:bodyPr>
          <a:lstStyle/>
          <a:p>
            <a:r>
              <a:rPr lang="en-US" sz="1400" dirty="0">
                <a:latin typeface="+mj-lt"/>
              </a:rPr>
              <a:t>Device-B: Responder</a:t>
            </a:r>
          </a:p>
        </p:txBody>
      </p:sp>
      <p:grpSp>
        <p:nvGrpSpPr>
          <p:cNvPr id="8" name="Group 7">
            <a:extLst>
              <a:ext uri="{FF2B5EF4-FFF2-40B4-BE49-F238E27FC236}">
                <a16:creationId xmlns:a16="http://schemas.microsoft.com/office/drawing/2014/main" id="{BD879954-0CF3-11BF-37EC-C1CF80CBE488}"/>
              </a:ext>
            </a:extLst>
          </p:cNvPr>
          <p:cNvGrpSpPr/>
          <p:nvPr/>
        </p:nvGrpSpPr>
        <p:grpSpPr>
          <a:xfrm>
            <a:off x="1659189" y="2363441"/>
            <a:ext cx="490543" cy="1066043"/>
            <a:chOff x="930914" y="2167091"/>
            <a:chExt cx="490607" cy="1066182"/>
          </a:xfrm>
        </p:grpSpPr>
        <p:sp>
          <p:nvSpPr>
            <p:cNvPr id="19" name="TextBox 18">
              <a:extLst>
                <a:ext uri="{FF2B5EF4-FFF2-40B4-BE49-F238E27FC236}">
                  <a16:creationId xmlns:a16="http://schemas.microsoft.com/office/drawing/2014/main" id="{719B09CB-3312-16BF-EC91-34B2799465CF}"/>
                </a:ext>
              </a:extLst>
            </p:cNvPr>
            <p:cNvSpPr txBox="1"/>
            <p:nvPr/>
          </p:nvSpPr>
          <p:spPr>
            <a:xfrm>
              <a:off x="936414" y="2863941"/>
              <a:ext cx="482441" cy="369332"/>
            </a:xfrm>
            <a:prstGeom prst="rect">
              <a:avLst/>
            </a:prstGeom>
            <a:noFill/>
          </p:spPr>
          <p:txBody>
            <a:bodyPr wrap="square" rtlCol="0">
              <a:spAutoFit/>
            </a:bodyPr>
            <a:lstStyle/>
            <a:p>
              <a:r>
                <a:rPr lang="en-US" sz="1800" dirty="0">
                  <a:latin typeface="+mn-lt"/>
                </a:rPr>
                <a:t>Rx</a:t>
              </a:r>
            </a:p>
          </p:txBody>
        </p:sp>
        <p:sp>
          <p:nvSpPr>
            <p:cNvPr id="20" name="TextBox 19">
              <a:extLst>
                <a:ext uri="{FF2B5EF4-FFF2-40B4-BE49-F238E27FC236}">
                  <a16:creationId xmlns:a16="http://schemas.microsoft.com/office/drawing/2014/main" id="{F9554ED3-6C48-C995-36A8-F0E1EAED17F4}"/>
                </a:ext>
              </a:extLst>
            </p:cNvPr>
            <p:cNvSpPr txBox="1"/>
            <p:nvPr/>
          </p:nvSpPr>
          <p:spPr>
            <a:xfrm>
              <a:off x="930914" y="2167091"/>
              <a:ext cx="490607" cy="369332"/>
            </a:xfrm>
            <a:prstGeom prst="rect">
              <a:avLst/>
            </a:prstGeom>
            <a:noFill/>
          </p:spPr>
          <p:txBody>
            <a:bodyPr wrap="square" rtlCol="0">
              <a:spAutoFit/>
            </a:bodyPr>
            <a:lstStyle/>
            <a:p>
              <a:r>
                <a:rPr lang="en-US" sz="1800" dirty="0">
                  <a:latin typeface="+mn-lt"/>
                </a:rPr>
                <a:t>Tx</a:t>
              </a:r>
            </a:p>
          </p:txBody>
        </p:sp>
      </p:grpSp>
      <p:grpSp>
        <p:nvGrpSpPr>
          <p:cNvPr id="27" name="Group 26">
            <a:extLst>
              <a:ext uri="{FF2B5EF4-FFF2-40B4-BE49-F238E27FC236}">
                <a16:creationId xmlns:a16="http://schemas.microsoft.com/office/drawing/2014/main" id="{CE482703-F8CC-F76D-FF04-7892D32ECB57}"/>
              </a:ext>
            </a:extLst>
          </p:cNvPr>
          <p:cNvGrpSpPr/>
          <p:nvPr/>
        </p:nvGrpSpPr>
        <p:grpSpPr>
          <a:xfrm>
            <a:off x="1792566" y="5173515"/>
            <a:ext cx="490543" cy="1066043"/>
            <a:chOff x="930914" y="2167091"/>
            <a:chExt cx="490607" cy="1066182"/>
          </a:xfrm>
        </p:grpSpPr>
        <p:sp>
          <p:nvSpPr>
            <p:cNvPr id="29" name="TextBox 28">
              <a:extLst>
                <a:ext uri="{FF2B5EF4-FFF2-40B4-BE49-F238E27FC236}">
                  <a16:creationId xmlns:a16="http://schemas.microsoft.com/office/drawing/2014/main" id="{EE873B14-21D3-F134-18A3-032C9AF96A33}"/>
                </a:ext>
              </a:extLst>
            </p:cNvPr>
            <p:cNvSpPr txBox="1"/>
            <p:nvPr/>
          </p:nvSpPr>
          <p:spPr>
            <a:xfrm>
              <a:off x="936414" y="2863941"/>
              <a:ext cx="482441" cy="369332"/>
            </a:xfrm>
            <a:prstGeom prst="rect">
              <a:avLst/>
            </a:prstGeom>
            <a:noFill/>
          </p:spPr>
          <p:txBody>
            <a:bodyPr wrap="square" rtlCol="0">
              <a:spAutoFit/>
            </a:bodyPr>
            <a:lstStyle/>
            <a:p>
              <a:r>
                <a:rPr lang="en-US" sz="1800" dirty="0">
                  <a:latin typeface="+mn-lt"/>
                </a:rPr>
                <a:t>Rx</a:t>
              </a:r>
            </a:p>
          </p:txBody>
        </p:sp>
        <p:sp>
          <p:nvSpPr>
            <p:cNvPr id="30" name="TextBox 29">
              <a:extLst>
                <a:ext uri="{FF2B5EF4-FFF2-40B4-BE49-F238E27FC236}">
                  <a16:creationId xmlns:a16="http://schemas.microsoft.com/office/drawing/2014/main" id="{A1FA613D-28D9-B3B3-F1DA-90168B43DAED}"/>
                </a:ext>
              </a:extLst>
            </p:cNvPr>
            <p:cNvSpPr txBox="1"/>
            <p:nvPr/>
          </p:nvSpPr>
          <p:spPr>
            <a:xfrm>
              <a:off x="930914" y="2167091"/>
              <a:ext cx="490607" cy="369332"/>
            </a:xfrm>
            <a:prstGeom prst="rect">
              <a:avLst/>
            </a:prstGeom>
            <a:noFill/>
          </p:spPr>
          <p:txBody>
            <a:bodyPr wrap="square" rtlCol="0">
              <a:spAutoFit/>
            </a:bodyPr>
            <a:lstStyle/>
            <a:p>
              <a:r>
                <a:rPr lang="en-US" sz="1800" dirty="0">
                  <a:latin typeface="+mn-lt"/>
                </a:rPr>
                <a:t>Tx</a:t>
              </a:r>
            </a:p>
          </p:txBody>
        </p:sp>
      </p:grpSp>
      <p:cxnSp>
        <p:nvCxnSpPr>
          <p:cNvPr id="37" name="Straight Connector 36">
            <a:extLst>
              <a:ext uri="{FF2B5EF4-FFF2-40B4-BE49-F238E27FC236}">
                <a16:creationId xmlns:a16="http://schemas.microsoft.com/office/drawing/2014/main" id="{BFA5F80F-B333-E167-315E-F9D763D3EA99}"/>
              </a:ext>
            </a:extLst>
          </p:cNvPr>
          <p:cNvCxnSpPr/>
          <p:nvPr/>
        </p:nvCxnSpPr>
        <p:spPr bwMode="auto">
          <a:xfrm>
            <a:off x="4571404" y="1556444"/>
            <a:ext cx="0" cy="1348978"/>
          </a:xfrm>
          <a:prstGeom prst="line">
            <a:avLst/>
          </a:prstGeom>
          <a:solidFill>
            <a:schemeClr val="accent1"/>
          </a:solidFill>
          <a:ln w="6350" cap="flat" cmpd="sng" algn="ctr">
            <a:solidFill>
              <a:srgbClr val="FF0000"/>
            </a:solidFill>
            <a:prstDash val="sysDot"/>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 name="Straight Connector 39">
            <a:extLst>
              <a:ext uri="{FF2B5EF4-FFF2-40B4-BE49-F238E27FC236}">
                <a16:creationId xmlns:a16="http://schemas.microsoft.com/office/drawing/2014/main" id="{F5DE4FD2-ED6B-7AC8-5585-F1133EBA1139}"/>
              </a:ext>
            </a:extLst>
          </p:cNvPr>
          <p:cNvCxnSpPr/>
          <p:nvPr/>
        </p:nvCxnSpPr>
        <p:spPr bwMode="auto">
          <a:xfrm>
            <a:off x="2884540" y="4118921"/>
            <a:ext cx="0" cy="1587615"/>
          </a:xfrm>
          <a:prstGeom prst="line">
            <a:avLst/>
          </a:prstGeom>
          <a:solidFill>
            <a:schemeClr val="accent1"/>
          </a:solidFill>
          <a:ln w="6350" cap="flat" cmpd="sng" algn="ctr">
            <a:solidFill>
              <a:srgbClr val="FF0000"/>
            </a:solidFill>
            <a:prstDash val="sysDot"/>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5" name="Straight Arrow Connector 34">
            <a:extLst>
              <a:ext uri="{FF2B5EF4-FFF2-40B4-BE49-F238E27FC236}">
                <a16:creationId xmlns:a16="http://schemas.microsoft.com/office/drawing/2014/main" id="{AAA74D5E-F570-B67E-9960-F8C13C57A2D8}"/>
              </a:ext>
            </a:extLst>
          </p:cNvPr>
          <p:cNvCxnSpPr/>
          <p:nvPr/>
        </p:nvCxnSpPr>
        <p:spPr bwMode="auto">
          <a:xfrm flipV="1">
            <a:off x="4084001" y="2934716"/>
            <a:ext cx="475879" cy="2762862"/>
          </a:xfrm>
          <a:prstGeom prst="straightConnector1">
            <a:avLst/>
          </a:prstGeom>
          <a:solidFill>
            <a:schemeClr val="accent1"/>
          </a:solidFill>
          <a:ln w="28575" cap="flat" cmpd="sng" algn="ctr">
            <a:solidFill>
              <a:srgbClr val="0432FF"/>
            </a:solidFill>
            <a:prstDash val="sysDot"/>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 name="TextBox 21">
            <a:extLst>
              <a:ext uri="{FF2B5EF4-FFF2-40B4-BE49-F238E27FC236}">
                <a16:creationId xmlns:a16="http://schemas.microsoft.com/office/drawing/2014/main" id="{2DFD4DDF-64CE-5523-6F6C-03A4A79D262D}"/>
              </a:ext>
            </a:extLst>
          </p:cNvPr>
          <p:cNvSpPr txBox="1"/>
          <p:nvPr/>
        </p:nvSpPr>
        <p:spPr>
          <a:xfrm>
            <a:off x="513199" y="498735"/>
            <a:ext cx="880254" cy="292350"/>
          </a:xfrm>
          <a:prstGeom prst="rect">
            <a:avLst/>
          </a:prstGeom>
          <a:noFill/>
        </p:spPr>
        <p:txBody>
          <a:bodyPr wrap="none" rtlCol="0">
            <a:spAutoFit/>
          </a:bodyPr>
          <a:lstStyle/>
          <a:p>
            <a:pPr algn="l"/>
            <a:r>
              <a:rPr lang="en-US" dirty="0">
                <a:solidFill>
                  <a:srgbClr val="FF0000"/>
                </a:solidFill>
              </a:rPr>
              <a:t>2400</a:t>
            </a:r>
            <a:r>
              <a:rPr lang="en-US" sz="1100" dirty="0">
                <a:solidFill>
                  <a:srgbClr val="FF0000"/>
                </a:solidFill>
              </a:rPr>
              <a:t>RSTU</a:t>
            </a:r>
            <a:endParaRPr lang="en-US" dirty="0">
              <a:solidFill>
                <a:srgbClr val="FF0000"/>
              </a:solidFill>
            </a:endParaRPr>
          </a:p>
        </p:txBody>
      </p:sp>
      <p:sp>
        <p:nvSpPr>
          <p:cNvPr id="24" name="TextBox 23">
            <a:extLst>
              <a:ext uri="{FF2B5EF4-FFF2-40B4-BE49-F238E27FC236}">
                <a16:creationId xmlns:a16="http://schemas.microsoft.com/office/drawing/2014/main" id="{E95F2188-F2E4-6E9B-49E2-77960EA4C71B}"/>
              </a:ext>
            </a:extLst>
          </p:cNvPr>
          <p:cNvSpPr txBox="1"/>
          <p:nvPr/>
        </p:nvSpPr>
        <p:spPr>
          <a:xfrm>
            <a:off x="2922209" y="3732784"/>
            <a:ext cx="827471" cy="292388"/>
          </a:xfrm>
          <a:prstGeom prst="rect">
            <a:avLst/>
          </a:prstGeom>
          <a:noFill/>
        </p:spPr>
        <p:txBody>
          <a:bodyPr wrap="none" rtlCol="0">
            <a:spAutoFit/>
          </a:bodyPr>
          <a:lstStyle/>
          <a:p>
            <a:pPr algn="l"/>
            <a:r>
              <a:rPr lang="en-US" dirty="0">
                <a:solidFill>
                  <a:srgbClr val="FF0000"/>
                </a:solidFill>
              </a:rPr>
              <a:t>600</a:t>
            </a:r>
            <a:r>
              <a:rPr lang="en-US" sz="1200" dirty="0">
                <a:solidFill>
                  <a:srgbClr val="FF0000"/>
                </a:solidFill>
              </a:rPr>
              <a:t>RSTU</a:t>
            </a:r>
            <a:endParaRPr lang="en-US" dirty="0">
              <a:solidFill>
                <a:srgbClr val="FF0000"/>
              </a:solidFill>
            </a:endParaRPr>
          </a:p>
        </p:txBody>
      </p:sp>
      <p:sp>
        <p:nvSpPr>
          <p:cNvPr id="25" name="TextBox 24">
            <a:extLst>
              <a:ext uri="{FF2B5EF4-FFF2-40B4-BE49-F238E27FC236}">
                <a16:creationId xmlns:a16="http://schemas.microsoft.com/office/drawing/2014/main" id="{D3C38962-E1BB-6F71-4CC7-04317AC833B4}"/>
              </a:ext>
            </a:extLst>
          </p:cNvPr>
          <p:cNvSpPr txBox="1"/>
          <p:nvPr/>
        </p:nvSpPr>
        <p:spPr>
          <a:xfrm>
            <a:off x="4272277" y="1195054"/>
            <a:ext cx="1609718" cy="292350"/>
          </a:xfrm>
          <a:prstGeom prst="rect">
            <a:avLst/>
          </a:prstGeom>
          <a:noFill/>
        </p:spPr>
        <p:txBody>
          <a:bodyPr wrap="none" rtlCol="0">
            <a:spAutoFit/>
          </a:bodyPr>
          <a:lstStyle/>
          <a:p>
            <a:pPr algn="l"/>
            <a:r>
              <a:rPr lang="en-US" dirty="0">
                <a:solidFill>
                  <a:srgbClr val="FF0000"/>
                </a:solidFill>
              </a:rPr>
              <a:t>T</a:t>
            </a:r>
            <a:r>
              <a:rPr lang="en-US" sz="1100" dirty="0">
                <a:solidFill>
                  <a:srgbClr val="FF0000"/>
                </a:solidFill>
              </a:rPr>
              <a:t>B</a:t>
            </a:r>
            <a:r>
              <a:rPr lang="en-US" dirty="0">
                <a:solidFill>
                  <a:srgbClr val="FF0000"/>
                </a:solidFill>
              </a:rPr>
              <a:t>+1800</a:t>
            </a:r>
            <a:r>
              <a:rPr lang="en-US" sz="1200" dirty="0">
                <a:solidFill>
                  <a:srgbClr val="FF0000"/>
                </a:solidFill>
              </a:rPr>
              <a:t>RSTU</a:t>
            </a:r>
            <a:r>
              <a:rPr lang="en-US" dirty="0">
                <a:solidFill>
                  <a:srgbClr val="FF0000"/>
                </a:solidFill>
              </a:rPr>
              <a:t>+TOF</a:t>
            </a:r>
          </a:p>
        </p:txBody>
      </p:sp>
      <p:cxnSp>
        <p:nvCxnSpPr>
          <p:cNvPr id="34" name="Straight Connector 33">
            <a:extLst>
              <a:ext uri="{FF2B5EF4-FFF2-40B4-BE49-F238E27FC236}">
                <a16:creationId xmlns:a16="http://schemas.microsoft.com/office/drawing/2014/main" id="{08F4FBD4-54DD-DBF1-8878-B655492A3156}"/>
              </a:ext>
            </a:extLst>
          </p:cNvPr>
          <p:cNvCxnSpPr/>
          <p:nvPr/>
        </p:nvCxnSpPr>
        <p:spPr bwMode="auto">
          <a:xfrm>
            <a:off x="2147066" y="784872"/>
            <a:ext cx="35555" cy="2083969"/>
          </a:xfrm>
          <a:prstGeom prst="line">
            <a:avLst/>
          </a:prstGeom>
          <a:solidFill>
            <a:schemeClr val="accent1"/>
          </a:solidFill>
          <a:ln w="6350" cap="flat" cmpd="sng" algn="ctr">
            <a:solidFill>
              <a:srgbClr val="FF0000"/>
            </a:solidFill>
            <a:prstDash val="sysDot"/>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Straight Connector 37">
            <a:extLst>
              <a:ext uri="{FF2B5EF4-FFF2-40B4-BE49-F238E27FC236}">
                <a16:creationId xmlns:a16="http://schemas.microsoft.com/office/drawing/2014/main" id="{A7DB33FB-AA24-874E-0D40-E3F0C62BFBF2}"/>
              </a:ext>
            </a:extLst>
          </p:cNvPr>
          <p:cNvCxnSpPr/>
          <p:nvPr/>
        </p:nvCxnSpPr>
        <p:spPr bwMode="auto">
          <a:xfrm flipH="1">
            <a:off x="4030396" y="4046707"/>
            <a:ext cx="20362" cy="1676511"/>
          </a:xfrm>
          <a:prstGeom prst="line">
            <a:avLst/>
          </a:prstGeom>
          <a:solidFill>
            <a:schemeClr val="accent1"/>
          </a:solidFill>
          <a:ln w="6350" cap="flat" cmpd="sng" algn="ctr">
            <a:solidFill>
              <a:srgbClr val="FF0000"/>
            </a:solidFill>
            <a:prstDash val="sysDot"/>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6" name="Rectangle 45">
            <a:extLst>
              <a:ext uri="{FF2B5EF4-FFF2-40B4-BE49-F238E27FC236}">
                <a16:creationId xmlns:a16="http://schemas.microsoft.com/office/drawing/2014/main" id="{A1E57A23-1D9A-70B5-3AF7-175099DFF9F6}"/>
              </a:ext>
            </a:extLst>
          </p:cNvPr>
          <p:cNvSpPr/>
          <p:nvPr/>
        </p:nvSpPr>
        <p:spPr>
          <a:xfrm>
            <a:off x="107807" y="1257714"/>
            <a:ext cx="365813" cy="164908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Clr>
                <a:schemeClr val="bg1"/>
              </a:buClr>
            </a:pPr>
            <a:r>
              <a:rPr lang="en-US" dirty="0"/>
              <a:t>POLL</a:t>
            </a:r>
          </a:p>
        </p:txBody>
      </p:sp>
      <p:sp>
        <p:nvSpPr>
          <p:cNvPr id="49" name="Rectangle 48">
            <a:extLst>
              <a:ext uri="{FF2B5EF4-FFF2-40B4-BE49-F238E27FC236}">
                <a16:creationId xmlns:a16="http://schemas.microsoft.com/office/drawing/2014/main" id="{A99F7015-7CA7-F8F1-D475-3C3371E66BC9}"/>
              </a:ext>
            </a:extLst>
          </p:cNvPr>
          <p:cNvSpPr/>
          <p:nvPr/>
        </p:nvSpPr>
        <p:spPr>
          <a:xfrm>
            <a:off x="981700" y="4090751"/>
            <a:ext cx="365813" cy="164908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Clr>
                <a:schemeClr val="bg1"/>
              </a:buClr>
            </a:pPr>
            <a:r>
              <a:rPr lang="en-US" dirty="0"/>
              <a:t>RESP</a:t>
            </a:r>
          </a:p>
        </p:txBody>
      </p:sp>
      <p:sp>
        <p:nvSpPr>
          <p:cNvPr id="4" name="TextBox 3">
            <a:extLst>
              <a:ext uri="{FF2B5EF4-FFF2-40B4-BE49-F238E27FC236}">
                <a16:creationId xmlns:a16="http://schemas.microsoft.com/office/drawing/2014/main" id="{0E5419F3-4729-7076-F6C2-11ED0E9A311D}"/>
              </a:ext>
            </a:extLst>
          </p:cNvPr>
          <p:cNvSpPr txBox="1"/>
          <p:nvPr/>
        </p:nvSpPr>
        <p:spPr>
          <a:xfrm>
            <a:off x="208415" y="5368160"/>
            <a:ext cx="745620" cy="307737"/>
          </a:xfrm>
          <a:prstGeom prst="rect">
            <a:avLst/>
          </a:prstGeom>
          <a:noFill/>
        </p:spPr>
        <p:txBody>
          <a:bodyPr wrap="none" rtlCol="0">
            <a:spAutoFit/>
          </a:bodyPr>
          <a:lstStyle/>
          <a:p>
            <a:pPr algn="l"/>
            <a:r>
              <a:rPr lang="en-US" sz="1400" dirty="0" err="1"/>
              <a:t>CFO</a:t>
            </a:r>
            <a:r>
              <a:rPr lang="en-US" sz="900" dirty="0" err="1"/>
              <a:t>estA</a:t>
            </a:r>
            <a:endParaRPr lang="en-US" sz="1400" dirty="0"/>
          </a:p>
        </p:txBody>
      </p:sp>
      <p:cxnSp>
        <p:nvCxnSpPr>
          <p:cNvPr id="12" name="Straight Arrow Connector 11">
            <a:extLst>
              <a:ext uri="{FF2B5EF4-FFF2-40B4-BE49-F238E27FC236}">
                <a16:creationId xmlns:a16="http://schemas.microsoft.com/office/drawing/2014/main" id="{4957FFC8-4BC8-2463-F570-2D8FBD92CAFF}"/>
              </a:ext>
            </a:extLst>
          </p:cNvPr>
          <p:cNvCxnSpPr>
            <a:cxnSpLocks/>
            <a:endCxn id="33" idx="0"/>
          </p:cNvCxnSpPr>
          <p:nvPr/>
        </p:nvCxnSpPr>
        <p:spPr>
          <a:xfrm>
            <a:off x="225837" y="2950867"/>
            <a:ext cx="64877" cy="2789315"/>
          </a:xfrm>
          <a:prstGeom prst="straightConnector1">
            <a:avLst/>
          </a:prstGeom>
          <a:ln w="22225">
            <a:headEnd type="none" w="lg" len="lg"/>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3086F3AF-E503-D03D-4DC1-9A376B7D7607}"/>
              </a:ext>
            </a:extLst>
          </p:cNvPr>
          <p:cNvCxnSpPr>
            <a:cxnSpLocks/>
          </p:cNvCxnSpPr>
          <p:nvPr/>
        </p:nvCxnSpPr>
        <p:spPr>
          <a:xfrm flipV="1">
            <a:off x="1124015" y="3564259"/>
            <a:ext cx="44398" cy="509453"/>
          </a:xfrm>
          <a:prstGeom prst="straightConnector1">
            <a:avLst/>
          </a:prstGeom>
          <a:ln w="22225">
            <a:headEnd type="none" w="lg" len="lg"/>
            <a:tailEnd type="triangle"/>
          </a:ln>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4674BB94-84C9-5C68-C059-C5FDB54FB1C9}"/>
              </a:ext>
            </a:extLst>
          </p:cNvPr>
          <p:cNvSpPr txBox="1"/>
          <p:nvPr/>
        </p:nvSpPr>
        <p:spPr>
          <a:xfrm>
            <a:off x="908003" y="2556237"/>
            <a:ext cx="739209" cy="307737"/>
          </a:xfrm>
          <a:prstGeom prst="rect">
            <a:avLst/>
          </a:prstGeom>
          <a:noFill/>
        </p:spPr>
        <p:txBody>
          <a:bodyPr wrap="none" rtlCol="0">
            <a:spAutoFit/>
          </a:bodyPr>
          <a:lstStyle/>
          <a:p>
            <a:pPr algn="l"/>
            <a:r>
              <a:rPr lang="en-US" sz="1400" dirty="0" err="1"/>
              <a:t>CFO</a:t>
            </a:r>
            <a:r>
              <a:rPr lang="en-US" sz="900" dirty="0" err="1"/>
              <a:t>estB</a:t>
            </a:r>
            <a:endParaRPr lang="en-US" sz="1400" dirty="0"/>
          </a:p>
        </p:txBody>
      </p:sp>
      <p:sp>
        <p:nvSpPr>
          <p:cNvPr id="26" name="Rectangle 25">
            <a:extLst>
              <a:ext uri="{FF2B5EF4-FFF2-40B4-BE49-F238E27FC236}">
                <a16:creationId xmlns:a16="http://schemas.microsoft.com/office/drawing/2014/main" id="{91131C2B-09D5-E0F0-065E-35AB5798C065}"/>
              </a:ext>
            </a:extLst>
          </p:cNvPr>
          <p:cNvSpPr/>
          <p:nvPr/>
        </p:nvSpPr>
        <p:spPr bwMode="auto">
          <a:xfrm>
            <a:off x="1160104" y="2910912"/>
            <a:ext cx="422308" cy="658836"/>
          </a:xfrm>
          <a:prstGeom prst="rect">
            <a:avLst/>
          </a:prstGeom>
          <a:pattFill prst="pct5">
            <a:fgClr>
              <a:schemeClr val="tx1"/>
            </a:fgClr>
            <a:bgClr>
              <a:schemeClr val="bg1"/>
            </a:bgClr>
          </a:pattFill>
          <a:ln w="28575" cap="flat" cmpd="sng" algn="ctr">
            <a:solidFill>
              <a:schemeClr val="tx1"/>
            </a:solidFill>
            <a:prstDash val="sysDot"/>
            <a:round/>
            <a:headEnd type="none" w="sm" len="sm"/>
            <a:tailEnd type="none" w="sm" len="sm"/>
          </a:ln>
          <a:effectLst/>
        </p:spPr>
        <p:txBody>
          <a:bodyPr vert="horz" wrap="square" lIns="91428" tIns="45714" rIns="91428" bIns="45714" numCol="1" rtlCol="0" anchor="ctr" anchorCtr="0" compatLnSpc="1">
            <a:prstTxWarp prst="textNoShape">
              <a:avLst/>
            </a:prstTxWarp>
          </a:bodyPr>
          <a:lstStyle/>
          <a:p>
            <a:pPr algn="ctr" defTabSz="914309" eaLnBrk="0" hangingPunct="0"/>
            <a:r>
              <a:rPr lang="en-US" sz="1200" dirty="0">
                <a:latin typeface="Times New Roman" panose="02020603050405020304" pitchFamily="18" charset="0"/>
              </a:rPr>
              <a:t>RESP</a:t>
            </a:r>
          </a:p>
        </p:txBody>
      </p:sp>
      <p:sp>
        <p:nvSpPr>
          <p:cNvPr id="33" name="Rectangle 32">
            <a:extLst>
              <a:ext uri="{FF2B5EF4-FFF2-40B4-BE49-F238E27FC236}">
                <a16:creationId xmlns:a16="http://schemas.microsoft.com/office/drawing/2014/main" id="{6F95B20E-320B-0F10-889D-7B4B3E439C2E}"/>
              </a:ext>
            </a:extLst>
          </p:cNvPr>
          <p:cNvSpPr/>
          <p:nvPr/>
        </p:nvSpPr>
        <p:spPr bwMode="auto">
          <a:xfrm>
            <a:off x="79559" y="5740182"/>
            <a:ext cx="422308" cy="658836"/>
          </a:xfrm>
          <a:prstGeom prst="rect">
            <a:avLst/>
          </a:prstGeom>
          <a:pattFill prst="pct5">
            <a:fgClr>
              <a:schemeClr val="tx1"/>
            </a:fgClr>
            <a:bgClr>
              <a:schemeClr val="bg1"/>
            </a:bgClr>
          </a:pattFill>
          <a:ln w="28575" cap="flat" cmpd="sng" algn="ctr">
            <a:solidFill>
              <a:schemeClr val="tx1"/>
            </a:solidFill>
            <a:prstDash val="sysDot"/>
            <a:round/>
            <a:headEnd type="none" w="sm" len="sm"/>
            <a:tailEnd type="none" w="sm" len="sm"/>
          </a:ln>
          <a:effectLst/>
        </p:spPr>
        <p:txBody>
          <a:bodyPr vert="horz" wrap="square" lIns="91428" tIns="45714" rIns="91428" bIns="45714" numCol="1" rtlCol="0" anchor="ctr" anchorCtr="0" compatLnSpc="1">
            <a:prstTxWarp prst="textNoShape">
              <a:avLst/>
            </a:prstTxWarp>
          </a:bodyPr>
          <a:lstStyle/>
          <a:p>
            <a:pPr algn="ctr" defTabSz="914309" eaLnBrk="0" hangingPunct="0"/>
            <a:r>
              <a:rPr lang="en-US" sz="1200" dirty="0">
                <a:latin typeface="Times New Roman" panose="02020603050405020304" pitchFamily="18" charset="0"/>
              </a:rPr>
              <a:t>POLL</a:t>
            </a:r>
          </a:p>
        </p:txBody>
      </p:sp>
      <p:cxnSp>
        <p:nvCxnSpPr>
          <p:cNvPr id="74" name="Straight Connector 73">
            <a:extLst>
              <a:ext uri="{FF2B5EF4-FFF2-40B4-BE49-F238E27FC236}">
                <a16:creationId xmlns:a16="http://schemas.microsoft.com/office/drawing/2014/main" id="{7E929DA1-16A1-7230-9771-11A4E55093DF}"/>
              </a:ext>
            </a:extLst>
          </p:cNvPr>
          <p:cNvCxnSpPr/>
          <p:nvPr/>
        </p:nvCxnSpPr>
        <p:spPr bwMode="auto">
          <a:xfrm>
            <a:off x="107247" y="784873"/>
            <a:ext cx="0" cy="1348978"/>
          </a:xfrm>
          <a:prstGeom prst="line">
            <a:avLst/>
          </a:prstGeom>
          <a:solidFill>
            <a:schemeClr val="accent1"/>
          </a:solidFill>
          <a:ln w="6350" cap="flat" cmpd="sng" algn="ctr">
            <a:solidFill>
              <a:srgbClr val="FF0000"/>
            </a:solidFill>
            <a:prstDash val="sysDot"/>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Arrow Connector 76">
            <a:extLst>
              <a:ext uri="{FF2B5EF4-FFF2-40B4-BE49-F238E27FC236}">
                <a16:creationId xmlns:a16="http://schemas.microsoft.com/office/drawing/2014/main" id="{CDF1CC50-1ED0-AEEC-5E9A-E2EA6E1DC226}"/>
              </a:ext>
            </a:extLst>
          </p:cNvPr>
          <p:cNvCxnSpPr/>
          <p:nvPr/>
        </p:nvCxnSpPr>
        <p:spPr>
          <a:xfrm>
            <a:off x="117271" y="905292"/>
            <a:ext cx="2013488" cy="0"/>
          </a:xfrm>
          <a:prstGeom prst="straightConnector1">
            <a:avLst/>
          </a:prstGeom>
          <a:ln w="22225">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3" name="Straight Arrow Connector 82">
            <a:extLst>
              <a:ext uri="{FF2B5EF4-FFF2-40B4-BE49-F238E27FC236}">
                <a16:creationId xmlns:a16="http://schemas.microsoft.com/office/drawing/2014/main" id="{DC424FA3-3133-4A2C-F851-4BA054EE5DCA}"/>
              </a:ext>
            </a:extLst>
          </p:cNvPr>
          <p:cNvCxnSpPr>
            <a:cxnSpLocks/>
          </p:cNvCxnSpPr>
          <p:nvPr/>
        </p:nvCxnSpPr>
        <p:spPr>
          <a:xfrm>
            <a:off x="1597008" y="3564258"/>
            <a:ext cx="2931661" cy="0"/>
          </a:xfrm>
          <a:prstGeom prst="straightConnector1">
            <a:avLst/>
          </a:prstGeom>
          <a:ln w="22225">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85" name="TextBox 84">
                <a:extLst>
                  <a:ext uri="{FF2B5EF4-FFF2-40B4-BE49-F238E27FC236}">
                    <a16:creationId xmlns:a16="http://schemas.microsoft.com/office/drawing/2014/main" id="{5112792F-51DE-B1C8-735F-34779797F4DF}"/>
                  </a:ext>
                </a:extLst>
              </p:cNvPr>
              <p:cNvSpPr txBox="1"/>
              <p:nvPr/>
            </p:nvSpPr>
            <p:spPr>
              <a:xfrm>
                <a:off x="1997136" y="3241428"/>
                <a:ext cx="1928547" cy="292350"/>
              </a:xfrm>
              <a:prstGeom prst="rect">
                <a:avLst/>
              </a:prstGeom>
              <a:noFill/>
            </p:spPr>
            <p:txBody>
              <a:bodyPr wrap="none" rtlCol="0">
                <a:spAutoFit/>
              </a:bodyPr>
              <a:lstStyle/>
              <a:p>
                <a:pPr algn="l"/>
                <a:r>
                  <a:rPr lang="en-US" dirty="0">
                    <a:solidFill>
                      <a:srgbClr val="FF0000"/>
                    </a:solidFill>
                  </a:rPr>
                  <a:t>1800</a:t>
                </a:r>
                <a:r>
                  <a:rPr lang="en-US" sz="1100" dirty="0">
                    <a:solidFill>
                      <a:srgbClr val="FF0000"/>
                    </a:solidFill>
                  </a:rPr>
                  <a:t>RSTU</a:t>
                </a:r>
                <a:r>
                  <a:rPr lang="en-US" dirty="0">
                    <a:solidFill>
                      <a:srgbClr val="FF0000"/>
                    </a:solidFill>
                  </a:rPr>
                  <a:t> </a:t>
                </a:r>
                <a14:m>
                  <m:oMath xmlns:m="http://schemas.openxmlformats.org/officeDocument/2006/math">
                    <m:r>
                      <a:rPr lang="en-US" i="1" dirty="0">
                        <a:solidFill>
                          <a:srgbClr val="FF0000"/>
                        </a:solidFill>
                        <a:latin typeface="Cambria Math" panose="02040503050406030204" pitchFamily="18" charset="0"/>
                      </a:rPr>
                      <m:t>(1−</m:t>
                    </m:r>
                    <m:sSub>
                      <m:sSubPr>
                        <m:ctrlPr>
                          <a:rPr lang="en-US" i="1" dirty="0">
                            <a:solidFill>
                              <a:srgbClr val="FF0000"/>
                            </a:solidFill>
                            <a:latin typeface="Cambria Math" panose="02040503050406030204" pitchFamily="18" charset="0"/>
                          </a:rPr>
                        </m:ctrlPr>
                      </m:sSubPr>
                      <m:e>
                        <m:r>
                          <a:rPr lang="en-US" i="1" dirty="0">
                            <a:solidFill>
                              <a:srgbClr val="FF0000"/>
                            </a:solidFill>
                            <a:latin typeface="Cambria Math" panose="02040503050406030204" pitchFamily="18" charset="0"/>
                          </a:rPr>
                          <m:t>𝐶𝐹𝑂</m:t>
                        </m:r>
                      </m:e>
                      <m:sub>
                        <m:r>
                          <a:rPr lang="en-US" i="1" dirty="0">
                            <a:solidFill>
                              <a:srgbClr val="FF0000"/>
                            </a:solidFill>
                            <a:latin typeface="Cambria Math" panose="02040503050406030204" pitchFamily="18" charset="0"/>
                          </a:rPr>
                          <m:t>𝑒𝑠𝑡𝐵</m:t>
                        </m:r>
                      </m:sub>
                    </m:sSub>
                    <m:r>
                      <a:rPr lang="en-US" i="1" dirty="0">
                        <a:solidFill>
                          <a:srgbClr val="FF0000"/>
                        </a:solidFill>
                        <a:latin typeface="Cambria Math" panose="02040503050406030204" pitchFamily="18" charset="0"/>
                      </a:rPr>
                      <m:t>)</m:t>
                    </m:r>
                  </m:oMath>
                </a14:m>
                <a:endParaRPr lang="en-US" dirty="0">
                  <a:solidFill>
                    <a:srgbClr val="FF0000"/>
                  </a:solidFill>
                </a:endParaRPr>
              </a:p>
            </p:txBody>
          </p:sp>
        </mc:Choice>
        <mc:Fallback xmlns="">
          <p:sp>
            <p:nvSpPr>
              <p:cNvPr id="85" name="TextBox 84">
                <a:extLst>
                  <a:ext uri="{FF2B5EF4-FFF2-40B4-BE49-F238E27FC236}">
                    <a16:creationId xmlns:a16="http://schemas.microsoft.com/office/drawing/2014/main" id="{5112792F-51DE-B1C8-735F-34779797F4DF}"/>
                  </a:ext>
                </a:extLst>
              </p:cNvPr>
              <p:cNvSpPr txBox="1">
                <a:spLocks noRot="1" noChangeAspect="1" noMove="1" noResize="1" noEditPoints="1" noAdjustHandles="1" noChangeArrowheads="1" noChangeShapeType="1" noTextEdit="1"/>
              </p:cNvSpPr>
              <p:nvPr/>
            </p:nvSpPr>
            <p:spPr>
              <a:xfrm>
                <a:off x="1997136" y="3241428"/>
                <a:ext cx="1928547" cy="292350"/>
              </a:xfrm>
              <a:prstGeom prst="rect">
                <a:avLst/>
              </a:prstGeom>
              <a:blipFill>
                <a:blip r:embed="rId2"/>
                <a:stretch>
                  <a:fillRect l="-633" t="-2083" b="-16667"/>
                </a:stretch>
              </a:blipFill>
            </p:spPr>
            <p:txBody>
              <a:bodyPr/>
              <a:lstStyle/>
              <a:p>
                <a:r>
                  <a:rPr lang="en-US">
                    <a:noFill/>
                  </a:rPr>
                  <a:t> </a:t>
                </a:r>
              </a:p>
            </p:txBody>
          </p:sp>
        </mc:Fallback>
      </mc:AlternateContent>
      <p:cxnSp>
        <p:nvCxnSpPr>
          <p:cNvPr id="86" name="Straight Connector 85">
            <a:extLst>
              <a:ext uri="{FF2B5EF4-FFF2-40B4-BE49-F238E27FC236}">
                <a16:creationId xmlns:a16="http://schemas.microsoft.com/office/drawing/2014/main" id="{7B670FDA-8969-B381-8592-44C70A3C41FE}"/>
              </a:ext>
            </a:extLst>
          </p:cNvPr>
          <p:cNvCxnSpPr/>
          <p:nvPr/>
        </p:nvCxnSpPr>
        <p:spPr bwMode="auto">
          <a:xfrm>
            <a:off x="981699" y="3855518"/>
            <a:ext cx="0" cy="929723"/>
          </a:xfrm>
          <a:prstGeom prst="line">
            <a:avLst/>
          </a:prstGeom>
          <a:solidFill>
            <a:schemeClr val="accent1"/>
          </a:solidFill>
          <a:ln w="6350" cap="flat" cmpd="sng" algn="ctr">
            <a:solidFill>
              <a:srgbClr val="FF0000"/>
            </a:solidFill>
            <a:prstDash val="sysDot"/>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7" name="Straight Arrow Connector 86">
            <a:extLst>
              <a:ext uri="{FF2B5EF4-FFF2-40B4-BE49-F238E27FC236}">
                <a16:creationId xmlns:a16="http://schemas.microsoft.com/office/drawing/2014/main" id="{9FCDCAF7-BC15-EC33-767B-A3BEC9F55BE6}"/>
              </a:ext>
            </a:extLst>
          </p:cNvPr>
          <p:cNvCxnSpPr>
            <a:cxnSpLocks/>
          </p:cNvCxnSpPr>
          <p:nvPr/>
        </p:nvCxnSpPr>
        <p:spPr>
          <a:xfrm>
            <a:off x="2884540" y="4118921"/>
            <a:ext cx="1145855" cy="0"/>
          </a:xfrm>
          <a:prstGeom prst="straightConnector1">
            <a:avLst/>
          </a:prstGeom>
          <a:ln w="22225">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90" name="TextBox 89">
                <a:extLst>
                  <a:ext uri="{FF2B5EF4-FFF2-40B4-BE49-F238E27FC236}">
                    <a16:creationId xmlns:a16="http://schemas.microsoft.com/office/drawing/2014/main" id="{9E88B51E-2297-55DE-9EFA-18361965AA6C}"/>
                  </a:ext>
                </a:extLst>
              </p:cNvPr>
              <p:cNvSpPr txBox="1"/>
              <p:nvPr/>
            </p:nvSpPr>
            <p:spPr>
              <a:xfrm>
                <a:off x="387660" y="6523836"/>
                <a:ext cx="1924828" cy="292350"/>
              </a:xfrm>
              <a:prstGeom prst="rect">
                <a:avLst/>
              </a:prstGeom>
              <a:noFill/>
            </p:spPr>
            <p:txBody>
              <a:bodyPr wrap="none" rtlCol="0">
                <a:spAutoFit/>
              </a:bodyPr>
              <a:lstStyle/>
              <a:p>
                <a:pPr algn="l"/>
                <a:r>
                  <a:rPr lang="en-US" dirty="0">
                    <a:solidFill>
                      <a:srgbClr val="FF0000"/>
                    </a:solidFill>
                  </a:rPr>
                  <a:t>2400</a:t>
                </a:r>
                <a:r>
                  <a:rPr lang="en-US" sz="1100" dirty="0">
                    <a:solidFill>
                      <a:srgbClr val="FF0000"/>
                    </a:solidFill>
                  </a:rPr>
                  <a:t>RSTU</a:t>
                </a:r>
                <a:r>
                  <a:rPr lang="en-US" dirty="0">
                    <a:solidFill>
                      <a:srgbClr val="FF0000"/>
                    </a:solidFill>
                  </a:rPr>
                  <a:t> </a:t>
                </a:r>
                <a14:m>
                  <m:oMath xmlns:m="http://schemas.openxmlformats.org/officeDocument/2006/math">
                    <m:r>
                      <a:rPr lang="en-US" i="1" dirty="0">
                        <a:solidFill>
                          <a:srgbClr val="FF0000"/>
                        </a:solidFill>
                        <a:latin typeface="Cambria Math" panose="02040503050406030204" pitchFamily="18" charset="0"/>
                      </a:rPr>
                      <m:t>(1−</m:t>
                    </m:r>
                    <m:sSub>
                      <m:sSubPr>
                        <m:ctrlPr>
                          <a:rPr lang="en-US" i="1" dirty="0">
                            <a:solidFill>
                              <a:srgbClr val="FF0000"/>
                            </a:solidFill>
                            <a:latin typeface="Cambria Math" panose="02040503050406030204" pitchFamily="18" charset="0"/>
                          </a:rPr>
                        </m:ctrlPr>
                      </m:sSubPr>
                      <m:e>
                        <m:r>
                          <a:rPr lang="en-US" i="1" dirty="0">
                            <a:solidFill>
                              <a:srgbClr val="FF0000"/>
                            </a:solidFill>
                            <a:latin typeface="Cambria Math" panose="02040503050406030204" pitchFamily="18" charset="0"/>
                          </a:rPr>
                          <m:t>𝐶𝐹𝑂</m:t>
                        </m:r>
                      </m:e>
                      <m:sub>
                        <m:r>
                          <a:rPr lang="en-US" i="1" dirty="0">
                            <a:solidFill>
                              <a:srgbClr val="FF0000"/>
                            </a:solidFill>
                            <a:latin typeface="Cambria Math" panose="02040503050406030204" pitchFamily="18" charset="0"/>
                          </a:rPr>
                          <m:t>𝑒𝑠𝑡𝐴</m:t>
                        </m:r>
                      </m:sub>
                    </m:sSub>
                    <m:r>
                      <a:rPr lang="en-US" i="1" dirty="0">
                        <a:solidFill>
                          <a:srgbClr val="FF0000"/>
                        </a:solidFill>
                        <a:latin typeface="Cambria Math" panose="02040503050406030204" pitchFamily="18" charset="0"/>
                      </a:rPr>
                      <m:t>)</m:t>
                    </m:r>
                  </m:oMath>
                </a14:m>
                <a:endParaRPr lang="en-US" dirty="0">
                  <a:solidFill>
                    <a:srgbClr val="FF0000"/>
                  </a:solidFill>
                </a:endParaRPr>
              </a:p>
            </p:txBody>
          </p:sp>
        </mc:Choice>
        <mc:Fallback xmlns="">
          <p:sp>
            <p:nvSpPr>
              <p:cNvPr id="90" name="TextBox 89">
                <a:extLst>
                  <a:ext uri="{FF2B5EF4-FFF2-40B4-BE49-F238E27FC236}">
                    <a16:creationId xmlns:a16="http://schemas.microsoft.com/office/drawing/2014/main" id="{9E88B51E-2297-55DE-9EFA-18361965AA6C}"/>
                  </a:ext>
                </a:extLst>
              </p:cNvPr>
              <p:cNvSpPr txBox="1">
                <a:spLocks noRot="1" noChangeAspect="1" noMove="1" noResize="1" noEditPoints="1" noAdjustHandles="1" noChangeArrowheads="1" noChangeShapeType="1" noTextEdit="1"/>
              </p:cNvSpPr>
              <p:nvPr/>
            </p:nvSpPr>
            <p:spPr>
              <a:xfrm>
                <a:off x="387660" y="6523836"/>
                <a:ext cx="1924828" cy="292350"/>
              </a:xfrm>
              <a:prstGeom prst="rect">
                <a:avLst/>
              </a:prstGeom>
              <a:blipFill>
                <a:blip r:embed="rId3"/>
                <a:stretch>
                  <a:fillRect l="-635" t="-2083" b="-16667"/>
                </a:stretch>
              </a:blipFill>
            </p:spPr>
            <p:txBody>
              <a:bodyPr/>
              <a:lstStyle/>
              <a:p>
                <a:r>
                  <a:rPr lang="en-US">
                    <a:noFill/>
                  </a:rPr>
                  <a:t> </a:t>
                </a:r>
              </a:p>
            </p:txBody>
          </p:sp>
        </mc:Fallback>
      </mc:AlternateContent>
      <p:cxnSp>
        <p:nvCxnSpPr>
          <p:cNvPr id="91" name="Straight Arrow Connector 90">
            <a:extLst>
              <a:ext uri="{FF2B5EF4-FFF2-40B4-BE49-F238E27FC236}">
                <a16:creationId xmlns:a16="http://schemas.microsoft.com/office/drawing/2014/main" id="{64542303-BED7-E879-E0A6-B687855D14CB}"/>
              </a:ext>
            </a:extLst>
          </p:cNvPr>
          <p:cNvCxnSpPr>
            <a:cxnSpLocks/>
          </p:cNvCxnSpPr>
          <p:nvPr/>
        </p:nvCxnSpPr>
        <p:spPr>
          <a:xfrm>
            <a:off x="82869" y="6477642"/>
            <a:ext cx="2801671" cy="0"/>
          </a:xfrm>
          <a:prstGeom prst="straightConnector1">
            <a:avLst/>
          </a:prstGeom>
          <a:ln w="22225">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94" name="Straight Arrow Connector 93">
            <a:extLst>
              <a:ext uri="{FF2B5EF4-FFF2-40B4-BE49-F238E27FC236}">
                <a16:creationId xmlns:a16="http://schemas.microsoft.com/office/drawing/2014/main" id="{0D7016EF-8F40-1236-D236-43B73FBCD518}"/>
              </a:ext>
            </a:extLst>
          </p:cNvPr>
          <p:cNvCxnSpPr/>
          <p:nvPr/>
        </p:nvCxnSpPr>
        <p:spPr>
          <a:xfrm flipV="1">
            <a:off x="79558" y="2939641"/>
            <a:ext cx="0" cy="438941"/>
          </a:xfrm>
          <a:prstGeom prst="straightConnector1">
            <a:avLst/>
          </a:prstGeom>
          <a:ln w="22225">
            <a:solidFill>
              <a:srgbClr val="00B050"/>
            </a:solidFill>
            <a:headEnd type="none" w="lg" len="lg"/>
            <a:tailEnd type="triangle"/>
          </a:ln>
        </p:spPr>
        <p:style>
          <a:lnRef idx="1">
            <a:schemeClr val="accent1"/>
          </a:lnRef>
          <a:fillRef idx="0">
            <a:schemeClr val="accent1"/>
          </a:fillRef>
          <a:effectRef idx="0">
            <a:schemeClr val="accent1"/>
          </a:effectRef>
          <a:fontRef idx="minor">
            <a:schemeClr val="tx1"/>
          </a:fontRef>
        </p:style>
      </p:cxnSp>
      <p:sp>
        <p:nvSpPr>
          <p:cNvPr id="95" name="TextBox 94">
            <a:extLst>
              <a:ext uri="{FF2B5EF4-FFF2-40B4-BE49-F238E27FC236}">
                <a16:creationId xmlns:a16="http://schemas.microsoft.com/office/drawing/2014/main" id="{491093C1-6DE7-01E8-CDC1-D02B3CE6CAB5}"/>
              </a:ext>
            </a:extLst>
          </p:cNvPr>
          <p:cNvSpPr txBox="1"/>
          <p:nvPr/>
        </p:nvSpPr>
        <p:spPr>
          <a:xfrm>
            <a:off x="-85361" y="3352149"/>
            <a:ext cx="878909" cy="292350"/>
          </a:xfrm>
          <a:prstGeom prst="rect">
            <a:avLst/>
          </a:prstGeom>
          <a:noFill/>
        </p:spPr>
        <p:txBody>
          <a:bodyPr wrap="none" rtlCol="0">
            <a:spAutoFit/>
          </a:bodyPr>
          <a:lstStyle/>
          <a:p>
            <a:pPr algn="l"/>
            <a:r>
              <a:rPr lang="en-US" dirty="0">
                <a:solidFill>
                  <a:srgbClr val="00B050"/>
                </a:solidFill>
              </a:rPr>
              <a:t>POLL slot</a:t>
            </a:r>
          </a:p>
        </p:txBody>
      </p:sp>
      <p:cxnSp>
        <p:nvCxnSpPr>
          <p:cNvPr id="96" name="Straight Arrow Connector 95">
            <a:extLst>
              <a:ext uri="{FF2B5EF4-FFF2-40B4-BE49-F238E27FC236}">
                <a16:creationId xmlns:a16="http://schemas.microsoft.com/office/drawing/2014/main" id="{439D11D7-CF40-875D-BFB7-414944A77198}"/>
              </a:ext>
            </a:extLst>
          </p:cNvPr>
          <p:cNvCxnSpPr/>
          <p:nvPr/>
        </p:nvCxnSpPr>
        <p:spPr>
          <a:xfrm flipV="1">
            <a:off x="973038" y="5755611"/>
            <a:ext cx="0" cy="438941"/>
          </a:xfrm>
          <a:prstGeom prst="straightConnector1">
            <a:avLst/>
          </a:prstGeom>
          <a:ln w="22225">
            <a:solidFill>
              <a:srgbClr val="00B050"/>
            </a:solidFill>
            <a:headEnd type="none" w="lg" len="lg"/>
            <a:tailEnd type="triangle"/>
          </a:ln>
        </p:spPr>
        <p:style>
          <a:lnRef idx="1">
            <a:schemeClr val="accent1"/>
          </a:lnRef>
          <a:fillRef idx="0">
            <a:schemeClr val="accent1"/>
          </a:fillRef>
          <a:effectRef idx="0">
            <a:schemeClr val="accent1"/>
          </a:effectRef>
          <a:fontRef idx="minor">
            <a:schemeClr val="tx1"/>
          </a:fontRef>
        </p:style>
      </p:cxnSp>
      <p:sp>
        <p:nvSpPr>
          <p:cNvPr id="97" name="TextBox 96">
            <a:extLst>
              <a:ext uri="{FF2B5EF4-FFF2-40B4-BE49-F238E27FC236}">
                <a16:creationId xmlns:a16="http://schemas.microsoft.com/office/drawing/2014/main" id="{89422540-31FB-409F-1A95-B80833EA290C}"/>
              </a:ext>
            </a:extLst>
          </p:cNvPr>
          <p:cNvSpPr txBox="1"/>
          <p:nvPr/>
        </p:nvSpPr>
        <p:spPr>
          <a:xfrm>
            <a:off x="672552" y="6156967"/>
            <a:ext cx="859675" cy="292350"/>
          </a:xfrm>
          <a:prstGeom prst="rect">
            <a:avLst/>
          </a:prstGeom>
          <a:noFill/>
        </p:spPr>
        <p:txBody>
          <a:bodyPr wrap="none" rtlCol="0">
            <a:spAutoFit/>
          </a:bodyPr>
          <a:lstStyle/>
          <a:p>
            <a:pPr algn="l"/>
            <a:r>
              <a:rPr lang="en-US" dirty="0">
                <a:solidFill>
                  <a:srgbClr val="00B050"/>
                </a:solidFill>
              </a:rPr>
              <a:t>RESP slot</a:t>
            </a:r>
          </a:p>
        </p:txBody>
      </p:sp>
      <p:sp>
        <p:nvSpPr>
          <p:cNvPr id="21" name="TextBox 20">
            <a:extLst>
              <a:ext uri="{FF2B5EF4-FFF2-40B4-BE49-F238E27FC236}">
                <a16:creationId xmlns:a16="http://schemas.microsoft.com/office/drawing/2014/main" id="{0F5C1CA2-7C0B-46ED-4E6A-DC3A5D841C55}"/>
              </a:ext>
            </a:extLst>
          </p:cNvPr>
          <p:cNvSpPr txBox="1"/>
          <p:nvPr/>
        </p:nvSpPr>
        <p:spPr>
          <a:xfrm>
            <a:off x="9778044" y="3587131"/>
            <a:ext cx="2043883" cy="1200173"/>
          </a:xfrm>
          <a:prstGeom prst="rect">
            <a:avLst/>
          </a:prstGeom>
          <a:noFill/>
        </p:spPr>
        <p:txBody>
          <a:bodyPr wrap="none" rtlCol="0">
            <a:spAutoFit/>
          </a:bodyPr>
          <a:lstStyle/>
          <a:p>
            <a:pPr algn="l"/>
            <a:r>
              <a:rPr lang="en-US" sz="2400" dirty="0"/>
              <a:t>No report</a:t>
            </a:r>
          </a:p>
          <a:p>
            <a:pPr algn="l"/>
            <a:r>
              <a:rPr lang="en-US" sz="2400" dirty="0" err="1"/>
              <a:t>ToF</a:t>
            </a:r>
            <a:r>
              <a:rPr lang="en-US" sz="2400" dirty="0"/>
              <a:t> available </a:t>
            </a:r>
          </a:p>
          <a:p>
            <a:pPr algn="l"/>
            <a:r>
              <a:rPr lang="en-US" sz="2400" dirty="0"/>
              <a:t>at Initiator side</a:t>
            </a:r>
          </a:p>
        </p:txBody>
      </p:sp>
    </p:spTree>
    <p:extLst>
      <p:ext uri="{BB962C8B-B14F-4D97-AF65-F5344CB8AC3E}">
        <p14:creationId xmlns:p14="http://schemas.microsoft.com/office/powerpoint/2010/main" val="41928241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C41C1A-B3B2-789F-E337-A359AFC31CD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EE3F691-DB07-0220-9EEB-615FDC4FF63E}"/>
              </a:ext>
            </a:extLst>
          </p:cNvPr>
          <p:cNvSpPr>
            <a:spLocks noGrp="1"/>
          </p:cNvSpPr>
          <p:nvPr>
            <p:ph type="title"/>
          </p:nvPr>
        </p:nvSpPr>
        <p:spPr>
          <a:xfrm>
            <a:off x="600647" y="-265650"/>
            <a:ext cx="10361851" cy="1067047"/>
          </a:xfrm>
        </p:spPr>
        <p:txBody>
          <a:bodyPr/>
          <a:lstStyle/>
          <a:p>
            <a:r>
              <a:rPr lang="en-US" dirty="0"/>
              <a:t>Sync SS-TWR with UWB-Driven MMS</a:t>
            </a:r>
          </a:p>
        </p:txBody>
      </p:sp>
      <p:sp>
        <p:nvSpPr>
          <p:cNvPr id="6" name="Slide Number Placeholder 5">
            <a:extLst>
              <a:ext uri="{FF2B5EF4-FFF2-40B4-BE49-F238E27FC236}">
                <a16:creationId xmlns:a16="http://schemas.microsoft.com/office/drawing/2014/main" id="{9632FB87-97C8-E7AD-1CDE-8751F46BCCC8}"/>
              </a:ext>
            </a:extLst>
          </p:cNvPr>
          <p:cNvSpPr>
            <a:spLocks noGrp="1"/>
          </p:cNvSpPr>
          <p:nvPr>
            <p:ph type="sldNum" sz="quarter" idx="12"/>
          </p:nvPr>
        </p:nvSpPr>
        <p:spPr>
          <a:xfrm>
            <a:off x="11610261" y="6330968"/>
            <a:ext cx="411004" cy="292554"/>
          </a:xfrm>
          <a:prstGeom prst="rect">
            <a:avLst/>
          </a:prstGeom>
        </p:spPr>
        <p:txBody>
          <a:bodyPr vert="horz" lIns="0" tIns="46800" rIns="0" bIns="46800" rtlCol="0" anchor="b"/>
          <a:lstStyle>
            <a:defPPr>
              <a:defRPr lang="en-US"/>
            </a:defPPr>
            <a:lvl1pPr marL="0" algn="r" defTabSz="914400" rtl="0" eaLnBrk="1" latinLnBrk="0" hangingPunct="1">
              <a:defRPr lang="en-US" sz="1100" b="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en-US"/>
              <a:t>Slide </a:t>
            </a:r>
            <a:fld id="{402C19D2-AFCD-5441-8B74-E6F734CFFA69}" type="slidenum">
              <a:rPr altLang="en-US" smtClean="0"/>
              <a:pPr/>
              <a:t>15</a:t>
            </a:fld>
            <a:endParaRPr lang="en-US" altLang="en-US" dirty="0"/>
          </a:p>
        </p:txBody>
      </p:sp>
      <p:cxnSp>
        <p:nvCxnSpPr>
          <p:cNvPr id="9" name="Straight Arrow Connector 8">
            <a:extLst>
              <a:ext uri="{FF2B5EF4-FFF2-40B4-BE49-F238E27FC236}">
                <a16:creationId xmlns:a16="http://schemas.microsoft.com/office/drawing/2014/main" id="{59A33F17-527A-FCB6-EE4C-4AF4863A4626}"/>
              </a:ext>
            </a:extLst>
          </p:cNvPr>
          <p:cNvCxnSpPr/>
          <p:nvPr/>
        </p:nvCxnSpPr>
        <p:spPr bwMode="auto">
          <a:xfrm flipV="1">
            <a:off x="0" y="2905422"/>
            <a:ext cx="9657116" cy="12612"/>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Straight Arrow Connector 9">
            <a:extLst>
              <a:ext uri="{FF2B5EF4-FFF2-40B4-BE49-F238E27FC236}">
                <a16:creationId xmlns:a16="http://schemas.microsoft.com/office/drawing/2014/main" id="{14EA1F44-42C6-9E9A-E4DF-CA341E32F04D}"/>
              </a:ext>
            </a:extLst>
          </p:cNvPr>
          <p:cNvCxnSpPr/>
          <p:nvPr/>
        </p:nvCxnSpPr>
        <p:spPr bwMode="auto">
          <a:xfrm flipV="1">
            <a:off x="-26878" y="5706537"/>
            <a:ext cx="10540138" cy="16681"/>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Rectangle 10">
            <a:extLst>
              <a:ext uri="{FF2B5EF4-FFF2-40B4-BE49-F238E27FC236}">
                <a16:creationId xmlns:a16="http://schemas.microsoft.com/office/drawing/2014/main" id="{22BBB410-8901-9914-780F-EF179900FBDD}"/>
              </a:ext>
            </a:extLst>
          </p:cNvPr>
          <p:cNvSpPr/>
          <p:nvPr/>
        </p:nvSpPr>
        <p:spPr bwMode="auto">
          <a:xfrm>
            <a:off x="2209512" y="2210759"/>
            <a:ext cx="609521" cy="685705"/>
          </a:xfrm>
          <a:prstGeom prst="rect">
            <a:avLst/>
          </a:prstGeom>
          <a:solidFill>
            <a:srgbClr val="BFFFFF"/>
          </a:solidFill>
          <a:ln w="38100" cap="flat" cmpd="sng" algn="ctr">
            <a:solidFill>
              <a:schemeClr val="tx1"/>
            </a:solidFill>
            <a:prstDash val="solid"/>
            <a:round/>
            <a:headEnd type="none" w="sm" len="sm"/>
            <a:tailEnd type="none" w="sm" len="sm"/>
          </a:ln>
          <a:effectLst/>
        </p:spPr>
        <p:txBody>
          <a:bodyPr vert="horz" wrap="square" lIns="91428" tIns="45714" rIns="91428" bIns="45714" numCol="1" rtlCol="0" anchor="ctr" anchorCtr="0" compatLnSpc="1">
            <a:prstTxWarp prst="textNoShape">
              <a:avLst/>
            </a:prstTxWarp>
          </a:bodyPr>
          <a:lstStyle/>
          <a:p>
            <a:pPr algn="ctr" defTabSz="914309" eaLnBrk="0" hangingPunct="0"/>
            <a:r>
              <a:rPr lang="en-US" sz="1200" dirty="0">
                <a:latin typeface="Times New Roman" panose="02020603050405020304" pitchFamily="18" charset="0"/>
              </a:rPr>
              <a:t>SYNC/SFD</a:t>
            </a:r>
          </a:p>
        </p:txBody>
      </p:sp>
      <p:sp>
        <p:nvSpPr>
          <p:cNvPr id="14" name="Rectangle 13">
            <a:extLst>
              <a:ext uri="{FF2B5EF4-FFF2-40B4-BE49-F238E27FC236}">
                <a16:creationId xmlns:a16="http://schemas.microsoft.com/office/drawing/2014/main" id="{14352938-A5CF-4E25-3981-F8425BFEB723}"/>
              </a:ext>
            </a:extLst>
          </p:cNvPr>
          <p:cNvSpPr/>
          <p:nvPr/>
        </p:nvSpPr>
        <p:spPr bwMode="auto">
          <a:xfrm>
            <a:off x="2843828" y="5706537"/>
            <a:ext cx="609521" cy="685705"/>
          </a:xfrm>
          <a:prstGeom prst="rect">
            <a:avLst/>
          </a:prstGeom>
          <a:noFill/>
          <a:ln w="28575" cap="flat" cmpd="sng" algn="ctr">
            <a:solidFill>
              <a:schemeClr val="tx1"/>
            </a:solidFill>
            <a:prstDash val="sysDot"/>
            <a:round/>
            <a:headEnd type="none" w="sm" len="sm"/>
            <a:tailEnd type="none" w="sm" len="sm"/>
          </a:ln>
          <a:effectLst/>
        </p:spPr>
        <p:txBody>
          <a:bodyPr vert="horz" wrap="square" lIns="91428" tIns="45714" rIns="91428" bIns="45714" numCol="1" rtlCol="0" anchor="ctr" anchorCtr="0" compatLnSpc="1">
            <a:prstTxWarp prst="textNoShape">
              <a:avLst/>
            </a:prstTxWarp>
          </a:bodyPr>
          <a:lstStyle/>
          <a:p>
            <a:pPr algn="ctr" defTabSz="914309" eaLnBrk="0" hangingPunct="0"/>
            <a:r>
              <a:rPr lang="en-US" sz="1200" dirty="0">
                <a:latin typeface="Times New Roman" panose="02020603050405020304" pitchFamily="18" charset="0"/>
              </a:rPr>
              <a:t>SYNC/SFD</a:t>
            </a:r>
          </a:p>
        </p:txBody>
      </p:sp>
      <p:sp>
        <p:nvSpPr>
          <p:cNvPr id="15" name="Rectangle 14">
            <a:extLst>
              <a:ext uri="{FF2B5EF4-FFF2-40B4-BE49-F238E27FC236}">
                <a16:creationId xmlns:a16="http://schemas.microsoft.com/office/drawing/2014/main" id="{360DD29B-4C9D-20C1-258F-E020CD2F3747}"/>
              </a:ext>
            </a:extLst>
          </p:cNvPr>
          <p:cNvSpPr/>
          <p:nvPr/>
        </p:nvSpPr>
        <p:spPr bwMode="auto">
          <a:xfrm>
            <a:off x="5573575" y="2210758"/>
            <a:ext cx="609521" cy="685705"/>
          </a:xfrm>
          <a:prstGeom prst="rect">
            <a:avLst/>
          </a:prstGeom>
          <a:solidFill>
            <a:srgbClr val="BFFFFF"/>
          </a:solidFill>
          <a:ln w="38100" cap="flat" cmpd="sng" algn="ctr">
            <a:solidFill>
              <a:schemeClr val="tx1"/>
            </a:solidFill>
            <a:prstDash val="solid"/>
            <a:round/>
            <a:headEnd type="none" w="sm" len="sm"/>
            <a:tailEnd type="none" w="sm" len="sm"/>
          </a:ln>
          <a:effectLst/>
        </p:spPr>
        <p:txBody>
          <a:bodyPr vert="horz" wrap="square" lIns="91428" tIns="45714" rIns="91428" bIns="45714" numCol="1" rtlCol="0" anchor="ctr" anchorCtr="0" compatLnSpc="1">
            <a:prstTxWarp prst="textNoShape">
              <a:avLst/>
            </a:prstTxWarp>
          </a:bodyPr>
          <a:lstStyle/>
          <a:p>
            <a:pPr algn="ctr" defTabSz="914309" eaLnBrk="0" hangingPunct="0"/>
            <a:r>
              <a:rPr lang="en-US" sz="1200" dirty="0">
                <a:latin typeface="Times New Roman" panose="02020603050405020304" pitchFamily="18" charset="0"/>
              </a:rPr>
              <a:t>RSF 1</a:t>
            </a:r>
          </a:p>
        </p:txBody>
      </p:sp>
      <p:sp>
        <p:nvSpPr>
          <p:cNvPr id="16" name="Rectangle 15">
            <a:extLst>
              <a:ext uri="{FF2B5EF4-FFF2-40B4-BE49-F238E27FC236}">
                <a16:creationId xmlns:a16="http://schemas.microsoft.com/office/drawing/2014/main" id="{E665A389-1567-5583-2DE9-907DEA5D52CA}"/>
              </a:ext>
            </a:extLst>
          </p:cNvPr>
          <p:cNvSpPr/>
          <p:nvPr/>
        </p:nvSpPr>
        <p:spPr bwMode="auto">
          <a:xfrm>
            <a:off x="4038074" y="5020832"/>
            <a:ext cx="609521" cy="685705"/>
          </a:xfrm>
          <a:prstGeom prst="rect">
            <a:avLst/>
          </a:prstGeom>
          <a:pattFill prst="pct10">
            <a:fgClr>
              <a:schemeClr val="tx1"/>
            </a:fgClr>
            <a:bgClr>
              <a:srgbClr val="BFFFFF"/>
            </a:bgClr>
          </a:pattFill>
          <a:ln w="38100" cap="flat" cmpd="sng" algn="ctr">
            <a:solidFill>
              <a:schemeClr val="tx1"/>
            </a:solidFill>
            <a:prstDash val="solid"/>
            <a:round/>
            <a:headEnd type="none" w="sm" len="sm"/>
            <a:tailEnd type="none" w="sm" len="sm"/>
          </a:ln>
          <a:effectLst/>
        </p:spPr>
        <p:txBody>
          <a:bodyPr vert="horz" wrap="square" lIns="91428" tIns="45714" rIns="91428" bIns="45714" numCol="1" rtlCol="0" anchor="ctr" anchorCtr="0" compatLnSpc="1">
            <a:prstTxWarp prst="textNoShape">
              <a:avLst/>
            </a:prstTxWarp>
          </a:bodyPr>
          <a:lstStyle/>
          <a:p>
            <a:pPr algn="ctr" defTabSz="914309" eaLnBrk="0" hangingPunct="0"/>
            <a:r>
              <a:rPr lang="en-US" sz="1200" dirty="0">
                <a:latin typeface="Times New Roman" panose="02020603050405020304" pitchFamily="18" charset="0"/>
              </a:rPr>
              <a:t>SYNC/SFD</a:t>
            </a:r>
          </a:p>
        </p:txBody>
      </p:sp>
      <p:sp>
        <p:nvSpPr>
          <p:cNvPr id="17" name="Rectangle 16">
            <a:extLst>
              <a:ext uri="{FF2B5EF4-FFF2-40B4-BE49-F238E27FC236}">
                <a16:creationId xmlns:a16="http://schemas.microsoft.com/office/drawing/2014/main" id="{03D630E1-9908-0F9E-F0B4-80F571BAEC0C}"/>
              </a:ext>
            </a:extLst>
          </p:cNvPr>
          <p:cNvSpPr/>
          <p:nvPr/>
        </p:nvSpPr>
        <p:spPr bwMode="auto">
          <a:xfrm>
            <a:off x="4528669" y="2905422"/>
            <a:ext cx="609521" cy="658836"/>
          </a:xfrm>
          <a:prstGeom prst="rect">
            <a:avLst/>
          </a:prstGeom>
          <a:pattFill prst="pct5">
            <a:fgClr>
              <a:schemeClr val="tx1"/>
            </a:fgClr>
            <a:bgClr>
              <a:schemeClr val="bg1"/>
            </a:bgClr>
          </a:pattFill>
          <a:ln w="28575" cap="flat" cmpd="sng" algn="ctr">
            <a:solidFill>
              <a:schemeClr val="tx1"/>
            </a:solidFill>
            <a:prstDash val="sysDot"/>
            <a:round/>
            <a:headEnd type="none" w="sm" len="sm"/>
            <a:tailEnd type="none" w="sm" len="sm"/>
          </a:ln>
          <a:effectLst/>
        </p:spPr>
        <p:txBody>
          <a:bodyPr vert="horz" wrap="square" lIns="91428" tIns="45714" rIns="91428" bIns="45714" numCol="1" rtlCol="0" anchor="ctr" anchorCtr="0" compatLnSpc="1">
            <a:prstTxWarp prst="textNoShape">
              <a:avLst/>
            </a:prstTxWarp>
          </a:bodyPr>
          <a:lstStyle/>
          <a:p>
            <a:pPr algn="ctr" defTabSz="914309" eaLnBrk="0" hangingPunct="0"/>
            <a:r>
              <a:rPr lang="en-US" sz="1200" dirty="0">
                <a:latin typeface="Times New Roman" panose="02020603050405020304" pitchFamily="18" charset="0"/>
              </a:rPr>
              <a:t>SYNC/SFD</a:t>
            </a:r>
          </a:p>
        </p:txBody>
      </p:sp>
      <p:sp>
        <p:nvSpPr>
          <p:cNvPr id="18" name="Rectangle 17">
            <a:extLst>
              <a:ext uri="{FF2B5EF4-FFF2-40B4-BE49-F238E27FC236}">
                <a16:creationId xmlns:a16="http://schemas.microsoft.com/office/drawing/2014/main" id="{E4222645-21FB-E041-702F-31B6930A6B0E}"/>
              </a:ext>
            </a:extLst>
          </p:cNvPr>
          <p:cNvSpPr/>
          <p:nvPr/>
        </p:nvSpPr>
        <p:spPr bwMode="auto">
          <a:xfrm>
            <a:off x="7420063" y="5020832"/>
            <a:ext cx="609521" cy="685705"/>
          </a:xfrm>
          <a:prstGeom prst="rect">
            <a:avLst/>
          </a:prstGeom>
          <a:pattFill prst="pct10">
            <a:fgClr>
              <a:schemeClr val="tx1"/>
            </a:fgClr>
            <a:bgClr>
              <a:srgbClr val="BFFFFF"/>
            </a:bgClr>
          </a:pattFill>
          <a:ln w="38100" cap="flat" cmpd="sng" algn="ctr">
            <a:solidFill>
              <a:schemeClr val="tx1"/>
            </a:solidFill>
            <a:prstDash val="solid"/>
            <a:round/>
            <a:headEnd type="none" w="sm" len="sm"/>
            <a:tailEnd type="none" w="sm" len="sm"/>
          </a:ln>
          <a:effectLst/>
        </p:spPr>
        <p:txBody>
          <a:bodyPr vert="horz" wrap="square" lIns="91428" tIns="45714" rIns="91428" bIns="45714" numCol="1" rtlCol="0" anchor="ctr" anchorCtr="0" compatLnSpc="1">
            <a:prstTxWarp prst="textNoShape">
              <a:avLst/>
            </a:prstTxWarp>
          </a:bodyPr>
          <a:lstStyle/>
          <a:p>
            <a:pPr algn="ctr" defTabSz="914309" eaLnBrk="0" hangingPunct="0"/>
            <a:r>
              <a:rPr lang="en-US" sz="1200" dirty="0">
                <a:latin typeface="Times New Roman" panose="02020603050405020304" pitchFamily="18" charset="0"/>
              </a:rPr>
              <a:t>RSF 1</a:t>
            </a:r>
          </a:p>
        </p:txBody>
      </p:sp>
      <p:cxnSp>
        <p:nvCxnSpPr>
          <p:cNvPr id="28" name="Straight Arrow Connector 27">
            <a:extLst>
              <a:ext uri="{FF2B5EF4-FFF2-40B4-BE49-F238E27FC236}">
                <a16:creationId xmlns:a16="http://schemas.microsoft.com/office/drawing/2014/main" id="{D660B3D0-618C-A774-1D2F-AE3908AE6E87}"/>
              </a:ext>
            </a:extLst>
          </p:cNvPr>
          <p:cNvCxnSpPr/>
          <p:nvPr/>
        </p:nvCxnSpPr>
        <p:spPr bwMode="auto">
          <a:xfrm flipV="1">
            <a:off x="2590006" y="2187221"/>
            <a:ext cx="0" cy="676753"/>
          </a:xfrm>
          <a:prstGeom prst="straightConnector1">
            <a:avLst/>
          </a:prstGeom>
          <a:solidFill>
            <a:schemeClr val="accent1"/>
          </a:solidFill>
          <a:ln w="12700" cap="flat" cmpd="sng" algn="ctr">
            <a:solidFill>
              <a:srgbClr val="FF0000"/>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Straight Arrow Connector 31">
            <a:extLst>
              <a:ext uri="{FF2B5EF4-FFF2-40B4-BE49-F238E27FC236}">
                <a16:creationId xmlns:a16="http://schemas.microsoft.com/office/drawing/2014/main" id="{C1656D1F-8DBF-8E7D-2F12-DB0C9E91243D}"/>
              </a:ext>
            </a:extLst>
          </p:cNvPr>
          <p:cNvCxnSpPr/>
          <p:nvPr/>
        </p:nvCxnSpPr>
        <p:spPr bwMode="auto">
          <a:xfrm>
            <a:off x="2233199" y="2923928"/>
            <a:ext cx="651341" cy="2773650"/>
          </a:xfrm>
          <a:prstGeom prst="straightConnector1">
            <a:avLst/>
          </a:prstGeom>
          <a:solidFill>
            <a:schemeClr val="accent1"/>
          </a:solidFill>
          <a:ln w="12700" cap="flat" cmpd="sng" algn="ctr">
            <a:solidFill>
              <a:srgbClr val="0432FF"/>
            </a:solidFill>
            <a:prstDash val="sysDot"/>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Straight Connector 43">
            <a:extLst>
              <a:ext uri="{FF2B5EF4-FFF2-40B4-BE49-F238E27FC236}">
                <a16:creationId xmlns:a16="http://schemas.microsoft.com/office/drawing/2014/main" id="{AC87A3C6-123B-ABCE-06F5-797CF8690787}"/>
              </a:ext>
            </a:extLst>
          </p:cNvPr>
          <p:cNvCxnSpPr/>
          <p:nvPr/>
        </p:nvCxnSpPr>
        <p:spPr bwMode="auto">
          <a:xfrm>
            <a:off x="2246645" y="2439323"/>
            <a:ext cx="2324760" cy="0"/>
          </a:xfrm>
          <a:prstGeom prst="line">
            <a:avLst/>
          </a:prstGeom>
          <a:solidFill>
            <a:schemeClr val="accent1"/>
          </a:solidFill>
          <a:ln w="3175" cap="flat" cmpd="sng" algn="ctr">
            <a:solidFill>
              <a:schemeClr val="tx1"/>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Straight Connector 44">
            <a:extLst>
              <a:ext uri="{FF2B5EF4-FFF2-40B4-BE49-F238E27FC236}">
                <a16:creationId xmlns:a16="http://schemas.microsoft.com/office/drawing/2014/main" id="{E7BDA114-E5FE-3698-859A-6F904A234BBC}"/>
              </a:ext>
            </a:extLst>
          </p:cNvPr>
          <p:cNvCxnSpPr/>
          <p:nvPr/>
        </p:nvCxnSpPr>
        <p:spPr bwMode="auto">
          <a:xfrm>
            <a:off x="2884541" y="5363684"/>
            <a:ext cx="1199461" cy="0"/>
          </a:xfrm>
          <a:prstGeom prst="line">
            <a:avLst/>
          </a:prstGeom>
          <a:solidFill>
            <a:schemeClr val="accent1"/>
          </a:solidFill>
          <a:ln w="3175" cap="flat" cmpd="sng" algn="ctr">
            <a:solidFill>
              <a:schemeClr val="tx1"/>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7" name="TextBox 46">
            <a:extLst>
              <a:ext uri="{FF2B5EF4-FFF2-40B4-BE49-F238E27FC236}">
                <a16:creationId xmlns:a16="http://schemas.microsoft.com/office/drawing/2014/main" id="{51B34EAF-B7C6-5DC4-C563-8E2434977D10}"/>
              </a:ext>
            </a:extLst>
          </p:cNvPr>
          <p:cNvSpPr txBox="1"/>
          <p:nvPr/>
        </p:nvSpPr>
        <p:spPr>
          <a:xfrm>
            <a:off x="2995734" y="4776814"/>
            <a:ext cx="915231" cy="292350"/>
          </a:xfrm>
          <a:prstGeom prst="rect">
            <a:avLst/>
          </a:prstGeom>
          <a:noFill/>
        </p:spPr>
        <p:txBody>
          <a:bodyPr wrap="square" rtlCol="0">
            <a:spAutoFit/>
          </a:bodyPr>
          <a:lstStyle/>
          <a:p>
            <a:r>
              <a:rPr lang="en-US" dirty="0"/>
              <a:t>Reply time</a:t>
            </a:r>
          </a:p>
        </p:txBody>
      </p:sp>
      <p:sp>
        <p:nvSpPr>
          <p:cNvPr id="48" name="TextBox 47">
            <a:extLst>
              <a:ext uri="{FF2B5EF4-FFF2-40B4-BE49-F238E27FC236}">
                <a16:creationId xmlns:a16="http://schemas.microsoft.com/office/drawing/2014/main" id="{3BB2E801-0C89-0405-C81D-EB9F1D04B50E}"/>
              </a:ext>
            </a:extLst>
          </p:cNvPr>
          <p:cNvSpPr txBox="1"/>
          <p:nvPr/>
        </p:nvSpPr>
        <p:spPr>
          <a:xfrm>
            <a:off x="2843829" y="2496363"/>
            <a:ext cx="1883486" cy="292350"/>
          </a:xfrm>
          <a:prstGeom prst="rect">
            <a:avLst/>
          </a:prstGeom>
          <a:noFill/>
        </p:spPr>
        <p:txBody>
          <a:bodyPr wrap="square" rtlCol="0">
            <a:spAutoFit/>
          </a:bodyPr>
          <a:lstStyle/>
          <a:p>
            <a:r>
              <a:rPr lang="en-US" dirty="0"/>
              <a:t>Round-trip time</a:t>
            </a:r>
          </a:p>
        </p:txBody>
      </p:sp>
      <p:cxnSp>
        <p:nvCxnSpPr>
          <p:cNvPr id="50" name="Straight Arrow Connector 49">
            <a:extLst>
              <a:ext uri="{FF2B5EF4-FFF2-40B4-BE49-F238E27FC236}">
                <a16:creationId xmlns:a16="http://schemas.microsoft.com/office/drawing/2014/main" id="{C45F574E-0CC9-D9EB-385C-DDFEA0CDE554}"/>
              </a:ext>
            </a:extLst>
          </p:cNvPr>
          <p:cNvCxnSpPr/>
          <p:nvPr/>
        </p:nvCxnSpPr>
        <p:spPr bwMode="auto">
          <a:xfrm>
            <a:off x="7428484" y="2553610"/>
            <a:ext cx="1485756" cy="0"/>
          </a:xfrm>
          <a:prstGeom prst="straightConnector1">
            <a:avLst/>
          </a:prstGeom>
          <a:solidFill>
            <a:schemeClr val="accent1"/>
          </a:solidFill>
          <a:ln w="76200" cap="flat" cmpd="sng" algn="ctr">
            <a:solidFill>
              <a:srgbClr val="B36BE2"/>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Arrow Connector 52">
            <a:extLst>
              <a:ext uri="{FF2B5EF4-FFF2-40B4-BE49-F238E27FC236}">
                <a16:creationId xmlns:a16="http://schemas.microsoft.com/office/drawing/2014/main" id="{128D28EE-C347-EF9B-B60D-83CADAC9FCEE}"/>
              </a:ext>
            </a:extLst>
          </p:cNvPr>
          <p:cNvCxnSpPr/>
          <p:nvPr/>
        </p:nvCxnSpPr>
        <p:spPr bwMode="auto">
          <a:xfrm>
            <a:off x="8914239" y="5258356"/>
            <a:ext cx="1485756" cy="0"/>
          </a:xfrm>
          <a:prstGeom prst="straightConnector1">
            <a:avLst/>
          </a:prstGeom>
          <a:solidFill>
            <a:schemeClr val="accent1"/>
          </a:solidFill>
          <a:ln w="76200" cap="flat" cmpd="sng" algn="ctr">
            <a:solidFill>
              <a:srgbClr val="BFFFFF"/>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Straight Connector 53">
            <a:extLst>
              <a:ext uri="{FF2B5EF4-FFF2-40B4-BE49-F238E27FC236}">
                <a16:creationId xmlns:a16="http://schemas.microsoft.com/office/drawing/2014/main" id="{05A9BC51-007B-9A8E-E3C1-2AC5D8583918}"/>
              </a:ext>
            </a:extLst>
          </p:cNvPr>
          <p:cNvCxnSpPr/>
          <p:nvPr/>
        </p:nvCxnSpPr>
        <p:spPr bwMode="auto">
          <a:xfrm>
            <a:off x="2209512" y="1893358"/>
            <a:ext cx="3364063" cy="0"/>
          </a:xfrm>
          <a:prstGeom prst="line">
            <a:avLst/>
          </a:prstGeom>
          <a:solidFill>
            <a:schemeClr val="accent1"/>
          </a:solidFill>
          <a:ln w="3175" cap="flat" cmpd="sng" algn="ctr">
            <a:solidFill>
              <a:schemeClr val="tx1"/>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6" name="TextBox 55">
            <a:extLst>
              <a:ext uri="{FF2B5EF4-FFF2-40B4-BE49-F238E27FC236}">
                <a16:creationId xmlns:a16="http://schemas.microsoft.com/office/drawing/2014/main" id="{BCA405AC-3B0F-40E3-5AFE-4B5503E49D06}"/>
              </a:ext>
            </a:extLst>
          </p:cNvPr>
          <p:cNvSpPr txBox="1"/>
          <p:nvPr/>
        </p:nvSpPr>
        <p:spPr>
          <a:xfrm>
            <a:off x="3541636" y="1556444"/>
            <a:ext cx="1018244" cy="292350"/>
          </a:xfrm>
          <a:prstGeom prst="rect">
            <a:avLst/>
          </a:prstGeom>
          <a:noFill/>
        </p:spPr>
        <p:txBody>
          <a:bodyPr wrap="square" rtlCol="0">
            <a:spAutoFit/>
          </a:bodyPr>
          <a:lstStyle/>
          <a:p>
            <a:r>
              <a:rPr lang="en-US" dirty="0"/>
              <a:t>1ms</a:t>
            </a:r>
          </a:p>
        </p:txBody>
      </p:sp>
      <p:cxnSp>
        <p:nvCxnSpPr>
          <p:cNvPr id="62" name="Straight Arrow Connector 61">
            <a:extLst>
              <a:ext uri="{FF2B5EF4-FFF2-40B4-BE49-F238E27FC236}">
                <a16:creationId xmlns:a16="http://schemas.microsoft.com/office/drawing/2014/main" id="{BE1BDBB5-C4AA-9C2B-15A3-4EBE3F8A5479}"/>
              </a:ext>
            </a:extLst>
          </p:cNvPr>
          <p:cNvCxnSpPr/>
          <p:nvPr/>
        </p:nvCxnSpPr>
        <p:spPr bwMode="auto">
          <a:xfrm flipV="1">
            <a:off x="4876006" y="2887505"/>
            <a:ext cx="0" cy="676753"/>
          </a:xfrm>
          <a:prstGeom prst="straightConnector1">
            <a:avLst/>
          </a:prstGeom>
          <a:solidFill>
            <a:schemeClr val="accent1"/>
          </a:solidFill>
          <a:ln w="12700" cap="flat" cmpd="sng" algn="ctr">
            <a:solidFill>
              <a:srgbClr val="FF0000"/>
            </a:solidFill>
            <a:prstDash val="sysDot"/>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Straight Arrow Connector 62">
            <a:extLst>
              <a:ext uri="{FF2B5EF4-FFF2-40B4-BE49-F238E27FC236}">
                <a16:creationId xmlns:a16="http://schemas.microsoft.com/office/drawing/2014/main" id="{8F8F830A-A4DE-3FCC-A7B5-FFB2EFC0050F}"/>
              </a:ext>
            </a:extLst>
          </p:cNvPr>
          <p:cNvCxnSpPr/>
          <p:nvPr/>
        </p:nvCxnSpPr>
        <p:spPr bwMode="auto">
          <a:xfrm flipV="1">
            <a:off x="4418806" y="5052801"/>
            <a:ext cx="0" cy="676753"/>
          </a:xfrm>
          <a:prstGeom prst="straightConnector1">
            <a:avLst/>
          </a:prstGeom>
          <a:solidFill>
            <a:schemeClr val="accent1"/>
          </a:solidFill>
          <a:ln w="12700" cap="flat" cmpd="sng" algn="ctr">
            <a:solidFill>
              <a:srgbClr val="FF0000"/>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Straight Arrow Connector 63">
            <a:extLst>
              <a:ext uri="{FF2B5EF4-FFF2-40B4-BE49-F238E27FC236}">
                <a16:creationId xmlns:a16="http://schemas.microsoft.com/office/drawing/2014/main" id="{A4A9FE4B-2B2E-BE32-67E6-8353A7440606}"/>
              </a:ext>
            </a:extLst>
          </p:cNvPr>
          <p:cNvCxnSpPr/>
          <p:nvPr/>
        </p:nvCxnSpPr>
        <p:spPr bwMode="auto">
          <a:xfrm flipV="1">
            <a:off x="3275806" y="5697578"/>
            <a:ext cx="0" cy="676753"/>
          </a:xfrm>
          <a:prstGeom prst="straightConnector1">
            <a:avLst/>
          </a:prstGeom>
          <a:solidFill>
            <a:schemeClr val="accent1"/>
          </a:solidFill>
          <a:ln w="12700" cap="flat" cmpd="sng" algn="ctr">
            <a:solidFill>
              <a:srgbClr val="FF0000"/>
            </a:solidFill>
            <a:prstDash val="sysDot"/>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 name="TextBox 2">
            <a:extLst>
              <a:ext uri="{FF2B5EF4-FFF2-40B4-BE49-F238E27FC236}">
                <a16:creationId xmlns:a16="http://schemas.microsoft.com/office/drawing/2014/main" id="{0BED0BB5-E10C-190D-4373-10A29731F48E}"/>
              </a:ext>
            </a:extLst>
          </p:cNvPr>
          <p:cNvSpPr txBox="1"/>
          <p:nvPr/>
        </p:nvSpPr>
        <p:spPr>
          <a:xfrm>
            <a:off x="2246917" y="1014402"/>
            <a:ext cx="1650165" cy="307737"/>
          </a:xfrm>
          <a:prstGeom prst="rect">
            <a:avLst/>
          </a:prstGeom>
          <a:solidFill>
            <a:schemeClr val="bg1">
              <a:lumMod val="95000"/>
            </a:schemeClr>
          </a:solidFill>
        </p:spPr>
        <p:txBody>
          <a:bodyPr wrap="square" rtlCol="0">
            <a:spAutoFit/>
          </a:bodyPr>
          <a:lstStyle/>
          <a:p>
            <a:r>
              <a:rPr lang="en-US" sz="1400" dirty="0">
                <a:latin typeface="+mj-lt"/>
              </a:rPr>
              <a:t>Device-A: Initiator</a:t>
            </a:r>
          </a:p>
        </p:txBody>
      </p:sp>
      <p:sp>
        <p:nvSpPr>
          <p:cNvPr id="7" name="TextBox 6">
            <a:extLst>
              <a:ext uri="{FF2B5EF4-FFF2-40B4-BE49-F238E27FC236}">
                <a16:creationId xmlns:a16="http://schemas.microsoft.com/office/drawing/2014/main" id="{61CD9CAB-719A-1898-A1AB-DE506767495D}"/>
              </a:ext>
            </a:extLst>
          </p:cNvPr>
          <p:cNvSpPr txBox="1"/>
          <p:nvPr/>
        </p:nvSpPr>
        <p:spPr>
          <a:xfrm>
            <a:off x="3188584" y="6514774"/>
            <a:ext cx="1737750" cy="307737"/>
          </a:xfrm>
          <a:prstGeom prst="rect">
            <a:avLst/>
          </a:prstGeom>
          <a:solidFill>
            <a:schemeClr val="bg1">
              <a:lumMod val="95000"/>
            </a:schemeClr>
          </a:solidFill>
        </p:spPr>
        <p:txBody>
          <a:bodyPr wrap="none" rtlCol="0">
            <a:spAutoFit/>
          </a:bodyPr>
          <a:lstStyle/>
          <a:p>
            <a:r>
              <a:rPr lang="en-US" sz="1400" dirty="0">
                <a:latin typeface="+mj-lt"/>
              </a:rPr>
              <a:t>Device-B: Responder</a:t>
            </a:r>
          </a:p>
        </p:txBody>
      </p:sp>
      <p:grpSp>
        <p:nvGrpSpPr>
          <p:cNvPr id="8" name="Group 7">
            <a:extLst>
              <a:ext uri="{FF2B5EF4-FFF2-40B4-BE49-F238E27FC236}">
                <a16:creationId xmlns:a16="http://schemas.microsoft.com/office/drawing/2014/main" id="{A7EA3E88-130C-AE69-6993-25F1087E4A51}"/>
              </a:ext>
            </a:extLst>
          </p:cNvPr>
          <p:cNvGrpSpPr/>
          <p:nvPr/>
        </p:nvGrpSpPr>
        <p:grpSpPr>
          <a:xfrm>
            <a:off x="1659189" y="2363441"/>
            <a:ext cx="490543" cy="1066043"/>
            <a:chOff x="930914" y="2167091"/>
            <a:chExt cx="490607" cy="1066182"/>
          </a:xfrm>
        </p:grpSpPr>
        <p:sp>
          <p:nvSpPr>
            <p:cNvPr id="19" name="TextBox 18">
              <a:extLst>
                <a:ext uri="{FF2B5EF4-FFF2-40B4-BE49-F238E27FC236}">
                  <a16:creationId xmlns:a16="http://schemas.microsoft.com/office/drawing/2014/main" id="{9EF93356-337F-15A2-D8CA-6F8D96AC6764}"/>
                </a:ext>
              </a:extLst>
            </p:cNvPr>
            <p:cNvSpPr txBox="1"/>
            <p:nvPr/>
          </p:nvSpPr>
          <p:spPr>
            <a:xfrm>
              <a:off x="936414" y="2863941"/>
              <a:ext cx="482441" cy="369332"/>
            </a:xfrm>
            <a:prstGeom prst="rect">
              <a:avLst/>
            </a:prstGeom>
            <a:noFill/>
          </p:spPr>
          <p:txBody>
            <a:bodyPr wrap="square" rtlCol="0">
              <a:spAutoFit/>
            </a:bodyPr>
            <a:lstStyle/>
            <a:p>
              <a:r>
                <a:rPr lang="en-US" sz="1800" dirty="0">
                  <a:latin typeface="+mn-lt"/>
                </a:rPr>
                <a:t>Rx</a:t>
              </a:r>
            </a:p>
          </p:txBody>
        </p:sp>
        <p:sp>
          <p:nvSpPr>
            <p:cNvPr id="20" name="TextBox 19">
              <a:extLst>
                <a:ext uri="{FF2B5EF4-FFF2-40B4-BE49-F238E27FC236}">
                  <a16:creationId xmlns:a16="http://schemas.microsoft.com/office/drawing/2014/main" id="{A7870DC8-1F00-AA1D-3904-7D7022E2F127}"/>
                </a:ext>
              </a:extLst>
            </p:cNvPr>
            <p:cNvSpPr txBox="1"/>
            <p:nvPr/>
          </p:nvSpPr>
          <p:spPr>
            <a:xfrm>
              <a:off x="930914" y="2167091"/>
              <a:ext cx="490607" cy="369332"/>
            </a:xfrm>
            <a:prstGeom prst="rect">
              <a:avLst/>
            </a:prstGeom>
            <a:noFill/>
          </p:spPr>
          <p:txBody>
            <a:bodyPr wrap="square" rtlCol="0">
              <a:spAutoFit/>
            </a:bodyPr>
            <a:lstStyle/>
            <a:p>
              <a:r>
                <a:rPr lang="en-US" sz="1800" dirty="0">
                  <a:latin typeface="+mn-lt"/>
                </a:rPr>
                <a:t>Tx</a:t>
              </a:r>
            </a:p>
          </p:txBody>
        </p:sp>
      </p:grpSp>
      <p:grpSp>
        <p:nvGrpSpPr>
          <p:cNvPr id="27" name="Group 26">
            <a:extLst>
              <a:ext uri="{FF2B5EF4-FFF2-40B4-BE49-F238E27FC236}">
                <a16:creationId xmlns:a16="http://schemas.microsoft.com/office/drawing/2014/main" id="{5FDAA39A-43B2-36F0-97CA-68DDBA504598}"/>
              </a:ext>
            </a:extLst>
          </p:cNvPr>
          <p:cNvGrpSpPr/>
          <p:nvPr/>
        </p:nvGrpSpPr>
        <p:grpSpPr>
          <a:xfrm>
            <a:off x="1792566" y="5173515"/>
            <a:ext cx="490543" cy="1066043"/>
            <a:chOff x="930914" y="2167091"/>
            <a:chExt cx="490607" cy="1066182"/>
          </a:xfrm>
        </p:grpSpPr>
        <p:sp>
          <p:nvSpPr>
            <p:cNvPr id="29" name="TextBox 28">
              <a:extLst>
                <a:ext uri="{FF2B5EF4-FFF2-40B4-BE49-F238E27FC236}">
                  <a16:creationId xmlns:a16="http://schemas.microsoft.com/office/drawing/2014/main" id="{B1317B91-C628-7A4E-1BB7-EFEE561F2587}"/>
                </a:ext>
              </a:extLst>
            </p:cNvPr>
            <p:cNvSpPr txBox="1"/>
            <p:nvPr/>
          </p:nvSpPr>
          <p:spPr>
            <a:xfrm>
              <a:off x="936414" y="2863941"/>
              <a:ext cx="482441" cy="369332"/>
            </a:xfrm>
            <a:prstGeom prst="rect">
              <a:avLst/>
            </a:prstGeom>
            <a:noFill/>
          </p:spPr>
          <p:txBody>
            <a:bodyPr wrap="square" rtlCol="0">
              <a:spAutoFit/>
            </a:bodyPr>
            <a:lstStyle/>
            <a:p>
              <a:r>
                <a:rPr lang="en-US" sz="1800" dirty="0">
                  <a:latin typeface="+mn-lt"/>
                </a:rPr>
                <a:t>Rx</a:t>
              </a:r>
            </a:p>
          </p:txBody>
        </p:sp>
        <p:sp>
          <p:nvSpPr>
            <p:cNvPr id="30" name="TextBox 29">
              <a:extLst>
                <a:ext uri="{FF2B5EF4-FFF2-40B4-BE49-F238E27FC236}">
                  <a16:creationId xmlns:a16="http://schemas.microsoft.com/office/drawing/2014/main" id="{2F6C9133-1714-4BAB-6D92-CB1A5A78684E}"/>
                </a:ext>
              </a:extLst>
            </p:cNvPr>
            <p:cNvSpPr txBox="1"/>
            <p:nvPr/>
          </p:nvSpPr>
          <p:spPr>
            <a:xfrm>
              <a:off x="930914" y="2167091"/>
              <a:ext cx="490607" cy="369332"/>
            </a:xfrm>
            <a:prstGeom prst="rect">
              <a:avLst/>
            </a:prstGeom>
            <a:noFill/>
          </p:spPr>
          <p:txBody>
            <a:bodyPr wrap="square" rtlCol="0">
              <a:spAutoFit/>
            </a:bodyPr>
            <a:lstStyle/>
            <a:p>
              <a:r>
                <a:rPr lang="en-US" sz="1800" dirty="0">
                  <a:latin typeface="+mn-lt"/>
                </a:rPr>
                <a:t>Tx</a:t>
              </a:r>
            </a:p>
          </p:txBody>
        </p:sp>
      </p:grpSp>
      <p:cxnSp>
        <p:nvCxnSpPr>
          <p:cNvPr id="37" name="Straight Connector 36">
            <a:extLst>
              <a:ext uri="{FF2B5EF4-FFF2-40B4-BE49-F238E27FC236}">
                <a16:creationId xmlns:a16="http://schemas.microsoft.com/office/drawing/2014/main" id="{FD471F70-95FF-231C-101C-C9C9B4A27680}"/>
              </a:ext>
            </a:extLst>
          </p:cNvPr>
          <p:cNvCxnSpPr/>
          <p:nvPr/>
        </p:nvCxnSpPr>
        <p:spPr bwMode="auto">
          <a:xfrm>
            <a:off x="4571404" y="1556444"/>
            <a:ext cx="0" cy="1348978"/>
          </a:xfrm>
          <a:prstGeom prst="line">
            <a:avLst/>
          </a:prstGeom>
          <a:solidFill>
            <a:schemeClr val="accent1"/>
          </a:solidFill>
          <a:ln w="6350" cap="flat" cmpd="sng" algn="ctr">
            <a:solidFill>
              <a:srgbClr val="FF0000"/>
            </a:solidFill>
            <a:prstDash val="sysDot"/>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 name="Straight Connector 39">
            <a:extLst>
              <a:ext uri="{FF2B5EF4-FFF2-40B4-BE49-F238E27FC236}">
                <a16:creationId xmlns:a16="http://schemas.microsoft.com/office/drawing/2014/main" id="{3068FC42-07BD-7A80-99B7-124A4243E1B9}"/>
              </a:ext>
            </a:extLst>
          </p:cNvPr>
          <p:cNvCxnSpPr/>
          <p:nvPr/>
        </p:nvCxnSpPr>
        <p:spPr bwMode="auto">
          <a:xfrm>
            <a:off x="2884540" y="4118921"/>
            <a:ext cx="0" cy="1587615"/>
          </a:xfrm>
          <a:prstGeom prst="line">
            <a:avLst/>
          </a:prstGeom>
          <a:solidFill>
            <a:schemeClr val="accent1"/>
          </a:solidFill>
          <a:ln w="6350" cap="flat" cmpd="sng" algn="ctr">
            <a:solidFill>
              <a:srgbClr val="FF0000"/>
            </a:solidFill>
            <a:prstDash val="sysDot"/>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5" name="Straight Arrow Connector 34">
            <a:extLst>
              <a:ext uri="{FF2B5EF4-FFF2-40B4-BE49-F238E27FC236}">
                <a16:creationId xmlns:a16="http://schemas.microsoft.com/office/drawing/2014/main" id="{33CB9001-E70C-3FA6-E295-AF93A2CEB12F}"/>
              </a:ext>
            </a:extLst>
          </p:cNvPr>
          <p:cNvCxnSpPr/>
          <p:nvPr/>
        </p:nvCxnSpPr>
        <p:spPr bwMode="auto">
          <a:xfrm flipV="1">
            <a:off x="4057459" y="2926711"/>
            <a:ext cx="475879" cy="2762862"/>
          </a:xfrm>
          <a:prstGeom prst="straightConnector1">
            <a:avLst/>
          </a:prstGeom>
          <a:solidFill>
            <a:schemeClr val="accent1"/>
          </a:solidFill>
          <a:ln w="28575" cap="flat" cmpd="sng" algn="ctr">
            <a:solidFill>
              <a:srgbClr val="0432FF"/>
            </a:solidFill>
            <a:prstDash val="sysDot"/>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 name="TextBox 21">
            <a:extLst>
              <a:ext uri="{FF2B5EF4-FFF2-40B4-BE49-F238E27FC236}">
                <a16:creationId xmlns:a16="http://schemas.microsoft.com/office/drawing/2014/main" id="{7BAF71F6-5BA7-6539-1173-856836F50FC1}"/>
              </a:ext>
            </a:extLst>
          </p:cNvPr>
          <p:cNvSpPr txBox="1"/>
          <p:nvPr/>
        </p:nvSpPr>
        <p:spPr>
          <a:xfrm>
            <a:off x="513199" y="498735"/>
            <a:ext cx="880254" cy="292350"/>
          </a:xfrm>
          <a:prstGeom prst="rect">
            <a:avLst/>
          </a:prstGeom>
          <a:noFill/>
        </p:spPr>
        <p:txBody>
          <a:bodyPr wrap="none" rtlCol="0">
            <a:spAutoFit/>
          </a:bodyPr>
          <a:lstStyle/>
          <a:p>
            <a:pPr algn="l"/>
            <a:r>
              <a:rPr lang="en-US" dirty="0">
                <a:solidFill>
                  <a:srgbClr val="FF0000"/>
                </a:solidFill>
              </a:rPr>
              <a:t>2400</a:t>
            </a:r>
            <a:r>
              <a:rPr lang="en-US" sz="1100" dirty="0">
                <a:solidFill>
                  <a:srgbClr val="FF0000"/>
                </a:solidFill>
              </a:rPr>
              <a:t>RSTU</a:t>
            </a:r>
            <a:endParaRPr lang="en-US" dirty="0">
              <a:solidFill>
                <a:srgbClr val="FF0000"/>
              </a:solidFill>
            </a:endParaRPr>
          </a:p>
        </p:txBody>
      </p:sp>
      <p:sp>
        <p:nvSpPr>
          <p:cNvPr id="24" name="TextBox 23">
            <a:extLst>
              <a:ext uri="{FF2B5EF4-FFF2-40B4-BE49-F238E27FC236}">
                <a16:creationId xmlns:a16="http://schemas.microsoft.com/office/drawing/2014/main" id="{97EFB211-8B30-7D3C-D356-2D8BEA16694F}"/>
              </a:ext>
            </a:extLst>
          </p:cNvPr>
          <p:cNvSpPr txBox="1"/>
          <p:nvPr/>
        </p:nvSpPr>
        <p:spPr>
          <a:xfrm>
            <a:off x="2922209" y="3732784"/>
            <a:ext cx="827471" cy="292388"/>
          </a:xfrm>
          <a:prstGeom prst="rect">
            <a:avLst/>
          </a:prstGeom>
          <a:noFill/>
        </p:spPr>
        <p:txBody>
          <a:bodyPr wrap="none" rtlCol="0">
            <a:spAutoFit/>
          </a:bodyPr>
          <a:lstStyle/>
          <a:p>
            <a:pPr algn="l"/>
            <a:r>
              <a:rPr lang="en-US" dirty="0">
                <a:solidFill>
                  <a:srgbClr val="FF0000"/>
                </a:solidFill>
              </a:rPr>
              <a:t>600</a:t>
            </a:r>
            <a:r>
              <a:rPr lang="en-US" sz="1200" dirty="0">
                <a:solidFill>
                  <a:srgbClr val="FF0000"/>
                </a:solidFill>
              </a:rPr>
              <a:t>RSTU</a:t>
            </a:r>
            <a:endParaRPr lang="en-US" dirty="0">
              <a:solidFill>
                <a:srgbClr val="FF0000"/>
              </a:solidFill>
            </a:endParaRPr>
          </a:p>
        </p:txBody>
      </p:sp>
      <p:sp>
        <p:nvSpPr>
          <p:cNvPr id="25" name="TextBox 24">
            <a:extLst>
              <a:ext uri="{FF2B5EF4-FFF2-40B4-BE49-F238E27FC236}">
                <a16:creationId xmlns:a16="http://schemas.microsoft.com/office/drawing/2014/main" id="{9AA6A053-56DE-FCC6-DCB2-CB6B70AF2E57}"/>
              </a:ext>
            </a:extLst>
          </p:cNvPr>
          <p:cNvSpPr txBox="1"/>
          <p:nvPr/>
        </p:nvSpPr>
        <p:spPr>
          <a:xfrm>
            <a:off x="4272277" y="1195054"/>
            <a:ext cx="1609718" cy="292350"/>
          </a:xfrm>
          <a:prstGeom prst="rect">
            <a:avLst/>
          </a:prstGeom>
          <a:noFill/>
        </p:spPr>
        <p:txBody>
          <a:bodyPr wrap="none" rtlCol="0">
            <a:spAutoFit/>
          </a:bodyPr>
          <a:lstStyle/>
          <a:p>
            <a:pPr algn="l"/>
            <a:r>
              <a:rPr lang="en-US" dirty="0">
                <a:solidFill>
                  <a:srgbClr val="FF0000"/>
                </a:solidFill>
              </a:rPr>
              <a:t>T</a:t>
            </a:r>
            <a:r>
              <a:rPr lang="en-US" sz="1100" dirty="0">
                <a:solidFill>
                  <a:srgbClr val="FF0000"/>
                </a:solidFill>
              </a:rPr>
              <a:t>B</a:t>
            </a:r>
            <a:r>
              <a:rPr lang="en-US" dirty="0">
                <a:solidFill>
                  <a:srgbClr val="FF0000"/>
                </a:solidFill>
              </a:rPr>
              <a:t>+1800</a:t>
            </a:r>
            <a:r>
              <a:rPr lang="en-US" sz="1200" dirty="0">
                <a:solidFill>
                  <a:srgbClr val="FF0000"/>
                </a:solidFill>
              </a:rPr>
              <a:t>RSTU</a:t>
            </a:r>
            <a:r>
              <a:rPr lang="en-US" dirty="0">
                <a:solidFill>
                  <a:srgbClr val="FF0000"/>
                </a:solidFill>
              </a:rPr>
              <a:t>+TOF</a:t>
            </a:r>
          </a:p>
        </p:txBody>
      </p:sp>
      <p:cxnSp>
        <p:nvCxnSpPr>
          <p:cNvPr id="34" name="Straight Connector 33">
            <a:extLst>
              <a:ext uri="{FF2B5EF4-FFF2-40B4-BE49-F238E27FC236}">
                <a16:creationId xmlns:a16="http://schemas.microsoft.com/office/drawing/2014/main" id="{2541B1A6-F11C-A318-8936-23E870476A98}"/>
              </a:ext>
            </a:extLst>
          </p:cNvPr>
          <p:cNvCxnSpPr/>
          <p:nvPr/>
        </p:nvCxnSpPr>
        <p:spPr bwMode="auto">
          <a:xfrm>
            <a:off x="2147066" y="784872"/>
            <a:ext cx="35555" cy="2083969"/>
          </a:xfrm>
          <a:prstGeom prst="line">
            <a:avLst/>
          </a:prstGeom>
          <a:solidFill>
            <a:schemeClr val="accent1"/>
          </a:solidFill>
          <a:ln w="6350" cap="flat" cmpd="sng" algn="ctr">
            <a:solidFill>
              <a:srgbClr val="FF0000"/>
            </a:solidFill>
            <a:prstDash val="sysDot"/>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Straight Connector 37">
            <a:extLst>
              <a:ext uri="{FF2B5EF4-FFF2-40B4-BE49-F238E27FC236}">
                <a16:creationId xmlns:a16="http://schemas.microsoft.com/office/drawing/2014/main" id="{19358D3F-C5DE-0A3E-9F0B-51B9DE832683}"/>
              </a:ext>
            </a:extLst>
          </p:cNvPr>
          <p:cNvCxnSpPr/>
          <p:nvPr/>
        </p:nvCxnSpPr>
        <p:spPr bwMode="auto">
          <a:xfrm flipH="1">
            <a:off x="3995733" y="4073712"/>
            <a:ext cx="20362" cy="1676511"/>
          </a:xfrm>
          <a:prstGeom prst="line">
            <a:avLst/>
          </a:prstGeom>
          <a:solidFill>
            <a:schemeClr val="accent1"/>
          </a:solidFill>
          <a:ln w="6350" cap="flat" cmpd="sng" algn="ctr">
            <a:solidFill>
              <a:srgbClr val="FF0000"/>
            </a:solidFill>
            <a:prstDash val="sysDot"/>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6" name="Rectangle 45">
            <a:extLst>
              <a:ext uri="{FF2B5EF4-FFF2-40B4-BE49-F238E27FC236}">
                <a16:creationId xmlns:a16="http://schemas.microsoft.com/office/drawing/2014/main" id="{262DC056-5A44-0B8D-62A8-8C52782DA92E}"/>
              </a:ext>
            </a:extLst>
          </p:cNvPr>
          <p:cNvSpPr/>
          <p:nvPr/>
        </p:nvSpPr>
        <p:spPr>
          <a:xfrm>
            <a:off x="107807" y="1257714"/>
            <a:ext cx="365813" cy="164908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Clr>
                <a:schemeClr val="bg1"/>
              </a:buClr>
            </a:pPr>
            <a:r>
              <a:rPr lang="en-US" dirty="0"/>
              <a:t>POLL</a:t>
            </a:r>
          </a:p>
        </p:txBody>
      </p:sp>
      <p:sp>
        <p:nvSpPr>
          <p:cNvPr id="49" name="Rectangle 48">
            <a:extLst>
              <a:ext uri="{FF2B5EF4-FFF2-40B4-BE49-F238E27FC236}">
                <a16:creationId xmlns:a16="http://schemas.microsoft.com/office/drawing/2014/main" id="{154DA9A4-DD6F-BEA0-8288-C98D082C4D77}"/>
              </a:ext>
            </a:extLst>
          </p:cNvPr>
          <p:cNvSpPr/>
          <p:nvPr/>
        </p:nvSpPr>
        <p:spPr>
          <a:xfrm>
            <a:off x="981700" y="4090751"/>
            <a:ext cx="365813" cy="164908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Clr>
                <a:schemeClr val="bg1"/>
              </a:buClr>
            </a:pPr>
            <a:r>
              <a:rPr lang="en-US" dirty="0"/>
              <a:t>RESP</a:t>
            </a:r>
          </a:p>
        </p:txBody>
      </p:sp>
      <p:sp>
        <p:nvSpPr>
          <p:cNvPr id="4" name="TextBox 3">
            <a:extLst>
              <a:ext uri="{FF2B5EF4-FFF2-40B4-BE49-F238E27FC236}">
                <a16:creationId xmlns:a16="http://schemas.microsoft.com/office/drawing/2014/main" id="{954F3351-CEC3-A6AC-FB9F-512BFCD7223B}"/>
              </a:ext>
            </a:extLst>
          </p:cNvPr>
          <p:cNvSpPr txBox="1"/>
          <p:nvPr/>
        </p:nvSpPr>
        <p:spPr>
          <a:xfrm>
            <a:off x="208415" y="5368160"/>
            <a:ext cx="745620" cy="307737"/>
          </a:xfrm>
          <a:prstGeom prst="rect">
            <a:avLst/>
          </a:prstGeom>
          <a:noFill/>
        </p:spPr>
        <p:txBody>
          <a:bodyPr wrap="none" rtlCol="0">
            <a:spAutoFit/>
          </a:bodyPr>
          <a:lstStyle/>
          <a:p>
            <a:pPr algn="l"/>
            <a:r>
              <a:rPr lang="en-US" sz="1400" dirty="0" err="1"/>
              <a:t>CFO</a:t>
            </a:r>
            <a:r>
              <a:rPr lang="en-US" sz="900" dirty="0" err="1"/>
              <a:t>estA</a:t>
            </a:r>
            <a:endParaRPr lang="en-US" sz="1400" dirty="0"/>
          </a:p>
        </p:txBody>
      </p:sp>
      <p:cxnSp>
        <p:nvCxnSpPr>
          <p:cNvPr id="12" name="Straight Arrow Connector 11">
            <a:extLst>
              <a:ext uri="{FF2B5EF4-FFF2-40B4-BE49-F238E27FC236}">
                <a16:creationId xmlns:a16="http://schemas.microsoft.com/office/drawing/2014/main" id="{5E3DC546-64FB-2AE4-EC9A-EA261B9F1EC6}"/>
              </a:ext>
            </a:extLst>
          </p:cNvPr>
          <p:cNvCxnSpPr>
            <a:cxnSpLocks/>
            <a:endCxn id="33" idx="0"/>
          </p:cNvCxnSpPr>
          <p:nvPr/>
        </p:nvCxnSpPr>
        <p:spPr>
          <a:xfrm>
            <a:off x="225837" y="2950867"/>
            <a:ext cx="64877" cy="2789315"/>
          </a:xfrm>
          <a:prstGeom prst="straightConnector1">
            <a:avLst/>
          </a:prstGeom>
          <a:ln w="22225">
            <a:headEnd type="none" w="lg" len="lg"/>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92E35CDA-8E6A-3088-31A5-A6DD18C8AFBA}"/>
              </a:ext>
            </a:extLst>
          </p:cNvPr>
          <p:cNvCxnSpPr>
            <a:cxnSpLocks/>
          </p:cNvCxnSpPr>
          <p:nvPr/>
        </p:nvCxnSpPr>
        <p:spPr>
          <a:xfrm flipV="1">
            <a:off x="1124015" y="3564259"/>
            <a:ext cx="44398" cy="509453"/>
          </a:xfrm>
          <a:prstGeom prst="straightConnector1">
            <a:avLst/>
          </a:prstGeom>
          <a:ln w="22225">
            <a:headEnd type="none" w="lg" len="lg"/>
            <a:tailEnd type="triangle"/>
          </a:ln>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8BB5CA14-92A4-3207-BD30-23F58EA5E614}"/>
              </a:ext>
            </a:extLst>
          </p:cNvPr>
          <p:cNvSpPr txBox="1"/>
          <p:nvPr/>
        </p:nvSpPr>
        <p:spPr>
          <a:xfrm>
            <a:off x="908003" y="2556237"/>
            <a:ext cx="739209" cy="307737"/>
          </a:xfrm>
          <a:prstGeom prst="rect">
            <a:avLst/>
          </a:prstGeom>
          <a:noFill/>
        </p:spPr>
        <p:txBody>
          <a:bodyPr wrap="none" rtlCol="0">
            <a:spAutoFit/>
          </a:bodyPr>
          <a:lstStyle/>
          <a:p>
            <a:pPr algn="l"/>
            <a:r>
              <a:rPr lang="en-US" sz="1400" dirty="0" err="1"/>
              <a:t>CFO</a:t>
            </a:r>
            <a:r>
              <a:rPr lang="en-US" sz="900" dirty="0" err="1"/>
              <a:t>estB</a:t>
            </a:r>
            <a:endParaRPr lang="en-US" sz="1400" dirty="0"/>
          </a:p>
        </p:txBody>
      </p:sp>
      <p:sp>
        <p:nvSpPr>
          <p:cNvPr id="26" name="Rectangle 25">
            <a:extLst>
              <a:ext uri="{FF2B5EF4-FFF2-40B4-BE49-F238E27FC236}">
                <a16:creationId xmlns:a16="http://schemas.microsoft.com/office/drawing/2014/main" id="{1E7D9206-8921-E9A8-7F7A-E5B31EBF5682}"/>
              </a:ext>
            </a:extLst>
          </p:cNvPr>
          <p:cNvSpPr/>
          <p:nvPr/>
        </p:nvSpPr>
        <p:spPr bwMode="auto">
          <a:xfrm>
            <a:off x="1160104" y="2910912"/>
            <a:ext cx="422308" cy="658836"/>
          </a:xfrm>
          <a:prstGeom prst="rect">
            <a:avLst/>
          </a:prstGeom>
          <a:pattFill prst="pct5">
            <a:fgClr>
              <a:schemeClr val="tx1"/>
            </a:fgClr>
            <a:bgClr>
              <a:schemeClr val="bg1"/>
            </a:bgClr>
          </a:pattFill>
          <a:ln w="28575" cap="flat" cmpd="sng" algn="ctr">
            <a:solidFill>
              <a:schemeClr val="tx1"/>
            </a:solidFill>
            <a:prstDash val="sysDot"/>
            <a:round/>
            <a:headEnd type="none" w="sm" len="sm"/>
            <a:tailEnd type="none" w="sm" len="sm"/>
          </a:ln>
          <a:effectLst/>
        </p:spPr>
        <p:txBody>
          <a:bodyPr vert="horz" wrap="square" lIns="91428" tIns="45714" rIns="91428" bIns="45714" numCol="1" rtlCol="0" anchor="ctr" anchorCtr="0" compatLnSpc="1">
            <a:prstTxWarp prst="textNoShape">
              <a:avLst/>
            </a:prstTxWarp>
          </a:bodyPr>
          <a:lstStyle/>
          <a:p>
            <a:pPr algn="ctr" defTabSz="914309" eaLnBrk="0" hangingPunct="0"/>
            <a:r>
              <a:rPr lang="en-US" sz="1200" dirty="0">
                <a:latin typeface="Times New Roman" panose="02020603050405020304" pitchFamily="18" charset="0"/>
              </a:rPr>
              <a:t>RESP</a:t>
            </a:r>
          </a:p>
        </p:txBody>
      </p:sp>
      <p:sp>
        <p:nvSpPr>
          <p:cNvPr id="33" name="Rectangle 32">
            <a:extLst>
              <a:ext uri="{FF2B5EF4-FFF2-40B4-BE49-F238E27FC236}">
                <a16:creationId xmlns:a16="http://schemas.microsoft.com/office/drawing/2014/main" id="{3C9A20A7-35AE-267E-1E6A-35EB0F2B423D}"/>
              </a:ext>
            </a:extLst>
          </p:cNvPr>
          <p:cNvSpPr/>
          <p:nvPr/>
        </p:nvSpPr>
        <p:spPr bwMode="auto">
          <a:xfrm>
            <a:off x="79559" y="5740182"/>
            <a:ext cx="422308" cy="658836"/>
          </a:xfrm>
          <a:prstGeom prst="rect">
            <a:avLst/>
          </a:prstGeom>
          <a:pattFill prst="pct5">
            <a:fgClr>
              <a:schemeClr val="tx1"/>
            </a:fgClr>
            <a:bgClr>
              <a:schemeClr val="bg1"/>
            </a:bgClr>
          </a:pattFill>
          <a:ln w="28575" cap="flat" cmpd="sng" algn="ctr">
            <a:solidFill>
              <a:schemeClr val="tx1"/>
            </a:solidFill>
            <a:prstDash val="sysDot"/>
            <a:round/>
            <a:headEnd type="none" w="sm" len="sm"/>
            <a:tailEnd type="none" w="sm" len="sm"/>
          </a:ln>
          <a:effectLst/>
        </p:spPr>
        <p:txBody>
          <a:bodyPr vert="horz" wrap="square" lIns="91428" tIns="45714" rIns="91428" bIns="45714" numCol="1" rtlCol="0" anchor="ctr" anchorCtr="0" compatLnSpc="1">
            <a:prstTxWarp prst="textNoShape">
              <a:avLst/>
            </a:prstTxWarp>
          </a:bodyPr>
          <a:lstStyle/>
          <a:p>
            <a:pPr algn="ctr" defTabSz="914309" eaLnBrk="0" hangingPunct="0"/>
            <a:r>
              <a:rPr lang="en-US" sz="1200" dirty="0">
                <a:latin typeface="Times New Roman" panose="02020603050405020304" pitchFamily="18" charset="0"/>
              </a:rPr>
              <a:t>POLL</a:t>
            </a:r>
          </a:p>
        </p:txBody>
      </p:sp>
      <p:cxnSp>
        <p:nvCxnSpPr>
          <p:cNvPr id="74" name="Straight Connector 73">
            <a:extLst>
              <a:ext uri="{FF2B5EF4-FFF2-40B4-BE49-F238E27FC236}">
                <a16:creationId xmlns:a16="http://schemas.microsoft.com/office/drawing/2014/main" id="{C9DCCC5D-4200-C67D-0F74-349ADB82D99D}"/>
              </a:ext>
            </a:extLst>
          </p:cNvPr>
          <p:cNvCxnSpPr/>
          <p:nvPr/>
        </p:nvCxnSpPr>
        <p:spPr bwMode="auto">
          <a:xfrm>
            <a:off x="107247" y="784873"/>
            <a:ext cx="0" cy="1348978"/>
          </a:xfrm>
          <a:prstGeom prst="line">
            <a:avLst/>
          </a:prstGeom>
          <a:solidFill>
            <a:schemeClr val="accent1"/>
          </a:solidFill>
          <a:ln w="6350" cap="flat" cmpd="sng" algn="ctr">
            <a:solidFill>
              <a:srgbClr val="FF0000"/>
            </a:solidFill>
            <a:prstDash val="sysDot"/>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Arrow Connector 76">
            <a:extLst>
              <a:ext uri="{FF2B5EF4-FFF2-40B4-BE49-F238E27FC236}">
                <a16:creationId xmlns:a16="http://schemas.microsoft.com/office/drawing/2014/main" id="{4E0B84E8-8971-DE3D-0A55-94526DC1224F}"/>
              </a:ext>
            </a:extLst>
          </p:cNvPr>
          <p:cNvCxnSpPr/>
          <p:nvPr/>
        </p:nvCxnSpPr>
        <p:spPr>
          <a:xfrm>
            <a:off x="117271" y="905292"/>
            <a:ext cx="2013488" cy="0"/>
          </a:xfrm>
          <a:prstGeom prst="straightConnector1">
            <a:avLst/>
          </a:prstGeom>
          <a:ln w="22225">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65A1D894-A6DF-EA28-0AC5-E27F8D58A9BD}"/>
              </a:ext>
            </a:extLst>
          </p:cNvPr>
          <p:cNvCxnSpPr/>
          <p:nvPr/>
        </p:nvCxnSpPr>
        <p:spPr bwMode="auto">
          <a:xfrm>
            <a:off x="5573575" y="683377"/>
            <a:ext cx="0" cy="2201865"/>
          </a:xfrm>
          <a:prstGeom prst="line">
            <a:avLst/>
          </a:prstGeom>
          <a:solidFill>
            <a:schemeClr val="accent1"/>
          </a:solidFill>
          <a:ln w="6350" cap="flat" cmpd="sng" algn="ctr">
            <a:solidFill>
              <a:srgbClr val="FF0000"/>
            </a:solidFill>
            <a:prstDash val="sysDot"/>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0" name="Straight Arrow Connector 79">
            <a:extLst>
              <a:ext uri="{FF2B5EF4-FFF2-40B4-BE49-F238E27FC236}">
                <a16:creationId xmlns:a16="http://schemas.microsoft.com/office/drawing/2014/main" id="{723A769B-522D-C5D9-C040-0C26F84D0D12}"/>
              </a:ext>
            </a:extLst>
          </p:cNvPr>
          <p:cNvCxnSpPr>
            <a:cxnSpLocks/>
          </p:cNvCxnSpPr>
          <p:nvPr/>
        </p:nvCxnSpPr>
        <p:spPr>
          <a:xfrm>
            <a:off x="2164844" y="905292"/>
            <a:ext cx="3408731" cy="0"/>
          </a:xfrm>
          <a:prstGeom prst="straightConnector1">
            <a:avLst/>
          </a:prstGeom>
          <a:ln w="22225">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2" name="TextBox 81">
            <a:extLst>
              <a:ext uri="{FF2B5EF4-FFF2-40B4-BE49-F238E27FC236}">
                <a16:creationId xmlns:a16="http://schemas.microsoft.com/office/drawing/2014/main" id="{FD62AF0A-3CDF-A03C-CAB8-88171611A952}"/>
              </a:ext>
            </a:extLst>
          </p:cNvPr>
          <p:cNvSpPr txBox="1"/>
          <p:nvPr/>
        </p:nvSpPr>
        <p:spPr>
          <a:xfrm>
            <a:off x="3737634" y="511935"/>
            <a:ext cx="880254" cy="292350"/>
          </a:xfrm>
          <a:prstGeom prst="rect">
            <a:avLst/>
          </a:prstGeom>
          <a:noFill/>
        </p:spPr>
        <p:txBody>
          <a:bodyPr wrap="none" rtlCol="0">
            <a:spAutoFit/>
          </a:bodyPr>
          <a:lstStyle/>
          <a:p>
            <a:pPr algn="l"/>
            <a:r>
              <a:rPr lang="en-US" dirty="0">
                <a:solidFill>
                  <a:srgbClr val="FF0000"/>
                </a:solidFill>
              </a:rPr>
              <a:t>1200</a:t>
            </a:r>
            <a:r>
              <a:rPr lang="en-US" sz="1100" dirty="0">
                <a:solidFill>
                  <a:srgbClr val="FF0000"/>
                </a:solidFill>
              </a:rPr>
              <a:t>RSTU</a:t>
            </a:r>
            <a:endParaRPr lang="en-US" dirty="0">
              <a:solidFill>
                <a:srgbClr val="FF0000"/>
              </a:solidFill>
            </a:endParaRPr>
          </a:p>
        </p:txBody>
      </p:sp>
      <p:cxnSp>
        <p:nvCxnSpPr>
          <p:cNvPr id="83" name="Straight Arrow Connector 82">
            <a:extLst>
              <a:ext uri="{FF2B5EF4-FFF2-40B4-BE49-F238E27FC236}">
                <a16:creationId xmlns:a16="http://schemas.microsoft.com/office/drawing/2014/main" id="{3C5D23C7-FF3E-86EC-F103-19C46018324C}"/>
              </a:ext>
            </a:extLst>
          </p:cNvPr>
          <p:cNvCxnSpPr>
            <a:cxnSpLocks/>
          </p:cNvCxnSpPr>
          <p:nvPr/>
        </p:nvCxnSpPr>
        <p:spPr>
          <a:xfrm>
            <a:off x="1597008" y="3564258"/>
            <a:ext cx="2931661" cy="0"/>
          </a:xfrm>
          <a:prstGeom prst="straightConnector1">
            <a:avLst/>
          </a:prstGeom>
          <a:ln w="22225">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85" name="TextBox 84">
                <a:extLst>
                  <a:ext uri="{FF2B5EF4-FFF2-40B4-BE49-F238E27FC236}">
                    <a16:creationId xmlns:a16="http://schemas.microsoft.com/office/drawing/2014/main" id="{D46C0211-556D-3461-6C2F-A0A37A946ECC}"/>
                  </a:ext>
                </a:extLst>
              </p:cNvPr>
              <p:cNvSpPr txBox="1"/>
              <p:nvPr/>
            </p:nvSpPr>
            <p:spPr>
              <a:xfrm>
                <a:off x="1997136" y="3241428"/>
                <a:ext cx="1928547" cy="292350"/>
              </a:xfrm>
              <a:prstGeom prst="rect">
                <a:avLst/>
              </a:prstGeom>
              <a:noFill/>
            </p:spPr>
            <p:txBody>
              <a:bodyPr wrap="none" rtlCol="0">
                <a:spAutoFit/>
              </a:bodyPr>
              <a:lstStyle/>
              <a:p>
                <a:pPr algn="l"/>
                <a:r>
                  <a:rPr lang="en-US" dirty="0">
                    <a:solidFill>
                      <a:srgbClr val="FF0000"/>
                    </a:solidFill>
                  </a:rPr>
                  <a:t>1800</a:t>
                </a:r>
                <a:r>
                  <a:rPr lang="en-US" sz="1100" dirty="0">
                    <a:solidFill>
                      <a:srgbClr val="FF0000"/>
                    </a:solidFill>
                  </a:rPr>
                  <a:t>RSTU</a:t>
                </a:r>
                <a:r>
                  <a:rPr lang="en-US" dirty="0">
                    <a:solidFill>
                      <a:srgbClr val="FF0000"/>
                    </a:solidFill>
                  </a:rPr>
                  <a:t> </a:t>
                </a:r>
                <a14:m>
                  <m:oMath xmlns:m="http://schemas.openxmlformats.org/officeDocument/2006/math">
                    <m:r>
                      <a:rPr lang="en-US" i="1" dirty="0">
                        <a:solidFill>
                          <a:srgbClr val="FF0000"/>
                        </a:solidFill>
                        <a:latin typeface="Cambria Math" panose="02040503050406030204" pitchFamily="18" charset="0"/>
                      </a:rPr>
                      <m:t>(1−</m:t>
                    </m:r>
                    <m:sSub>
                      <m:sSubPr>
                        <m:ctrlPr>
                          <a:rPr lang="en-US" i="1" dirty="0">
                            <a:solidFill>
                              <a:srgbClr val="FF0000"/>
                            </a:solidFill>
                            <a:latin typeface="Cambria Math" panose="02040503050406030204" pitchFamily="18" charset="0"/>
                          </a:rPr>
                        </m:ctrlPr>
                      </m:sSubPr>
                      <m:e>
                        <m:r>
                          <a:rPr lang="en-US" i="1" dirty="0">
                            <a:solidFill>
                              <a:srgbClr val="FF0000"/>
                            </a:solidFill>
                            <a:latin typeface="Cambria Math" panose="02040503050406030204" pitchFamily="18" charset="0"/>
                          </a:rPr>
                          <m:t>𝐶𝐹𝑂</m:t>
                        </m:r>
                      </m:e>
                      <m:sub>
                        <m:r>
                          <a:rPr lang="en-US" i="1" dirty="0">
                            <a:solidFill>
                              <a:srgbClr val="FF0000"/>
                            </a:solidFill>
                            <a:latin typeface="Cambria Math" panose="02040503050406030204" pitchFamily="18" charset="0"/>
                          </a:rPr>
                          <m:t>𝑒𝑠𝑡𝐵</m:t>
                        </m:r>
                      </m:sub>
                    </m:sSub>
                    <m:r>
                      <a:rPr lang="en-US" i="1" dirty="0">
                        <a:solidFill>
                          <a:srgbClr val="FF0000"/>
                        </a:solidFill>
                        <a:latin typeface="Cambria Math" panose="02040503050406030204" pitchFamily="18" charset="0"/>
                      </a:rPr>
                      <m:t>)</m:t>
                    </m:r>
                  </m:oMath>
                </a14:m>
                <a:endParaRPr lang="en-US" dirty="0">
                  <a:solidFill>
                    <a:srgbClr val="FF0000"/>
                  </a:solidFill>
                </a:endParaRPr>
              </a:p>
            </p:txBody>
          </p:sp>
        </mc:Choice>
        <mc:Fallback xmlns="">
          <p:sp>
            <p:nvSpPr>
              <p:cNvPr id="85" name="TextBox 84">
                <a:extLst>
                  <a:ext uri="{FF2B5EF4-FFF2-40B4-BE49-F238E27FC236}">
                    <a16:creationId xmlns:a16="http://schemas.microsoft.com/office/drawing/2014/main" id="{D46C0211-556D-3461-6C2F-A0A37A946ECC}"/>
                  </a:ext>
                </a:extLst>
              </p:cNvPr>
              <p:cNvSpPr txBox="1">
                <a:spLocks noRot="1" noChangeAspect="1" noMove="1" noResize="1" noEditPoints="1" noAdjustHandles="1" noChangeArrowheads="1" noChangeShapeType="1" noTextEdit="1"/>
              </p:cNvSpPr>
              <p:nvPr/>
            </p:nvSpPr>
            <p:spPr>
              <a:xfrm>
                <a:off x="1997136" y="3241428"/>
                <a:ext cx="1928547" cy="292350"/>
              </a:xfrm>
              <a:prstGeom prst="rect">
                <a:avLst/>
              </a:prstGeom>
              <a:blipFill>
                <a:blip r:embed="rId2"/>
                <a:stretch>
                  <a:fillRect l="-633" t="-2083" b="-16667"/>
                </a:stretch>
              </a:blipFill>
            </p:spPr>
            <p:txBody>
              <a:bodyPr/>
              <a:lstStyle/>
              <a:p>
                <a:r>
                  <a:rPr lang="en-US">
                    <a:noFill/>
                  </a:rPr>
                  <a:t> </a:t>
                </a:r>
              </a:p>
            </p:txBody>
          </p:sp>
        </mc:Fallback>
      </mc:AlternateContent>
      <p:cxnSp>
        <p:nvCxnSpPr>
          <p:cNvPr id="86" name="Straight Connector 85">
            <a:extLst>
              <a:ext uri="{FF2B5EF4-FFF2-40B4-BE49-F238E27FC236}">
                <a16:creationId xmlns:a16="http://schemas.microsoft.com/office/drawing/2014/main" id="{8EB3C0B6-5E92-C71B-4FCD-49698435D529}"/>
              </a:ext>
            </a:extLst>
          </p:cNvPr>
          <p:cNvCxnSpPr/>
          <p:nvPr/>
        </p:nvCxnSpPr>
        <p:spPr bwMode="auto">
          <a:xfrm>
            <a:off x="981699" y="3855518"/>
            <a:ext cx="0" cy="929723"/>
          </a:xfrm>
          <a:prstGeom prst="line">
            <a:avLst/>
          </a:prstGeom>
          <a:solidFill>
            <a:schemeClr val="accent1"/>
          </a:solidFill>
          <a:ln w="6350" cap="flat" cmpd="sng" algn="ctr">
            <a:solidFill>
              <a:srgbClr val="FF0000"/>
            </a:solidFill>
            <a:prstDash val="sysDot"/>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7" name="Straight Arrow Connector 86">
            <a:extLst>
              <a:ext uri="{FF2B5EF4-FFF2-40B4-BE49-F238E27FC236}">
                <a16:creationId xmlns:a16="http://schemas.microsoft.com/office/drawing/2014/main" id="{F20ADEFC-0140-C638-41DA-9AF8FD73CC3C}"/>
              </a:ext>
            </a:extLst>
          </p:cNvPr>
          <p:cNvCxnSpPr>
            <a:cxnSpLocks/>
          </p:cNvCxnSpPr>
          <p:nvPr/>
        </p:nvCxnSpPr>
        <p:spPr>
          <a:xfrm>
            <a:off x="2884540" y="4118921"/>
            <a:ext cx="1145855" cy="0"/>
          </a:xfrm>
          <a:prstGeom prst="straightConnector1">
            <a:avLst/>
          </a:prstGeom>
          <a:ln w="22225">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90" name="TextBox 89">
                <a:extLst>
                  <a:ext uri="{FF2B5EF4-FFF2-40B4-BE49-F238E27FC236}">
                    <a16:creationId xmlns:a16="http://schemas.microsoft.com/office/drawing/2014/main" id="{A9A1FB1F-AF4E-5607-9ADC-7D61F1E01107}"/>
                  </a:ext>
                </a:extLst>
              </p:cNvPr>
              <p:cNvSpPr txBox="1"/>
              <p:nvPr/>
            </p:nvSpPr>
            <p:spPr>
              <a:xfrm>
                <a:off x="387660" y="6523836"/>
                <a:ext cx="1924828" cy="292350"/>
              </a:xfrm>
              <a:prstGeom prst="rect">
                <a:avLst/>
              </a:prstGeom>
              <a:noFill/>
            </p:spPr>
            <p:txBody>
              <a:bodyPr wrap="none" rtlCol="0">
                <a:spAutoFit/>
              </a:bodyPr>
              <a:lstStyle/>
              <a:p>
                <a:pPr algn="l"/>
                <a:r>
                  <a:rPr lang="en-US" dirty="0">
                    <a:solidFill>
                      <a:srgbClr val="FF0000"/>
                    </a:solidFill>
                  </a:rPr>
                  <a:t>2400</a:t>
                </a:r>
                <a:r>
                  <a:rPr lang="en-US" sz="1100" dirty="0">
                    <a:solidFill>
                      <a:srgbClr val="FF0000"/>
                    </a:solidFill>
                  </a:rPr>
                  <a:t>RSTU</a:t>
                </a:r>
                <a:r>
                  <a:rPr lang="en-US" dirty="0">
                    <a:solidFill>
                      <a:srgbClr val="FF0000"/>
                    </a:solidFill>
                  </a:rPr>
                  <a:t> </a:t>
                </a:r>
                <a14:m>
                  <m:oMath xmlns:m="http://schemas.openxmlformats.org/officeDocument/2006/math">
                    <m:r>
                      <a:rPr lang="en-US" i="1" dirty="0">
                        <a:solidFill>
                          <a:srgbClr val="FF0000"/>
                        </a:solidFill>
                        <a:latin typeface="Cambria Math" panose="02040503050406030204" pitchFamily="18" charset="0"/>
                      </a:rPr>
                      <m:t>(1−</m:t>
                    </m:r>
                    <m:sSub>
                      <m:sSubPr>
                        <m:ctrlPr>
                          <a:rPr lang="en-US" i="1" dirty="0">
                            <a:solidFill>
                              <a:srgbClr val="FF0000"/>
                            </a:solidFill>
                            <a:latin typeface="Cambria Math" panose="02040503050406030204" pitchFamily="18" charset="0"/>
                          </a:rPr>
                        </m:ctrlPr>
                      </m:sSubPr>
                      <m:e>
                        <m:r>
                          <a:rPr lang="en-US" i="1" dirty="0">
                            <a:solidFill>
                              <a:srgbClr val="FF0000"/>
                            </a:solidFill>
                            <a:latin typeface="Cambria Math" panose="02040503050406030204" pitchFamily="18" charset="0"/>
                          </a:rPr>
                          <m:t>𝐶𝐹𝑂</m:t>
                        </m:r>
                      </m:e>
                      <m:sub>
                        <m:r>
                          <a:rPr lang="en-US" i="1" dirty="0">
                            <a:solidFill>
                              <a:srgbClr val="FF0000"/>
                            </a:solidFill>
                            <a:latin typeface="Cambria Math" panose="02040503050406030204" pitchFamily="18" charset="0"/>
                          </a:rPr>
                          <m:t>𝑒𝑠𝑡𝐴</m:t>
                        </m:r>
                      </m:sub>
                    </m:sSub>
                    <m:r>
                      <a:rPr lang="en-US" i="1" dirty="0">
                        <a:solidFill>
                          <a:srgbClr val="FF0000"/>
                        </a:solidFill>
                        <a:latin typeface="Cambria Math" panose="02040503050406030204" pitchFamily="18" charset="0"/>
                      </a:rPr>
                      <m:t>)</m:t>
                    </m:r>
                  </m:oMath>
                </a14:m>
                <a:endParaRPr lang="en-US" dirty="0">
                  <a:solidFill>
                    <a:srgbClr val="FF0000"/>
                  </a:solidFill>
                </a:endParaRPr>
              </a:p>
            </p:txBody>
          </p:sp>
        </mc:Choice>
        <mc:Fallback xmlns="">
          <p:sp>
            <p:nvSpPr>
              <p:cNvPr id="90" name="TextBox 89">
                <a:extLst>
                  <a:ext uri="{FF2B5EF4-FFF2-40B4-BE49-F238E27FC236}">
                    <a16:creationId xmlns:a16="http://schemas.microsoft.com/office/drawing/2014/main" id="{A9A1FB1F-AF4E-5607-9ADC-7D61F1E01107}"/>
                  </a:ext>
                </a:extLst>
              </p:cNvPr>
              <p:cNvSpPr txBox="1">
                <a:spLocks noRot="1" noChangeAspect="1" noMove="1" noResize="1" noEditPoints="1" noAdjustHandles="1" noChangeArrowheads="1" noChangeShapeType="1" noTextEdit="1"/>
              </p:cNvSpPr>
              <p:nvPr/>
            </p:nvSpPr>
            <p:spPr>
              <a:xfrm>
                <a:off x="387660" y="6523836"/>
                <a:ext cx="1924828" cy="292350"/>
              </a:xfrm>
              <a:prstGeom prst="rect">
                <a:avLst/>
              </a:prstGeom>
              <a:blipFill>
                <a:blip r:embed="rId3"/>
                <a:stretch>
                  <a:fillRect l="-635" t="-2083" b="-16667"/>
                </a:stretch>
              </a:blipFill>
            </p:spPr>
            <p:txBody>
              <a:bodyPr/>
              <a:lstStyle/>
              <a:p>
                <a:r>
                  <a:rPr lang="en-US">
                    <a:noFill/>
                  </a:rPr>
                  <a:t> </a:t>
                </a:r>
              </a:p>
            </p:txBody>
          </p:sp>
        </mc:Fallback>
      </mc:AlternateContent>
      <p:cxnSp>
        <p:nvCxnSpPr>
          <p:cNvPr id="91" name="Straight Arrow Connector 90">
            <a:extLst>
              <a:ext uri="{FF2B5EF4-FFF2-40B4-BE49-F238E27FC236}">
                <a16:creationId xmlns:a16="http://schemas.microsoft.com/office/drawing/2014/main" id="{9C1889C9-AABD-4D34-42BB-DCA7A2BDC3C3}"/>
              </a:ext>
            </a:extLst>
          </p:cNvPr>
          <p:cNvCxnSpPr>
            <a:cxnSpLocks/>
          </p:cNvCxnSpPr>
          <p:nvPr/>
        </p:nvCxnSpPr>
        <p:spPr>
          <a:xfrm>
            <a:off x="82869" y="6477642"/>
            <a:ext cx="2801671" cy="0"/>
          </a:xfrm>
          <a:prstGeom prst="straightConnector1">
            <a:avLst/>
          </a:prstGeom>
          <a:ln w="22225">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94" name="Straight Arrow Connector 93">
            <a:extLst>
              <a:ext uri="{FF2B5EF4-FFF2-40B4-BE49-F238E27FC236}">
                <a16:creationId xmlns:a16="http://schemas.microsoft.com/office/drawing/2014/main" id="{D7FEEA62-3232-51CC-72DB-69E1C841F1EA}"/>
              </a:ext>
            </a:extLst>
          </p:cNvPr>
          <p:cNvCxnSpPr/>
          <p:nvPr/>
        </p:nvCxnSpPr>
        <p:spPr>
          <a:xfrm flipV="1">
            <a:off x="79558" y="2939641"/>
            <a:ext cx="0" cy="438941"/>
          </a:xfrm>
          <a:prstGeom prst="straightConnector1">
            <a:avLst/>
          </a:prstGeom>
          <a:ln w="22225">
            <a:solidFill>
              <a:srgbClr val="00B050"/>
            </a:solidFill>
            <a:headEnd type="none" w="lg" len="lg"/>
            <a:tailEnd type="triangle"/>
          </a:ln>
        </p:spPr>
        <p:style>
          <a:lnRef idx="1">
            <a:schemeClr val="accent1"/>
          </a:lnRef>
          <a:fillRef idx="0">
            <a:schemeClr val="accent1"/>
          </a:fillRef>
          <a:effectRef idx="0">
            <a:schemeClr val="accent1"/>
          </a:effectRef>
          <a:fontRef idx="minor">
            <a:schemeClr val="tx1"/>
          </a:fontRef>
        </p:style>
      </p:cxnSp>
      <p:sp>
        <p:nvSpPr>
          <p:cNvPr id="95" name="TextBox 94">
            <a:extLst>
              <a:ext uri="{FF2B5EF4-FFF2-40B4-BE49-F238E27FC236}">
                <a16:creationId xmlns:a16="http://schemas.microsoft.com/office/drawing/2014/main" id="{C42A63EB-65B2-6338-5902-B84F8103526E}"/>
              </a:ext>
            </a:extLst>
          </p:cNvPr>
          <p:cNvSpPr txBox="1"/>
          <p:nvPr/>
        </p:nvSpPr>
        <p:spPr>
          <a:xfrm>
            <a:off x="-85361" y="3352149"/>
            <a:ext cx="878909" cy="292350"/>
          </a:xfrm>
          <a:prstGeom prst="rect">
            <a:avLst/>
          </a:prstGeom>
          <a:noFill/>
        </p:spPr>
        <p:txBody>
          <a:bodyPr wrap="none" rtlCol="0">
            <a:spAutoFit/>
          </a:bodyPr>
          <a:lstStyle/>
          <a:p>
            <a:pPr algn="l"/>
            <a:r>
              <a:rPr lang="en-US" dirty="0">
                <a:solidFill>
                  <a:srgbClr val="00B050"/>
                </a:solidFill>
              </a:rPr>
              <a:t>POLL slot</a:t>
            </a:r>
          </a:p>
        </p:txBody>
      </p:sp>
      <p:cxnSp>
        <p:nvCxnSpPr>
          <p:cNvPr id="96" name="Straight Arrow Connector 95">
            <a:extLst>
              <a:ext uri="{FF2B5EF4-FFF2-40B4-BE49-F238E27FC236}">
                <a16:creationId xmlns:a16="http://schemas.microsoft.com/office/drawing/2014/main" id="{F2EF4D74-B0CB-15AC-B80E-263AF40BB917}"/>
              </a:ext>
            </a:extLst>
          </p:cNvPr>
          <p:cNvCxnSpPr/>
          <p:nvPr/>
        </p:nvCxnSpPr>
        <p:spPr>
          <a:xfrm flipV="1">
            <a:off x="973038" y="5755611"/>
            <a:ext cx="0" cy="438941"/>
          </a:xfrm>
          <a:prstGeom prst="straightConnector1">
            <a:avLst/>
          </a:prstGeom>
          <a:ln w="22225">
            <a:solidFill>
              <a:srgbClr val="00B050"/>
            </a:solidFill>
            <a:headEnd type="none" w="lg" len="lg"/>
            <a:tailEnd type="triangle"/>
          </a:ln>
        </p:spPr>
        <p:style>
          <a:lnRef idx="1">
            <a:schemeClr val="accent1"/>
          </a:lnRef>
          <a:fillRef idx="0">
            <a:schemeClr val="accent1"/>
          </a:fillRef>
          <a:effectRef idx="0">
            <a:schemeClr val="accent1"/>
          </a:effectRef>
          <a:fontRef idx="minor">
            <a:schemeClr val="tx1"/>
          </a:fontRef>
        </p:style>
      </p:cxnSp>
      <p:sp>
        <p:nvSpPr>
          <p:cNvPr id="97" name="TextBox 96">
            <a:extLst>
              <a:ext uri="{FF2B5EF4-FFF2-40B4-BE49-F238E27FC236}">
                <a16:creationId xmlns:a16="http://schemas.microsoft.com/office/drawing/2014/main" id="{A46B0D5D-2E87-D028-725D-260E3EAEF717}"/>
              </a:ext>
            </a:extLst>
          </p:cNvPr>
          <p:cNvSpPr txBox="1"/>
          <p:nvPr/>
        </p:nvSpPr>
        <p:spPr>
          <a:xfrm>
            <a:off x="672552" y="6156967"/>
            <a:ext cx="859675" cy="292350"/>
          </a:xfrm>
          <a:prstGeom prst="rect">
            <a:avLst/>
          </a:prstGeom>
          <a:noFill/>
        </p:spPr>
        <p:txBody>
          <a:bodyPr wrap="none" rtlCol="0">
            <a:spAutoFit/>
          </a:bodyPr>
          <a:lstStyle/>
          <a:p>
            <a:pPr algn="l"/>
            <a:r>
              <a:rPr lang="en-US" dirty="0">
                <a:solidFill>
                  <a:srgbClr val="00B050"/>
                </a:solidFill>
              </a:rPr>
              <a:t>RESP slot</a:t>
            </a:r>
          </a:p>
        </p:txBody>
      </p:sp>
      <p:sp>
        <p:nvSpPr>
          <p:cNvPr id="21" name="TextBox 20">
            <a:extLst>
              <a:ext uri="{FF2B5EF4-FFF2-40B4-BE49-F238E27FC236}">
                <a16:creationId xmlns:a16="http://schemas.microsoft.com/office/drawing/2014/main" id="{20D12F39-E476-1A02-5043-CFFD29ADB860}"/>
              </a:ext>
            </a:extLst>
          </p:cNvPr>
          <p:cNvSpPr txBox="1"/>
          <p:nvPr/>
        </p:nvSpPr>
        <p:spPr>
          <a:xfrm>
            <a:off x="9778044" y="3587131"/>
            <a:ext cx="2043883" cy="1200173"/>
          </a:xfrm>
          <a:prstGeom prst="rect">
            <a:avLst/>
          </a:prstGeom>
          <a:noFill/>
        </p:spPr>
        <p:txBody>
          <a:bodyPr wrap="none" rtlCol="0">
            <a:spAutoFit/>
          </a:bodyPr>
          <a:lstStyle/>
          <a:p>
            <a:pPr algn="l"/>
            <a:r>
              <a:rPr lang="en-US" sz="2400" dirty="0"/>
              <a:t>No report</a:t>
            </a:r>
          </a:p>
          <a:p>
            <a:pPr algn="l"/>
            <a:r>
              <a:rPr lang="en-US" sz="2400" dirty="0" err="1"/>
              <a:t>ToF</a:t>
            </a:r>
            <a:r>
              <a:rPr lang="en-US" sz="2400" dirty="0"/>
              <a:t> available </a:t>
            </a:r>
          </a:p>
          <a:p>
            <a:pPr algn="l"/>
            <a:r>
              <a:rPr lang="en-US" sz="2400" dirty="0"/>
              <a:t>at Initiator side</a:t>
            </a:r>
          </a:p>
        </p:txBody>
      </p:sp>
    </p:spTree>
    <p:extLst>
      <p:ext uri="{BB962C8B-B14F-4D97-AF65-F5344CB8AC3E}">
        <p14:creationId xmlns:p14="http://schemas.microsoft.com/office/powerpoint/2010/main" val="6235948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AA3B9D2-A8EA-3A7B-6D24-DBA9F86D6050}"/>
            </a:ext>
          </a:extLst>
        </p:cNvPr>
        <p:cNvGrpSpPr/>
        <p:nvPr/>
      </p:nvGrpSpPr>
      <p:grpSpPr>
        <a:xfrm>
          <a:off x="0" y="0"/>
          <a:ext cx="0" cy="0"/>
          <a:chOff x="0" y="0"/>
          <a:chExt cx="0" cy="0"/>
        </a:xfrm>
      </p:grpSpPr>
      <p:sp>
        <p:nvSpPr>
          <p:cNvPr id="10242" name="Rectangle 1026">
            <a:extLst>
              <a:ext uri="{FF2B5EF4-FFF2-40B4-BE49-F238E27FC236}">
                <a16:creationId xmlns:a16="http://schemas.microsoft.com/office/drawing/2014/main" id="{82BFD39F-30E8-4F44-4E06-88A73CA78916}"/>
              </a:ext>
            </a:extLst>
          </p:cNvPr>
          <p:cNvSpPr>
            <a:spLocks noGrp="1" noChangeArrowheads="1"/>
          </p:cNvSpPr>
          <p:nvPr>
            <p:ph type="title"/>
          </p:nvPr>
        </p:nvSpPr>
        <p:spPr>
          <a:xfrm>
            <a:off x="406347" y="685959"/>
            <a:ext cx="11580893" cy="457306"/>
          </a:xfrm>
        </p:spPr>
        <p:txBody>
          <a:bodyPr/>
          <a:lstStyle/>
          <a:p>
            <a:r>
              <a:rPr lang="en-US" sz="2800" dirty="0"/>
              <a:t>Implementation</a:t>
            </a:r>
          </a:p>
        </p:txBody>
      </p:sp>
      <p:sp>
        <p:nvSpPr>
          <p:cNvPr id="10243" name="Rectangle 1027">
            <a:extLst>
              <a:ext uri="{FF2B5EF4-FFF2-40B4-BE49-F238E27FC236}">
                <a16:creationId xmlns:a16="http://schemas.microsoft.com/office/drawing/2014/main" id="{C3900815-368A-DDB4-6523-A52118CA937F}"/>
              </a:ext>
            </a:extLst>
          </p:cNvPr>
          <p:cNvSpPr>
            <a:spLocks noGrp="1" noChangeArrowheads="1"/>
          </p:cNvSpPr>
          <p:nvPr>
            <p:ph type="body" idx="1"/>
          </p:nvPr>
        </p:nvSpPr>
        <p:spPr>
          <a:xfrm>
            <a:off x="507935" y="1296193"/>
            <a:ext cx="11073671" cy="3733801"/>
          </a:xfrm>
        </p:spPr>
        <p:txBody>
          <a:bodyPr>
            <a:normAutofit lnSpcReduction="10000"/>
          </a:bodyPr>
          <a:lstStyle/>
          <a:p>
            <a:pPr marL="285750" indent="-285750">
              <a:lnSpc>
                <a:spcPct val="150000"/>
              </a:lnSpc>
              <a:buFont typeface="Arial" panose="020B0604020202020204" pitchFamily="34" charset="0"/>
              <a:buChar char="•"/>
            </a:pPr>
            <a:r>
              <a:rPr lang="en-US" sz="2400" dirty="0"/>
              <a:t>Synchronization can be done on:</a:t>
            </a:r>
          </a:p>
          <a:p>
            <a:pPr marL="721324" lvl="1" indent="-285750">
              <a:lnSpc>
                <a:spcPct val="150000"/>
              </a:lnSpc>
              <a:buFont typeface="Arial" panose="020B0604020202020204" pitchFamily="34" charset="0"/>
              <a:buChar char="•"/>
            </a:pPr>
            <a:r>
              <a:rPr lang="en-US" sz="1900" dirty="0"/>
              <a:t>SYNC/SFD for UWB-driven MMS mode</a:t>
            </a:r>
          </a:p>
          <a:p>
            <a:pPr marL="721324" lvl="1" indent="-285750">
              <a:lnSpc>
                <a:spcPct val="150000"/>
              </a:lnSpc>
              <a:buFont typeface="Arial" panose="020B0604020202020204" pitchFamily="34" charset="0"/>
              <a:buChar char="•"/>
            </a:pPr>
            <a:r>
              <a:rPr lang="en-US" sz="1900" dirty="0"/>
              <a:t>First RSF fragment for NBA-UWB MMS mode when the link budget is good enough</a:t>
            </a:r>
          </a:p>
          <a:p>
            <a:pPr marL="721324" lvl="1" indent="-285750">
              <a:lnSpc>
                <a:spcPct val="150000"/>
              </a:lnSpc>
              <a:buFont typeface="Arial" panose="020B0604020202020204" pitchFamily="34" charset="0"/>
              <a:buChar char="•"/>
            </a:pPr>
            <a:r>
              <a:rPr lang="en-US" sz="1900" dirty="0"/>
              <a:t>First RSF CIR in mixed RSF/RIF MMS mode.</a:t>
            </a:r>
          </a:p>
          <a:p>
            <a:pPr marL="285750" indent="-285750">
              <a:lnSpc>
                <a:spcPct val="150000"/>
              </a:lnSpc>
              <a:buFont typeface="Arial" panose="020B0604020202020204" pitchFamily="34" charset="0"/>
              <a:buChar char="•"/>
            </a:pPr>
            <a:r>
              <a:rPr lang="en-US" sz="2400" dirty="0"/>
              <a:t>When the </a:t>
            </a:r>
            <a:r>
              <a:rPr lang="en-US" sz="2400" dirty="0" err="1"/>
              <a:t>ToF</a:t>
            </a:r>
            <a:r>
              <a:rPr lang="en-US" sz="2400" dirty="0"/>
              <a:t> is needed at the responder side, it is possible to reverse the order of the fragment TX.</a:t>
            </a:r>
          </a:p>
          <a:p>
            <a:pPr marL="285750" indent="-285750">
              <a:lnSpc>
                <a:spcPct val="150000"/>
              </a:lnSpc>
              <a:buFont typeface="Arial" panose="020B0604020202020204" pitchFamily="34" charset="0"/>
              <a:buChar char="•"/>
            </a:pPr>
            <a:r>
              <a:rPr lang="en-US" sz="2400" dirty="0"/>
              <a:t>Proposed in DCN224</a:t>
            </a:r>
          </a:p>
        </p:txBody>
      </p:sp>
    </p:spTree>
    <p:extLst>
      <p:ext uri="{BB962C8B-B14F-4D97-AF65-F5344CB8AC3E}">
        <p14:creationId xmlns:p14="http://schemas.microsoft.com/office/powerpoint/2010/main" val="34740000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A88213-6D3A-81DD-0732-58CA3C66C418}"/>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A93D8C83-3A94-4153-A7C9-88837E0B7B3E}"/>
              </a:ext>
            </a:extLst>
          </p:cNvPr>
          <p:cNvSpPr txBox="1"/>
          <p:nvPr/>
        </p:nvSpPr>
        <p:spPr>
          <a:xfrm>
            <a:off x="-13494" y="2058194"/>
            <a:ext cx="12190413" cy="900751"/>
          </a:xfrm>
          <a:prstGeom prst="rect">
            <a:avLst/>
          </a:prstGeom>
          <a:noFill/>
        </p:spPr>
        <p:txBody>
          <a:bodyPr wrap="square" lIns="99560" tIns="49780" rIns="99560" bIns="49780" rtlCol="0">
            <a:spAutoFit/>
          </a:bodyPr>
          <a:lstStyle/>
          <a:p>
            <a:pPr algn="ctr"/>
            <a:endParaRPr lang="en-IE" sz="2600" b="1" dirty="0"/>
          </a:p>
          <a:p>
            <a:pPr algn="ctr"/>
            <a:r>
              <a:rPr lang="en-IE" sz="2600" b="1" dirty="0"/>
              <a:t>The End</a:t>
            </a:r>
          </a:p>
        </p:txBody>
      </p:sp>
    </p:spTree>
    <p:extLst>
      <p:ext uri="{BB962C8B-B14F-4D97-AF65-F5344CB8AC3E}">
        <p14:creationId xmlns:p14="http://schemas.microsoft.com/office/powerpoint/2010/main" val="26019727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6932C3-63DB-697B-7B83-E04D422F8B77}"/>
              </a:ext>
            </a:extLst>
          </p:cNvPr>
          <p:cNvSpPr>
            <a:spLocks noGrp="1"/>
          </p:cNvSpPr>
          <p:nvPr>
            <p:ph type="title"/>
          </p:nvPr>
        </p:nvSpPr>
        <p:spPr/>
        <p:txBody>
          <a:bodyPr/>
          <a:lstStyle/>
          <a:p>
            <a:r>
              <a:rPr lang="en-US" dirty="0"/>
              <a:t>comments</a:t>
            </a:r>
          </a:p>
        </p:txBody>
      </p:sp>
      <p:sp>
        <p:nvSpPr>
          <p:cNvPr id="4" name="Slide Number Placeholder 3">
            <a:extLst>
              <a:ext uri="{FF2B5EF4-FFF2-40B4-BE49-F238E27FC236}">
                <a16:creationId xmlns:a16="http://schemas.microsoft.com/office/drawing/2014/main" id="{134571B6-392F-8CEA-BDD2-EBC06A13BF95}"/>
              </a:ext>
            </a:extLst>
          </p:cNvPr>
          <p:cNvSpPr>
            <a:spLocks noGrp="1"/>
          </p:cNvSpPr>
          <p:nvPr>
            <p:ph type="sldNum" sz="quarter" idx="12"/>
          </p:nvPr>
        </p:nvSpPr>
        <p:spPr>
          <a:xfrm>
            <a:off x="11610261" y="6330968"/>
            <a:ext cx="411004" cy="292554"/>
          </a:xfrm>
          <a:prstGeom prst="rect">
            <a:avLst/>
          </a:prstGeom>
        </p:spPr>
        <p:txBody>
          <a:bodyPr vert="horz" lIns="0" tIns="46800" rIns="0" bIns="46800" rtlCol="0" anchor="b"/>
          <a:lstStyle>
            <a:defPPr>
              <a:defRPr lang="en-US"/>
            </a:defPPr>
            <a:lvl1pPr marL="0" algn="r" defTabSz="914400" rtl="0" eaLnBrk="1" latinLnBrk="0" hangingPunct="1">
              <a:defRPr lang="en-US" sz="1100" b="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en-US"/>
              <a:t>Slide </a:t>
            </a:r>
            <a:fld id="{402C19D2-AFCD-5441-8B74-E6F734CFFA69}" type="slidenum">
              <a:rPr altLang="en-US" smtClean="0"/>
              <a:pPr/>
              <a:t>2</a:t>
            </a:fld>
            <a:endParaRPr lang="en-US" altLang="en-US"/>
          </a:p>
        </p:txBody>
      </p:sp>
      <p:graphicFrame>
        <p:nvGraphicFramePr>
          <p:cNvPr id="5" name="Table 4">
            <a:extLst>
              <a:ext uri="{FF2B5EF4-FFF2-40B4-BE49-F238E27FC236}">
                <a16:creationId xmlns:a16="http://schemas.microsoft.com/office/drawing/2014/main" id="{F6DFBA83-A33A-F957-CCCF-8E47B826D827}"/>
              </a:ext>
            </a:extLst>
          </p:cNvPr>
          <p:cNvGraphicFramePr>
            <a:graphicFrameLocks noGrp="1"/>
          </p:cNvGraphicFramePr>
          <p:nvPr>
            <p:extLst>
              <p:ext uri="{D42A27DB-BD31-4B8C-83A1-F6EECF244321}">
                <p14:modId xmlns:p14="http://schemas.microsoft.com/office/powerpoint/2010/main" val="661683973"/>
              </p:ext>
            </p:extLst>
          </p:nvPr>
        </p:nvGraphicFramePr>
        <p:xfrm>
          <a:off x="685006" y="1905794"/>
          <a:ext cx="10820400" cy="4051017"/>
        </p:xfrm>
        <a:graphic>
          <a:graphicData uri="http://schemas.openxmlformats.org/drawingml/2006/table">
            <a:tbl>
              <a:tblPr/>
              <a:tblGrid>
                <a:gridCol w="583844">
                  <a:extLst>
                    <a:ext uri="{9D8B030D-6E8A-4147-A177-3AD203B41FA5}">
                      <a16:colId xmlns:a16="http://schemas.microsoft.com/office/drawing/2014/main" val="610654057"/>
                    </a:ext>
                  </a:extLst>
                </a:gridCol>
                <a:gridCol w="415179">
                  <a:extLst>
                    <a:ext uri="{9D8B030D-6E8A-4147-A177-3AD203B41FA5}">
                      <a16:colId xmlns:a16="http://schemas.microsoft.com/office/drawing/2014/main" val="3822859657"/>
                    </a:ext>
                  </a:extLst>
                </a:gridCol>
                <a:gridCol w="947126">
                  <a:extLst>
                    <a:ext uri="{9D8B030D-6E8A-4147-A177-3AD203B41FA5}">
                      <a16:colId xmlns:a16="http://schemas.microsoft.com/office/drawing/2014/main" val="311055222"/>
                    </a:ext>
                  </a:extLst>
                </a:gridCol>
                <a:gridCol w="467075">
                  <a:extLst>
                    <a:ext uri="{9D8B030D-6E8A-4147-A177-3AD203B41FA5}">
                      <a16:colId xmlns:a16="http://schemas.microsoft.com/office/drawing/2014/main" val="1080325055"/>
                    </a:ext>
                  </a:extLst>
                </a:gridCol>
                <a:gridCol w="3775531">
                  <a:extLst>
                    <a:ext uri="{9D8B030D-6E8A-4147-A177-3AD203B41FA5}">
                      <a16:colId xmlns:a16="http://schemas.microsoft.com/office/drawing/2014/main" val="1498569616"/>
                    </a:ext>
                  </a:extLst>
                </a:gridCol>
                <a:gridCol w="4631645">
                  <a:extLst>
                    <a:ext uri="{9D8B030D-6E8A-4147-A177-3AD203B41FA5}">
                      <a16:colId xmlns:a16="http://schemas.microsoft.com/office/drawing/2014/main" val="3532357966"/>
                    </a:ext>
                  </a:extLst>
                </a:gridCol>
              </a:tblGrid>
              <a:tr h="404258">
                <a:tc>
                  <a:txBody>
                    <a:bodyPr/>
                    <a:lstStyle/>
                    <a:p>
                      <a:pPr algn="l" fontAlgn="t"/>
                      <a:r>
                        <a:rPr lang="en-US" sz="1050" b="0" i="0" u="none" strike="noStrike">
                          <a:solidFill>
                            <a:srgbClr val="000000"/>
                          </a:solidFill>
                          <a:effectLst/>
                          <a:latin typeface="Arial" panose="020B0604020202020204" pitchFamily="34" charset="0"/>
                        </a:rPr>
                        <a:t>159</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l" fontAlgn="t"/>
                      <a:r>
                        <a:rPr lang="en-US" sz="1050" b="0" i="0" u="none" strike="noStrike">
                          <a:solidFill>
                            <a:srgbClr val="000000"/>
                          </a:solidFill>
                          <a:effectLst/>
                          <a:latin typeface="Arial" panose="020B0604020202020204" pitchFamily="34" charset="0"/>
                        </a:rPr>
                        <a:t>64</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l" fontAlgn="t"/>
                      <a:r>
                        <a:rPr lang="en-US" sz="1050" b="0" i="0" u="none" strike="noStrike" dirty="0">
                          <a:solidFill>
                            <a:srgbClr val="000000"/>
                          </a:solidFill>
                          <a:effectLst/>
                          <a:latin typeface="Arial" panose="020B0604020202020204" pitchFamily="34" charset="0"/>
                        </a:rPr>
                        <a:t>10.39.1</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l" fontAlgn="t"/>
                      <a:r>
                        <a:rPr lang="en-US" sz="1050" b="0" i="0" u="none" strike="noStrike" dirty="0">
                          <a:solidFill>
                            <a:srgbClr val="000000"/>
                          </a:solidFill>
                          <a:effectLst/>
                          <a:latin typeface="Arial" panose="020B0604020202020204" pitchFamily="34" charset="0"/>
                        </a:rPr>
                        <a:t>17</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l" fontAlgn="t"/>
                      <a:r>
                        <a:rPr lang="en-US" sz="1050" b="0" i="0" u="none" strike="noStrike">
                          <a:solidFill>
                            <a:srgbClr val="000000"/>
                          </a:solidFill>
                          <a:effectLst/>
                          <a:latin typeface="Arial" panose="020B0604020202020204" pitchFamily="34" charset="0"/>
                        </a:rPr>
                        <a:t>The value A in ms is linked to macMmsRcpPollNSlots and macMmsRcpRespNSlots. Missing information about macMmsRangingSlotDuration</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l" fontAlgn="t"/>
                      <a:r>
                        <a:rPr lang="en-US" sz="1050" b="0" i="0" u="none" strike="noStrike" dirty="0">
                          <a:solidFill>
                            <a:srgbClr val="000000"/>
                          </a:solidFill>
                          <a:effectLst/>
                          <a:latin typeface="Arial" panose="020B0604020202020204" pitchFamily="34" charset="0"/>
                        </a:rPr>
                        <a:t>add " and </a:t>
                      </a:r>
                      <a:r>
                        <a:rPr lang="en-US" sz="1050" b="0" i="0" u="none" strike="noStrike" dirty="0" err="1">
                          <a:solidFill>
                            <a:srgbClr val="000000"/>
                          </a:solidFill>
                          <a:effectLst/>
                          <a:latin typeface="Arial" panose="020B0604020202020204" pitchFamily="34" charset="0"/>
                        </a:rPr>
                        <a:t>macMmsRangingSlotDuration</a:t>
                      </a:r>
                      <a:r>
                        <a:rPr lang="en-US" sz="1050" b="0" i="0" u="none" strike="noStrike" dirty="0">
                          <a:solidFill>
                            <a:srgbClr val="000000"/>
                          </a:solidFill>
                          <a:effectLst/>
                          <a:latin typeface="Arial" panose="020B0604020202020204" pitchFamily="34" charset="0"/>
                        </a:rPr>
                        <a:t> to a value of 600 RSTUs" after both to a value of two.</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765995468"/>
                  </a:ext>
                </a:extLst>
              </a:tr>
              <a:tr h="1212775">
                <a:tc>
                  <a:txBody>
                    <a:bodyPr/>
                    <a:lstStyle/>
                    <a:p>
                      <a:pPr algn="l" fontAlgn="t"/>
                      <a:r>
                        <a:rPr lang="en-US" sz="1050" b="0" i="0" u="none" strike="noStrike" dirty="0">
                          <a:solidFill>
                            <a:srgbClr val="000000"/>
                          </a:solidFill>
                          <a:effectLst/>
                          <a:latin typeface="Arial" panose="020B0604020202020204" pitchFamily="34" charset="0"/>
                        </a:rPr>
                        <a:t>170</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l" fontAlgn="t"/>
                      <a:r>
                        <a:rPr lang="en-US" sz="1050" b="0" i="0" u="none" strike="noStrike">
                          <a:solidFill>
                            <a:srgbClr val="000000"/>
                          </a:solidFill>
                          <a:effectLst/>
                          <a:latin typeface="Arial" panose="020B0604020202020204" pitchFamily="34" charset="0"/>
                        </a:rPr>
                        <a:t>80</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l" fontAlgn="t"/>
                      <a:r>
                        <a:rPr lang="en-US" sz="1050" b="0" i="0" u="none" strike="noStrike" dirty="0">
                          <a:solidFill>
                            <a:srgbClr val="000000"/>
                          </a:solidFill>
                          <a:effectLst/>
                          <a:latin typeface="Arial" panose="020B0604020202020204" pitchFamily="34" charset="0"/>
                        </a:rPr>
                        <a:t>10.39.5</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l" fontAlgn="t"/>
                      <a:r>
                        <a:rPr lang="en-US" sz="1050" b="0" i="0" u="none" strike="noStrike">
                          <a:solidFill>
                            <a:srgbClr val="000000"/>
                          </a:solidFill>
                          <a:effectLst/>
                          <a:latin typeface="Arial" panose="020B0604020202020204" pitchFamily="34" charset="0"/>
                        </a:rPr>
                        <a:t>19</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l" fontAlgn="t"/>
                      <a:r>
                        <a:rPr lang="en-US" sz="1050" b="0" i="0" u="none" strike="noStrike" dirty="0" err="1">
                          <a:solidFill>
                            <a:srgbClr val="000000"/>
                          </a:solidFill>
                          <a:effectLst/>
                          <a:latin typeface="Arial" panose="020B0604020202020204" pitchFamily="34" charset="0"/>
                        </a:rPr>
                        <a:t>Optionnally</a:t>
                      </a:r>
                      <a:r>
                        <a:rPr lang="en-US" sz="1050" b="0" i="0" u="none" strike="noStrike" dirty="0">
                          <a:solidFill>
                            <a:srgbClr val="000000"/>
                          </a:solidFill>
                          <a:effectLst/>
                          <a:latin typeface="Arial" panose="020B0604020202020204" pitchFamily="34" charset="0"/>
                        </a:rPr>
                        <a:t> the order between the Initiator and the responder can be reversed. Then In the ranging phase, the responder may transmit the HRP UWB PHY MMS packet (described in 16.2.11), and the Initiator may start transmitting its HRP UWB PHY MMS packet offset by 600 RSTU from the start into the ranging phase.</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l" fontAlgn="t"/>
                      <a:r>
                        <a:rPr lang="en-US" sz="1050" b="0" i="0" u="none" strike="noStrike" dirty="0">
                          <a:solidFill>
                            <a:srgbClr val="000000"/>
                          </a:solidFill>
                          <a:effectLst/>
                          <a:latin typeface="Arial" panose="020B0604020202020204" pitchFamily="34" charset="0"/>
                        </a:rPr>
                        <a:t>add text page 81 line 2. "</a:t>
                      </a:r>
                      <a:r>
                        <a:rPr lang="en-US" sz="1050" b="0" i="0" u="none" strike="noStrike" dirty="0" err="1">
                          <a:solidFill>
                            <a:srgbClr val="000000"/>
                          </a:solidFill>
                          <a:effectLst/>
                          <a:latin typeface="Arial" panose="020B0604020202020204" pitchFamily="34" charset="0"/>
                        </a:rPr>
                        <a:t>Optionnally</a:t>
                      </a:r>
                      <a:r>
                        <a:rPr lang="en-US" sz="1050" b="0" i="0" u="none" strike="noStrike" dirty="0">
                          <a:solidFill>
                            <a:srgbClr val="000000"/>
                          </a:solidFill>
                          <a:effectLst/>
                          <a:latin typeface="Arial" panose="020B0604020202020204" pitchFamily="34" charset="0"/>
                        </a:rPr>
                        <a:t> in the ranging phase, the responder may transmit the HRP UWB PHY MMS packet (described in 16.2.11), and the Initiator may start transmitting its HRP UWB PHY MMS packet offset by 600 RSTU from the start into the ranging phase. This option is signaled by the </a:t>
                      </a:r>
                      <a:r>
                        <a:rPr lang="en-US" sz="1050" b="0" i="0" u="none" strike="noStrike" dirty="0" err="1">
                          <a:solidFill>
                            <a:srgbClr val="000000"/>
                          </a:solidFill>
                          <a:effectLst/>
                          <a:latin typeface="Arial" panose="020B0604020202020204" pitchFamily="34" charset="0"/>
                        </a:rPr>
                        <a:t>reversed_fragment</a:t>
                      </a:r>
                      <a:r>
                        <a:rPr lang="en-US" sz="1050" b="0" i="0" u="none" strike="noStrike" dirty="0">
                          <a:solidFill>
                            <a:srgbClr val="000000"/>
                          </a:solidFill>
                          <a:effectLst/>
                          <a:latin typeface="Arial" panose="020B0604020202020204" pitchFamily="34" charset="0"/>
                        </a:rPr>
                        <a:t> parameter described in 10.38.11.1.3.8". A new bit "</a:t>
                      </a:r>
                      <a:r>
                        <a:rPr lang="en-US" sz="1050" b="0" i="0" u="none" strike="noStrike" dirty="0" err="1">
                          <a:solidFill>
                            <a:srgbClr val="000000"/>
                          </a:solidFill>
                          <a:effectLst/>
                          <a:latin typeface="Arial" panose="020B0604020202020204" pitchFamily="34" charset="0"/>
                        </a:rPr>
                        <a:t>reversed_fragment</a:t>
                      </a:r>
                      <a:r>
                        <a:rPr lang="en-US" sz="1050" b="0" i="0" u="none" strike="noStrike" dirty="0">
                          <a:solidFill>
                            <a:srgbClr val="000000"/>
                          </a:solidFill>
                          <a:effectLst/>
                          <a:latin typeface="Arial" panose="020B0604020202020204" pitchFamily="34" charset="0"/>
                        </a:rPr>
                        <a:t>" can be added in Figure 65 to indicate this configuration. A new DCN will be provided and will detail the full changes</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244578183"/>
                  </a:ext>
                </a:extLst>
              </a:tr>
              <a:tr h="1078022">
                <a:tc>
                  <a:txBody>
                    <a:bodyPr/>
                    <a:lstStyle/>
                    <a:p>
                      <a:pPr algn="l" fontAlgn="t"/>
                      <a:r>
                        <a:rPr lang="en-US" sz="1050" b="0" i="0" u="none" strike="noStrike" dirty="0">
                          <a:solidFill>
                            <a:srgbClr val="000000"/>
                          </a:solidFill>
                          <a:effectLst/>
                          <a:latin typeface="Arial" panose="020B0604020202020204" pitchFamily="34" charset="0"/>
                        </a:rPr>
                        <a:t>171</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l" fontAlgn="t"/>
                      <a:r>
                        <a:rPr lang="en-US" sz="1050" b="0" i="0" u="none" strike="noStrike" dirty="0">
                          <a:solidFill>
                            <a:srgbClr val="000000"/>
                          </a:solidFill>
                          <a:effectLst/>
                          <a:latin typeface="Arial" panose="020B0604020202020204" pitchFamily="34" charset="0"/>
                        </a:rPr>
                        <a:t>80</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l" fontAlgn="t"/>
                      <a:r>
                        <a:rPr lang="en-US" sz="1050" b="0" i="0" u="none" strike="noStrike" dirty="0">
                          <a:solidFill>
                            <a:srgbClr val="000000"/>
                          </a:solidFill>
                          <a:effectLst/>
                          <a:latin typeface="Arial" panose="020B0604020202020204" pitchFamily="34" charset="0"/>
                        </a:rPr>
                        <a:t>10.39.5</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l" fontAlgn="t"/>
                      <a:r>
                        <a:rPr lang="en-US" sz="1050" b="0" i="0" u="none" strike="noStrike">
                          <a:solidFill>
                            <a:srgbClr val="000000"/>
                          </a:solidFill>
                          <a:effectLst/>
                          <a:latin typeface="Arial" panose="020B0604020202020204" pitchFamily="34" charset="0"/>
                        </a:rPr>
                        <a:t>19</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l" fontAlgn="t"/>
                      <a:r>
                        <a:rPr lang="en-US" sz="1050" b="0" i="0" u="none" strike="noStrike" dirty="0" err="1">
                          <a:solidFill>
                            <a:srgbClr val="000000"/>
                          </a:solidFill>
                          <a:effectLst/>
                          <a:latin typeface="Arial" panose="020B0604020202020204" pitchFamily="34" charset="0"/>
                        </a:rPr>
                        <a:t>Optionnally</a:t>
                      </a:r>
                      <a:r>
                        <a:rPr lang="en-US" sz="1050" b="0" i="0" u="none" strike="noStrike" dirty="0">
                          <a:solidFill>
                            <a:srgbClr val="000000"/>
                          </a:solidFill>
                          <a:effectLst/>
                          <a:latin typeface="Arial" panose="020B0604020202020204" pitchFamily="34" charset="0"/>
                        </a:rPr>
                        <a:t>, the responder may start transmitting its HRP UWB PHY MMS packet offset by 600 RSTU from the reception of the first fragment instead of the start into the ranging phase. This new option reduces the energy consumption of the interleaved MMS by avoiding the need to send the report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l" fontAlgn="t"/>
                      <a:r>
                        <a:rPr lang="en-US" sz="1050" b="0" i="0" u="none" strike="noStrike" dirty="0">
                          <a:solidFill>
                            <a:srgbClr val="000000"/>
                          </a:solidFill>
                          <a:effectLst/>
                          <a:latin typeface="Arial" panose="020B0604020202020204" pitchFamily="34" charset="0"/>
                        </a:rPr>
                        <a:t>add text page 81 line 2. "</a:t>
                      </a:r>
                      <a:r>
                        <a:rPr lang="en-US" sz="1050" b="0" i="0" u="none" strike="noStrike" dirty="0" err="1">
                          <a:solidFill>
                            <a:srgbClr val="000000"/>
                          </a:solidFill>
                          <a:effectLst/>
                          <a:latin typeface="Arial" panose="020B0604020202020204" pitchFamily="34" charset="0"/>
                        </a:rPr>
                        <a:t>Optionnally</a:t>
                      </a:r>
                      <a:r>
                        <a:rPr lang="en-US" sz="1050" b="0" i="0" u="none" strike="noStrike" dirty="0">
                          <a:solidFill>
                            <a:srgbClr val="000000"/>
                          </a:solidFill>
                          <a:effectLst/>
                          <a:latin typeface="Arial" panose="020B0604020202020204" pitchFamily="34" charset="0"/>
                        </a:rPr>
                        <a:t> in the ranging phase, the responder may start transmitting its HRP UWB PHY MMS packet offset by 600 RSTU from the start of the HRP UWB PHY MMS packet received from the </a:t>
                      </a:r>
                      <a:r>
                        <a:rPr lang="en-US" sz="1050" b="0" i="0" u="none" strike="noStrike" dirty="0" err="1">
                          <a:solidFill>
                            <a:srgbClr val="000000"/>
                          </a:solidFill>
                          <a:effectLst/>
                          <a:latin typeface="Arial" panose="020B0604020202020204" pitchFamily="34" charset="0"/>
                        </a:rPr>
                        <a:t>initiator.This</a:t>
                      </a:r>
                      <a:r>
                        <a:rPr lang="en-US" sz="1050" b="0" i="0" u="none" strike="noStrike" dirty="0">
                          <a:solidFill>
                            <a:srgbClr val="000000"/>
                          </a:solidFill>
                          <a:effectLst/>
                          <a:latin typeface="Arial" panose="020B0604020202020204" pitchFamily="34" charset="0"/>
                        </a:rPr>
                        <a:t> option is signaled by the </a:t>
                      </a:r>
                      <a:r>
                        <a:rPr lang="en-US" sz="1050" b="0" i="0" u="none" strike="noStrike" dirty="0" err="1">
                          <a:solidFill>
                            <a:srgbClr val="000000"/>
                          </a:solidFill>
                          <a:effectLst/>
                          <a:latin typeface="Arial" panose="020B0604020202020204" pitchFamily="34" charset="0"/>
                        </a:rPr>
                        <a:t>MMS_Sync</a:t>
                      </a:r>
                      <a:r>
                        <a:rPr lang="en-US" sz="1050" b="0" i="0" u="none" strike="noStrike" dirty="0">
                          <a:solidFill>
                            <a:srgbClr val="000000"/>
                          </a:solidFill>
                          <a:effectLst/>
                          <a:latin typeface="Arial" panose="020B0604020202020204" pitchFamily="34" charset="0"/>
                        </a:rPr>
                        <a:t> parameter described in 10.38.11.1.3.8". A new bit "</a:t>
                      </a:r>
                      <a:r>
                        <a:rPr lang="en-US" sz="1050" b="0" i="0" u="none" strike="noStrike" dirty="0" err="1">
                          <a:solidFill>
                            <a:srgbClr val="000000"/>
                          </a:solidFill>
                          <a:effectLst/>
                          <a:latin typeface="Arial" panose="020B0604020202020204" pitchFamily="34" charset="0"/>
                        </a:rPr>
                        <a:t>MMS_Sync</a:t>
                      </a:r>
                      <a:r>
                        <a:rPr lang="en-US" sz="1050" b="0" i="0" u="none" strike="noStrike" dirty="0">
                          <a:solidFill>
                            <a:srgbClr val="000000"/>
                          </a:solidFill>
                          <a:effectLst/>
                          <a:latin typeface="Arial" panose="020B0604020202020204" pitchFamily="34" charset="0"/>
                        </a:rPr>
                        <a:t>" can be added in Figure 65 to indicate this configuration. A new DCN will be provided and will detail the full changes</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744958469"/>
                  </a:ext>
                </a:extLst>
              </a:tr>
              <a:tr h="269505">
                <a:tc>
                  <a:txBody>
                    <a:bodyPr/>
                    <a:lstStyle/>
                    <a:p>
                      <a:pPr algn="l" fontAlgn="t"/>
                      <a:r>
                        <a:rPr lang="en-US" sz="1050" b="0" i="0" u="none" strike="noStrike" dirty="0">
                          <a:solidFill>
                            <a:srgbClr val="000000"/>
                          </a:solidFill>
                          <a:effectLst/>
                          <a:latin typeface="Arial" panose="020B0604020202020204" pitchFamily="34" charset="0"/>
                        </a:rPr>
                        <a:t>178</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l" fontAlgn="t"/>
                      <a:r>
                        <a:rPr lang="en-US" sz="1050" b="0" i="0" u="none" strike="noStrike">
                          <a:solidFill>
                            <a:srgbClr val="000000"/>
                          </a:solidFill>
                          <a:effectLst/>
                          <a:latin typeface="Arial" panose="020B0604020202020204" pitchFamily="34" charset="0"/>
                        </a:rPr>
                        <a:t>93</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l" fontAlgn="t"/>
                      <a:r>
                        <a:rPr lang="en-US" sz="1050" b="0" i="0" u="none" strike="noStrike">
                          <a:solidFill>
                            <a:srgbClr val="000000"/>
                          </a:solidFill>
                          <a:effectLst/>
                          <a:latin typeface="Arial" panose="020B0604020202020204" pitchFamily="34" charset="0"/>
                        </a:rPr>
                        <a:t>10.39.10.2</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l" fontAlgn="t"/>
                      <a:r>
                        <a:rPr lang="en-US" sz="1050" b="0" i="0" u="none" strike="noStrike">
                          <a:solidFill>
                            <a:srgbClr val="000000"/>
                          </a:solidFill>
                          <a:effectLst/>
                          <a:latin typeface="Arial" panose="020B0604020202020204" pitchFamily="34" charset="0"/>
                        </a:rPr>
                        <a:t>23</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l" fontAlgn="t"/>
                      <a:r>
                        <a:rPr lang="en-US" sz="1050" b="0" i="0" u="none" strike="noStrike">
                          <a:solidFill>
                            <a:srgbClr val="000000"/>
                          </a:solidFill>
                          <a:effectLst/>
                          <a:latin typeface="Arial" panose="020B0604020202020204" pitchFamily="34" charset="0"/>
                        </a:rPr>
                        <a:t>The time A can also depend on the MMS order between the initiator and the responder</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l" fontAlgn="t"/>
                      <a:r>
                        <a:rPr lang="en-US" sz="1050" b="0" i="0" u="none" strike="noStrike">
                          <a:solidFill>
                            <a:srgbClr val="000000"/>
                          </a:solidFill>
                          <a:effectLst/>
                          <a:latin typeface="Arial" panose="020B0604020202020204" pitchFamily="34" charset="0"/>
                        </a:rPr>
                        <a:t>change to "depending on the slot size, the order and number of slots allocated to the ranging control phase poll and response."</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599914109"/>
                  </a:ext>
                </a:extLst>
              </a:tr>
              <a:tr h="269505">
                <a:tc>
                  <a:txBody>
                    <a:bodyPr/>
                    <a:lstStyle/>
                    <a:p>
                      <a:pPr algn="l" fontAlgn="t"/>
                      <a:r>
                        <a:rPr lang="en-US" sz="1050" b="0" i="0" u="none" strike="noStrike" dirty="0">
                          <a:solidFill>
                            <a:srgbClr val="000000"/>
                          </a:solidFill>
                          <a:effectLst/>
                          <a:latin typeface="Arial" panose="020B0604020202020204" pitchFamily="34" charset="0"/>
                        </a:rPr>
                        <a:t>179</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l" fontAlgn="t"/>
                      <a:r>
                        <a:rPr lang="en-US" sz="1050" b="0" i="0" u="none" strike="noStrike">
                          <a:solidFill>
                            <a:srgbClr val="000000"/>
                          </a:solidFill>
                          <a:effectLst/>
                          <a:latin typeface="Arial" panose="020B0604020202020204" pitchFamily="34" charset="0"/>
                        </a:rPr>
                        <a:t>94</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l" fontAlgn="t"/>
                      <a:r>
                        <a:rPr lang="en-US" sz="1050" b="0" i="0" u="none" strike="noStrike">
                          <a:solidFill>
                            <a:srgbClr val="000000"/>
                          </a:solidFill>
                          <a:effectLst/>
                          <a:latin typeface="Arial" panose="020B0604020202020204" pitchFamily="34" charset="0"/>
                        </a:rPr>
                        <a:t>10.39.10.2</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l" fontAlgn="t"/>
                      <a:r>
                        <a:rPr lang="en-US" sz="1050" b="0" i="0" u="none" strike="noStrike">
                          <a:solidFill>
                            <a:srgbClr val="000000"/>
                          </a:solidFill>
                          <a:effectLst/>
                          <a:latin typeface="Arial" panose="020B0604020202020204" pitchFamily="34" charset="0"/>
                        </a:rPr>
                        <a:t>7</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l" fontAlgn="t"/>
                      <a:r>
                        <a:rPr lang="en-US" sz="1050" b="0" i="0" u="none" strike="noStrike">
                          <a:solidFill>
                            <a:srgbClr val="000000"/>
                          </a:solidFill>
                          <a:effectLst/>
                          <a:latin typeface="Arial" panose="020B0604020202020204" pitchFamily="34" charset="0"/>
                        </a:rPr>
                        <a:t>Optionnally, the MMsRangingRXOnTime can be set 600 RSTU from the Ranging TxTime according to MMS_Sync parameter</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l" fontAlgn="t"/>
                      <a:r>
                        <a:rPr lang="en-US" sz="1050" b="0" i="0" u="none" strike="noStrike">
                          <a:solidFill>
                            <a:srgbClr val="000000"/>
                          </a:solidFill>
                          <a:effectLst/>
                          <a:latin typeface="Arial" panose="020B0604020202020204" pitchFamily="34" charset="0"/>
                        </a:rPr>
                        <a:t>Optionnally, the MmsRangingRxOnTime can be set 600 RSTU from the RangingTxTime according to MMS_Sync parameter</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755249506"/>
                  </a:ext>
                </a:extLst>
              </a:tr>
              <a:tr h="269505">
                <a:tc>
                  <a:txBody>
                    <a:bodyPr/>
                    <a:lstStyle/>
                    <a:p>
                      <a:pPr algn="l" fontAlgn="t"/>
                      <a:r>
                        <a:rPr lang="en-US" sz="1050" b="0" i="0" u="none" strike="noStrike" dirty="0">
                          <a:solidFill>
                            <a:srgbClr val="000000"/>
                          </a:solidFill>
                          <a:effectLst/>
                          <a:latin typeface="Arial" panose="020B0604020202020204" pitchFamily="34" charset="0"/>
                        </a:rPr>
                        <a:t>180</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l" fontAlgn="t"/>
                      <a:r>
                        <a:rPr lang="en-US" sz="1050" b="0" i="0" u="none" strike="noStrike">
                          <a:solidFill>
                            <a:srgbClr val="000000"/>
                          </a:solidFill>
                          <a:effectLst/>
                          <a:latin typeface="Arial" panose="020B0604020202020204" pitchFamily="34" charset="0"/>
                        </a:rPr>
                        <a:t>94</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l" fontAlgn="t"/>
                      <a:r>
                        <a:rPr lang="en-US" sz="1050" b="0" i="0" u="none" strike="noStrike">
                          <a:solidFill>
                            <a:srgbClr val="000000"/>
                          </a:solidFill>
                          <a:effectLst/>
                          <a:latin typeface="Arial" panose="020B0604020202020204" pitchFamily="34" charset="0"/>
                        </a:rPr>
                        <a:t>10.39.10.2</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l" fontAlgn="t"/>
                      <a:r>
                        <a:rPr lang="en-US" sz="1050" b="0" i="0" u="none" strike="noStrike">
                          <a:solidFill>
                            <a:srgbClr val="000000"/>
                          </a:solidFill>
                          <a:effectLst/>
                          <a:latin typeface="Arial" panose="020B0604020202020204" pitchFamily="34" charset="0"/>
                        </a:rPr>
                        <a:t>12</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l" fontAlgn="t"/>
                      <a:r>
                        <a:rPr lang="en-US" sz="1050" b="0" i="0" u="none" strike="noStrike">
                          <a:solidFill>
                            <a:srgbClr val="000000"/>
                          </a:solidFill>
                          <a:effectLst/>
                          <a:latin typeface="Arial" panose="020B0604020202020204" pitchFamily="34" charset="0"/>
                        </a:rPr>
                        <a:t>Optionnally, the RangingTxTime can be set 600 RSTU from the MmsRangingRxOnTime according to MMS_Sync parameter</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l" fontAlgn="t"/>
                      <a:r>
                        <a:rPr lang="en-US" sz="1050" b="0" i="0" u="none" strike="noStrike" dirty="0" err="1">
                          <a:solidFill>
                            <a:srgbClr val="000000"/>
                          </a:solidFill>
                          <a:effectLst/>
                          <a:latin typeface="Arial" panose="020B0604020202020204" pitchFamily="34" charset="0"/>
                        </a:rPr>
                        <a:t>Optionnally</a:t>
                      </a:r>
                      <a:r>
                        <a:rPr lang="en-US" sz="1050" b="0" i="0" u="none" strike="noStrike" dirty="0">
                          <a:solidFill>
                            <a:srgbClr val="000000"/>
                          </a:solidFill>
                          <a:effectLst/>
                          <a:latin typeface="Arial" panose="020B0604020202020204" pitchFamily="34" charset="0"/>
                        </a:rPr>
                        <a:t>, the </a:t>
                      </a:r>
                      <a:r>
                        <a:rPr lang="en-US" sz="1050" b="0" i="0" u="none" strike="noStrike" dirty="0" err="1">
                          <a:solidFill>
                            <a:srgbClr val="000000"/>
                          </a:solidFill>
                          <a:effectLst/>
                          <a:latin typeface="Arial" panose="020B0604020202020204" pitchFamily="34" charset="0"/>
                        </a:rPr>
                        <a:t>RangingTxTime</a:t>
                      </a:r>
                      <a:r>
                        <a:rPr lang="en-US" sz="1050" b="0" i="0" u="none" strike="noStrike" dirty="0">
                          <a:solidFill>
                            <a:srgbClr val="000000"/>
                          </a:solidFill>
                          <a:effectLst/>
                          <a:latin typeface="Arial" panose="020B0604020202020204" pitchFamily="34" charset="0"/>
                        </a:rPr>
                        <a:t> can be set 600 RSTU from the </a:t>
                      </a:r>
                      <a:r>
                        <a:rPr lang="en-US" sz="1050" b="0" i="0" u="none" strike="noStrike" dirty="0" err="1">
                          <a:solidFill>
                            <a:srgbClr val="000000"/>
                          </a:solidFill>
                          <a:effectLst/>
                          <a:latin typeface="Arial" panose="020B0604020202020204" pitchFamily="34" charset="0"/>
                        </a:rPr>
                        <a:t>MmsRangingRxOnTime</a:t>
                      </a:r>
                      <a:r>
                        <a:rPr lang="en-US" sz="1050" b="0" i="0" u="none" strike="noStrike" dirty="0">
                          <a:solidFill>
                            <a:srgbClr val="000000"/>
                          </a:solidFill>
                          <a:effectLst/>
                          <a:latin typeface="Arial" panose="020B0604020202020204" pitchFamily="34" charset="0"/>
                        </a:rPr>
                        <a:t> according to </a:t>
                      </a:r>
                      <a:r>
                        <a:rPr lang="en-US" sz="1050" b="0" i="0" u="none" strike="noStrike" dirty="0" err="1">
                          <a:solidFill>
                            <a:srgbClr val="000000"/>
                          </a:solidFill>
                          <a:effectLst/>
                          <a:latin typeface="Arial" panose="020B0604020202020204" pitchFamily="34" charset="0"/>
                        </a:rPr>
                        <a:t>MMS_Sync</a:t>
                      </a:r>
                      <a:r>
                        <a:rPr lang="en-US" sz="1050" b="0" i="0" u="none" strike="noStrike" dirty="0">
                          <a:solidFill>
                            <a:srgbClr val="000000"/>
                          </a:solidFill>
                          <a:effectLst/>
                          <a:latin typeface="Arial" panose="020B0604020202020204" pitchFamily="34" charset="0"/>
                        </a:rPr>
                        <a:t> parameter</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814827795"/>
                  </a:ext>
                </a:extLst>
              </a:tr>
              <a:tr h="269505">
                <a:tc>
                  <a:txBody>
                    <a:bodyPr/>
                    <a:lstStyle/>
                    <a:p>
                      <a:pPr algn="l" fontAlgn="t"/>
                      <a:r>
                        <a:rPr lang="en-US" sz="1050" b="0" i="0" u="none" strike="noStrike" dirty="0">
                          <a:solidFill>
                            <a:srgbClr val="000000"/>
                          </a:solidFill>
                          <a:effectLst/>
                          <a:latin typeface="Arial" panose="020B0604020202020204" pitchFamily="34" charset="0"/>
                        </a:rPr>
                        <a:t>181</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l" fontAlgn="t"/>
                      <a:r>
                        <a:rPr lang="en-US" sz="1050" b="0" i="0" u="none" strike="noStrike" dirty="0">
                          <a:solidFill>
                            <a:srgbClr val="000000"/>
                          </a:solidFill>
                          <a:effectLst/>
                          <a:latin typeface="Arial" panose="020B0604020202020204" pitchFamily="34" charset="0"/>
                        </a:rPr>
                        <a:t>94</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l" fontAlgn="t"/>
                      <a:r>
                        <a:rPr lang="en-US" sz="1050" b="0" i="0" u="none" strike="noStrike">
                          <a:solidFill>
                            <a:srgbClr val="000000"/>
                          </a:solidFill>
                          <a:effectLst/>
                          <a:latin typeface="Arial" panose="020B0604020202020204" pitchFamily="34" charset="0"/>
                        </a:rPr>
                        <a:t>10.39.10.2</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l" fontAlgn="t"/>
                      <a:r>
                        <a:rPr lang="en-US" sz="1050" b="0" i="0" u="none" strike="noStrike">
                          <a:solidFill>
                            <a:srgbClr val="000000"/>
                          </a:solidFill>
                          <a:effectLst/>
                          <a:latin typeface="Arial" panose="020B0604020202020204" pitchFamily="34" charset="0"/>
                        </a:rPr>
                        <a:t>15</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l" fontAlgn="t"/>
                      <a:r>
                        <a:rPr lang="en-US" sz="1050" b="0" i="0" u="none" strike="noStrike" dirty="0">
                          <a:solidFill>
                            <a:srgbClr val="000000"/>
                          </a:solidFill>
                          <a:effectLst/>
                          <a:latin typeface="Arial" panose="020B0604020202020204" pitchFamily="34" charset="0"/>
                        </a:rPr>
                        <a:t>The time A can also depend on the MMS order between the initiator and the responder</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l" fontAlgn="t"/>
                      <a:r>
                        <a:rPr lang="en-US" sz="1050" b="0" i="0" u="none" strike="noStrike" dirty="0">
                          <a:solidFill>
                            <a:srgbClr val="000000"/>
                          </a:solidFill>
                          <a:effectLst/>
                          <a:latin typeface="Arial" panose="020B0604020202020204" pitchFamily="34" charset="0"/>
                        </a:rPr>
                        <a:t>change to "might be different depending on the slot size, the order and number of slots allocated to this part of the control phase."</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512426256"/>
                  </a:ext>
                </a:extLst>
              </a:tr>
            </a:tbl>
          </a:graphicData>
        </a:graphic>
      </p:graphicFrame>
    </p:spTree>
    <p:extLst>
      <p:ext uri="{BB962C8B-B14F-4D97-AF65-F5344CB8AC3E}">
        <p14:creationId xmlns:p14="http://schemas.microsoft.com/office/powerpoint/2010/main" val="3232696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C72DE7-999C-920B-C192-CC62592A33B3}"/>
            </a:ext>
          </a:extLst>
        </p:cNvPr>
        <p:cNvGrpSpPr/>
        <p:nvPr/>
      </p:nvGrpSpPr>
      <p:grpSpPr>
        <a:xfrm>
          <a:off x="0" y="0"/>
          <a:ext cx="0" cy="0"/>
          <a:chOff x="0" y="0"/>
          <a:chExt cx="0" cy="0"/>
        </a:xfrm>
      </p:grpSpPr>
      <p:sp>
        <p:nvSpPr>
          <p:cNvPr id="10242" name="Rectangle 1026">
            <a:extLst>
              <a:ext uri="{FF2B5EF4-FFF2-40B4-BE49-F238E27FC236}">
                <a16:creationId xmlns:a16="http://schemas.microsoft.com/office/drawing/2014/main" id="{3E59631C-92B3-20EC-D23A-6706DDCDB8DF}"/>
              </a:ext>
            </a:extLst>
          </p:cNvPr>
          <p:cNvSpPr>
            <a:spLocks noGrp="1" noChangeArrowheads="1"/>
          </p:cNvSpPr>
          <p:nvPr>
            <p:ph type="title"/>
          </p:nvPr>
        </p:nvSpPr>
        <p:spPr>
          <a:xfrm>
            <a:off x="406347" y="685959"/>
            <a:ext cx="11580893" cy="457306"/>
          </a:xfrm>
        </p:spPr>
        <p:txBody>
          <a:bodyPr/>
          <a:lstStyle/>
          <a:p>
            <a:r>
              <a:rPr lang="en-US" sz="2800" dirty="0"/>
              <a:t>Introduction / motivation</a:t>
            </a:r>
          </a:p>
        </p:txBody>
      </p:sp>
      <p:sp>
        <p:nvSpPr>
          <p:cNvPr id="10243" name="Rectangle 1027">
            <a:extLst>
              <a:ext uri="{FF2B5EF4-FFF2-40B4-BE49-F238E27FC236}">
                <a16:creationId xmlns:a16="http://schemas.microsoft.com/office/drawing/2014/main" id="{5EF0E04D-5634-355C-8AE9-86734DFC4F0C}"/>
              </a:ext>
            </a:extLst>
          </p:cNvPr>
          <p:cNvSpPr>
            <a:spLocks noGrp="1" noChangeArrowheads="1"/>
          </p:cNvSpPr>
          <p:nvPr>
            <p:ph type="body" idx="1"/>
          </p:nvPr>
        </p:nvSpPr>
        <p:spPr>
          <a:xfrm>
            <a:off x="507935" y="1296193"/>
            <a:ext cx="11073671" cy="3733801"/>
          </a:xfrm>
        </p:spPr>
        <p:txBody>
          <a:bodyPr>
            <a:normAutofit/>
          </a:bodyPr>
          <a:lstStyle/>
          <a:p>
            <a:pPr marL="285750" indent="-285750">
              <a:lnSpc>
                <a:spcPct val="150000"/>
              </a:lnSpc>
              <a:buFont typeface="Arial" panose="020B0604020202020204" pitchFamily="34" charset="0"/>
              <a:buChar char="•"/>
            </a:pPr>
            <a:r>
              <a:rPr lang="en-US" sz="2400" dirty="0"/>
              <a:t>MMS ranging </a:t>
            </a:r>
          </a:p>
        </p:txBody>
      </p:sp>
      <p:pic>
        <p:nvPicPr>
          <p:cNvPr id="2" name="Picture 1" descr="A diagram of a diagram&#10;&#10;AI-generated content may be incorrect.">
            <a:extLst>
              <a:ext uri="{FF2B5EF4-FFF2-40B4-BE49-F238E27FC236}">
                <a16:creationId xmlns:a16="http://schemas.microsoft.com/office/drawing/2014/main" id="{11ED7EA7-11D3-AB8C-C3AE-078CC24E41E6}"/>
              </a:ext>
            </a:extLst>
          </p:cNvPr>
          <p:cNvPicPr>
            <a:picLocks noChangeAspect="1"/>
          </p:cNvPicPr>
          <p:nvPr/>
        </p:nvPicPr>
        <p:blipFill>
          <a:blip r:embed="rId3"/>
          <a:stretch>
            <a:fillRect/>
          </a:stretch>
        </p:blipFill>
        <p:spPr>
          <a:xfrm>
            <a:off x="1868964" y="3297526"/>
            <a:ext cx="8351612" cy="2868931"/>
          </a:xfrm>
          <a:prstGeom prst="rect">
            <a:avLst/>
          </a:prstGeom>
        </p:spPr>
      </p:pic>
      <p:pic>
        <p:nvPicPr>
          <p:cNvPr id="5" name="Picture 4">
            <a:extLst>
              <a:ext uri="{FF2B5EF4-FFF2-40B4-BE49-F238E27FC236}">
                <a16:creationId xmlns:a16="http://schemas.microsoft.com/office/drawing/2014/main" id="{754D3159-B515-36C5-28D7-2AC2D8FD60BD}"/>
              </a:ext>
            </a:extLst>
          </p:cNvPr>
          <p:cNvPicPr>
            <a:picLocks noChangeAspect="1"/>
          </p:cNvPicPr>
          <p:nvPr/>
        </p:nvPicPr>
        <p:blipFill>
          <a:blip r:embed="rId4"/>
          <a:stretch>
            <a:fillRect/>
          </a:stretch>
        </p:blipFill>
        <p:spPr>
          <a:xfrm>
            <a:off x="2818606" y="1905794"/>
            <a:ext cx="6154015" cy="1120168"/>
          </a:xfrm>
          <a:prstGeom prst="rect">
            <a:avLst/>
          </a:prstGeom>
        </p:spPr>
      </p:pic>
    </p:spTree>
    <p:extLst>
      <p:ext uri="{BB962C8B-B14F-4D97-AF65-F5344CB8AC3E}">
        <p14:creationId xmlns:p14="http://schemas.microsoft.com/office/powerpoint/2010/main" val="15896719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EB7009-2AE6-B040-11A1-79F6E3EF3546}"/>
              </a:ext>
            </a:extLst>
          </p:cNvPr>
          <p:cNvSpPr>
            <a:spLocks noGrp="1"/>
          </p:cNvSpPr>
          <p:nvPr>
            <p:ph type="title"/>
          </p:nvPr>
        </p:nvSpPr>
        <p:spPr>
          <a:xfrm>
            <a:off x="765080" y="-219151"/>
            <a:ext cx="10361851" cy="1067047"/>
          </a:xfrm>
        </p:spPr>
        <p:txBody>
          <a:bodyPr/>
          <a:lstStyle/>
          <a:p>
            <a:r>
              <a:rPr lang="en-US" dirty="0"/>
              <a:t>SS-TWR with RSF-Only MMS</a:t>
            </a:r>
          </a:p>
        </p:txBody>
      </p:sp>
      <p:sp>
        <p:nvSpPr>
          <p:cNvPr id="6" name="Slide Number Placeholder 5">
            <a:extLst>
              <a:ext uri="{FF2B5EF4-FFF2-40B4-BE49-F238E27FC236}">
                <a16:creationId xmlns:a16="http://schemas.microsoft.com/office/drawing/2014/main" id="{D95951B7-FFB2-7522-E23F-C6B2B184151A}"/>
              </a:ext>
            </a:extLst>
          </p:cNvPr>
          <p:cNvSpPr>
            <a:spLocks noGrp="1"/>
          </p:cNvSpPr>
          <p:nvPr>
            <p:ph type="sldNum" sz="quarter" idx="12"/>
          </p:nvPr>
        </p:nvSpPr>
        <p:spPr>
          <a:xfrm>
            <a:off x="11610261" y="6330968"/>
            <a:ext cx="411004" cy="292554"/>
          </a:xfrm>
          <a:prstGeom prst="rect">
            <a:avLst/>
          </a:prstGeom>
        </p:spPr>
        <p:txBody>
          <a:bodyPr vert="horz" lIns="0" tIns="46800" rIns="0" bIns="46800" rtlCol="0" anchor="b"/>
          <a:lstStyle>
            <a:defPPr>
              <a:defRPr lang="en-US"/>
            </a:defPPr>
            <a:lvl1pPr marL="0" algn="r" defTabSz="914400" rtl="0" eaLnBrk="1" latinLnBrk="0" hangingPunct="1">
              <a:defRPr lang="en-US" sz="1100" b="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en-US"/>
              <a:t>Slide </a:t>
            </a:r>
            <a:fld id="{402C19D2-AFCD-5441-8B74-E6F734CFFA69}" type="slidenum">
              <a:rPr altLang="en-US" smtClean="0"/>
              <a:pPr/>
              <a:t>4</a:t>
            </a:fld>
            <a:endParaRPr lang="en-US" altLang="en-US" dirty="0"/>
          </a:p>
        </p:txBody>
      </p:sp>
      <p:cxnSp>
        <p:nvCxnSpPr>
          <p:cNvPr id="9" name="Straight Arrow Connector 8">
            <a:extLst>
              <a:ext uri="{FF2B5EF4-FFF2-40B4-BE49-F238E27FC236}">
                <a16:creationId xmlns:a16="http://schemas.microsoft.com/office/drawing/2014/main" id="{A4796DFB-28F7-61BF-2831-AD378A07B7AF}"/>
              </a:ext>
            </a:extLst>
          </p:cNvPr>
          <p:cNvCxnSpPr/>
          <p:nvPr/>
        </p:nvCxnSpPr>
        <p:spPr bwMode="auto">
          <a:xfrm flipV="1">
            <a:off x="0" y="2905422"/>
            <a:ext cx="9657116" cy="12612"/>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Straight Arrow Connector 9">
            <a:extLst>
              <a:ext uri="{FF2B5EF4-FFF2-40B4-BE49-F238E27FC236}">
                <a16:creationId xmlns:a16="http://schemas.microsoft.com/office/drawing/2014/main" id="{6CCEB4CC-4469-5E82-23B0-98B52360602F}"/>
              </a:ext>
            </a:extLst>
          </p:cNvPr>
          <p:cNvCxnSpPr/>
          <p:nvPr/>
        </p:nvCxnSpPr>
        <p:spPr bwMode="auto">
          <a:xfrm flipV="1">
            <a:off x="-26878" y="5706537"/>
            <a:ext cx="10540138" cy="16681"/>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Rectangle 10">
            <a:extLst>
              <a:ext uri="{FF2B5EF4-FFF2-40B4-BE49-F238E27FC236}">
                <a16:creationId xmlns:a16="http://schemas.microsoft.com/office/drawing/2014/main" id="{EC936417-A46F-BE31-3E75-8DE604AF7CC1}"/>
              </a:ext>
            </a:extLst>
          </p:cNvPr>
          <p:cNvSpPr/>
          <p:nvPr/>
        </p:nvSpPr>
        <p:spPr bwMode="auto">
          <a:xfrm>
            <a:off x="2209512" y="2210759"/>
            <a:ext cx="609521" cy="685705"/>
          </a:xfrm>
          <a:prstGeom prst="rect">
            <a:avLst/>
          </a:prstGeom>
          <a:solidFill>
            <a:srgbClr val="BFFFFF"/>
          </a:solidFill>
          <a:ln w="38100" cap="flat" cmpd="sng" algn="ctr">
            <a:solidFill>
              <a:schemeClr val="tx1"/>
            </a:solidFill>
            <a:prstDash val="solid"/>
            <a:round/>
            <a:headEnd type="none" w="sm" len="sm"/>
            <a:tailEnd type="none" w="sm" len="sm"/>
          </a:ln>
          <a:effectLst/>
        </p:spPr>
        <p:txBody>
          <a:bodyPr vert="horz" wrap="square" lIns="91428" tIns="45714" rIns="91428" bIns="45714" numCol="1" rtlCol="0" anchor="ctr" anchorCtr="0" compatLnSpc="1">
            <a:prstTxWarp prst="textNoShape">
              <a:avLst/>
            </a:prstTxWarp>
          </a:bodyPr>
          <a:lstStyle/>
          <a:p>
            <a:pPr algn="ctr" defTabSz="914309" eaLnBrk="0" hangingPunct="0"/>
            <a:r>
              <a:rPr lang="en-US" sz="1200" dirty="0">
                <a:latin typeface="Times New Roman" panose="02020603050405020304" pitchFamily="18" charset="0"/>
              </a:rPr>
              <a:t>RSF 1</a:t>
            </a:r>
          </a:p>
        </p:txBody>
      </p:sp>
      <p:sp>
        <p:nvSpPr>
          <p:cNvPr id="14" name="Rectangle 13">
            <a:extLst>
              <a:ext uri="{FF2B5EF4-FFF2-40B4-BE49-F238E27FC236}">
                <a16:creationId xmlns:a16="http://schemas.microsoft.com/office/drawing/2014/main" id="{6B67928F-0931-5DB9-BECB-AA6BDBD8D3F9}"/>
              </a:ext>
            </a:extLst>
          </p:cNvPr>
          <p:cNvSpPr/>
          <p:nvPr/>
        </p:nvSpPr>
        <p:spPr bwMode="auto">
          <a:xfrm>
            <a:off x="2843828" y="5706537"/>
            <a:ext cx="609521" cy="685705"/>
          </a:xfrm>
          <a:prstGeom prst="rect">
            <a:avLst/>
          </a:prstGeom>
          <a:noFill/>
          <a:ln w="28575" cap="flat" cmpd="sng" algn="ctr">
            <a:solidFill>
              <a:schemeClr val="tx1"/>
            </a:solidFill>
            <a:prstDash val="sysDot"/>
            <a:round/>
            <a:headEnd type="none" w="sm" len="sm"/>
            <a:tailEnd type="none" w="sm" len="sm"/>
          </a:ln>
          <a:effectLst/>
        </p:spPr>
        <p:txBody>
          <a:bodyPr vert="horz" wrap="square" lIns="91428" tIns="45714" rIns="91428" bIns="45714" numCol="1" rtlCol="0" anchor="ctr" anchorCtr="0" compatLnSpc="1">
            <a:prstTxWarp prst="textNoShape">
              <a:avLst/>
            </a:prstTxWarp>
          </a:bodyPr>
          <a:lstStyle/>
          <a:p>
            <a:pPr algn="ctr" defTabSz="914309" eaLnBrk="0" hangingPunct="0"/>
            <a:r>
              <a:rPr lang="en-US" sz="1200" dirty="0">
                <a:latin typeface="Times New Roman" panose="02020603050405020304" pitchFamily="18" charset="0"/>
              </a:rPr>
              <a:t>RSF1</a:t>
            </a:r>
          </a:p>
        </p:txBody>
      </p:sp>
      <p:sp>
        <p:nvSpPr>
          <p:cNvPr id="15" name="Rectangle 14">
            <a:extLst>
              <a:ext uri="{FF2B5EF4-FFF2-40B4-BE49-F238E27FC236}">
                <a16:creationId xmlns:a16="http://schemas.microsoft.com/office/drawing/2014/main" id="{B3F1C4CF-35AD-9142-B0A2-E0226FE8B720}"/>
              </a:ext>
            </a:extLst>
          </p:cNvPr>
          <p:cNvSpPr/>
          <p:nvPr/>
        </p:nvSpPr>
        <p:spPr bwMode="auto">
          <a:xfrm>
            <a:off x="5573575" y="2210758"/>
            <a:ext cx="609521" cy="685705"/>
          </a:xfrm>
          <a:prstGeom prst="rect">
            <a:avLst/>
          </a:prstGeom>
          <a:solidFill>
            <a:srgbClr val="BFFFFF"/>
          </a:solidFill>
          <a:ln w="38100" cap="flat" cmpd="sng" algn="ctr">
            <a:solidFill>
              <a:schemeClr val="tx1"/>
            </a:solidFill>
            <a:prstDash val="solid"/>
            <a:round/>
            <a:headEnd type="none" w="sm" len="sm"/>
            <a:tailEnd type="none" w="sm" len="sm"/>
          </a:ln>
          <a:effectLst/>
        </p:spPr>
        <p:txBody>
          <a:bodyPr vert="horz" wrap="square" lIns="91428" tIns="45714" rIns="91428" bIns="45714" numCol="1" rtlCol="0" anchor="ctr" anchorCtr="0" compatLnSpc="1">
            <a:prstTxWarp prst="textNoShape">
              <a:avLst/>
            </a:prstTxWarp>
          </a:bodyPr>
          <a:lstStyle/>
          <a:p>
            <a:pPr algn="ctr" defTabSz="914309" eaLnBrk="0" hangingPunct="0"/>
            <a:r>
              <a:rPr lang="en-US" sz="1200" dirty="0">
                <a:latin typeface="Times New Roman" panose="02020603050405020304" pitchFamily="18" charset="0"/>
              </a:rPr>
              <a:t>RSF 2</a:t>
            </a:r>
          </a:p>
        </p:txBody>
      </p:sp>
      <p:sp>
        <p:nvSpPr>
          <p:cNvPr id="16" name="Rectangle 15">
            <a:extLst>
              <a:ext uri="{FF2B5EF4-FFF2-40B4-BE49-F238E27FC236}">
                <a16:creationId xmlns:a16="http://schemas.microsoft.com/office/drawing/2014/main" id="{8C9AC1C7-DD9A-3FAA-2BDD-171F516E17BB}"/>
              </a:ext>
            </a:extLst>
          </p:cNvPr>
          <p:cNvSpPr/>
          <p:nvPr/>
        </p:nvSpPr>
        <p:spPr bwMode="auto">
          <a:xfrm>
            <a:off x="4038074" y="5020832"/>
            <a:ext cx="609521" cy="685705"/>
          </a:xfrm>
          <a:prstGeom prst="rect">
            <a:avLst/>
          </a:prstGeom>
          <a:pattFill prst="pct10">
            <a:fgClr>
              <a:schemeClr val="tx1"/>
            </a:fgClr>
            <a:bgClr>
              <a:srgbClr val="BFFFFF"/>
            </a:bgClr>
          </a:pattFill>
          <a:ln w="38100" cap="flat" cmpd="sng" algn="ctr">
            <a:solidFill>
              <a:schemeClr val="tx1"/>
            </a:solidFill>
            <a:prstDash val="solid"/>
            <a:round/>
            <a:headEnd type="none" w="sm" len="sm"/>
            <a:tailEnd type="none" w="sm" len="sm"/>
          </a:ln>
          <a:effectLst/>
        </p:spPr>
        <p:txBody>
          <a:bodyPr vert="horz" wrap="square" lIns="91428" tIns="45714" rIns="91428" bIns="45714" numCol="1" rtlCol="0" anchor="ctr" anchorCtr="0" compatLnSpc="1">
            <a:prstTxWarp prst="textNoShape">
              <a:avLst/>
            </a:prstTxWarp>
          </a:bodyPr>
          <a:lstStyle/>
          <a:p>
            <a:pPr algn="ctr" defTabSz="914309" eaLnBrk="0" hangingPunct="0"/>
            <a:r>
              <a:rPr lang="en-US" sz="1200" dirty="0">
                <a:latin typeface="Times New Roman" panose="02020603050405020304" pitchFamily="18" charset="0"/>
              </a:rPr>
              <a:t>RSF1</a:t>
            </a:r>
          </a:p>
        </p:txBody>
      </p:sp>
      <p:sp>
        <p:nvSpPr>
          <p:cNvPr id="17" name="Rectangle 16">
            <a:extLst>
              <a:ext uri="{FF2B5EF4-FFF2-40B4-BE49-F238E27FC236}">
                <a16:creationId xmlns:a16="http://schemas.microsoft.com/office/drawing/2014/main" id="{CAE6E704-44F2-AD53-2725-F5EAACDF500E}"/>
              </a:ext>
            </a:extLst>
          </p:cNvPr>
          <p:cNvSpPr/>
          <p:nvPr/>
        </p:nvSpPr>
        <p:spPr bwMode="auto">
          <a:xfrm>
            <a:off x="4528669" y="2905422"/>
            <a:ext cx="609521" cy="658836"/>
          </a:xfrm>
          <a:prstGeom prst="rect">
            <a:avLst/>
          </a:prstGeom>
          <a:pattFill prst="pct5">
            <a:fgClr>
              <a:schemeClr val="tx1"/>
            </a:fgClr>
            <a:bgClr>
              <a:schemeClr val="bg1"/>
            </a:bgClr>
          </a:pattFill>
          <a:ln w="28575" cap="flat" cmpd="sng" algn="ctr">
            <a:solidFill>
              <a:schemeClr val="tx1"/>
            </a:solidFill>
            <a:prstDash val="sysDot"/>
            <a:round/>
            <a:headEnd type="none" w="sm" len="sm"/>
            <a:tailEnd type="none" w="sm" len="sm"/>
          </a:ln>
          <a:effectLst/>
        </p:spPr>
        <p:txBody>
          <a:bodyPr vert="horz" wrap="square" lIns="91428" tIns="45714" rIns="91428" bIns="45714" numCol="1" rtlCol="0" anchor="ctr" anchorCtr="0" compatLnSpc="1">
            <a:prstTxWarp prst="textNoShape">
              <a:avLst/>
            </a:prstTxWarp>
          </a:bodyPr>
          <a:lstStyle/>
          <a:p>
            <a:pPr algn="ctr" defTabSz="914309" eaLnBrk="0" hangingPunct="0"/>
            <a:r>
              <a:rPr lang="en-US" sz="1200" dirty="0">
                <a:latin typeface="Times New Roman" panose="02020603050405020304" pitchFamily="18" charset="0"/>
              </a:rPr>
              <a:t>RSF1</a:t>
            </a:r>
          </a:p>
        </p:txBody>
      </p:sp>
      <p:sp>
        <p:nvSpPr>
          <p:cNvPr id="18" name="Rectangle 17">
            <a:extLst>
              <a:ext uri="{FF2B5EF4-FFF2-40B4-BE49-F238E27FC236}">
                <a16:creationId xmlns:a16="http://schemas.microsoft.com/office/drawing/2014/main" id="{A1658B66-4CE0-6320-D0BC-C97E992EC925}"/>
              </a:ext>
            </a:extLst>
          </p:cNvPr>
          <p:cNvSpPr/>
          <p:nvPr/>
        </p:nvSpPr>
        <p:spPr bwMode="auto">
          <a:xfrm>
            <a:off x="7420063" y="5020832"/>
            <a:ext cx="609521" cy="685705"/>
          </a:xfrm>
          <a:prstGeom prst="rect">
            <a:avLst/>
          </a:prstGeom>
          <a:pattFill prst="pct10">
            <a:fgClr>
              <a:schemeClr val="tx1"/>
            </a:fgClr>
            <a:bgClr>
              <a:srgbClr val="BFFFFF"/>
            </a:bgClr>
          </a:pattFill>
          <a:ln w="38100" cap="flat" cmpd="sng" algn="ctr">
            <a:solidFill>
              <a:schemeClr val="tx1"/>
            </a:solidFill>
            <a:prstDash val="solid"/>
            <a:round/>
            <a:headEnd type="none" w="sm" len="sm"/>
            <a:tailEnd type="none" w="sm" len="sm"/>
          </a:ln>
          <a:effectLst/>
        </p:spPr>
        <p:txBody>
          <a:bodyPr vert="horz" wrap="square" lIns="91428" tIns="45714" rIns="91428" bIns="45714" numCol="1" rtlCol="0" anchor="ctr" anchorCtr="0" compatLnSpc="1">
            <a:prstTxWarp prst="textNoShape">
              <a:avLst/>
            </a:prstTxWarp>
          </a:bodyPr>
          <a:lstStyle/>
          <a:p>
            <a:pPr algn="ctr" defTabSz="914309" eaLnBrk="0" hangingPunct="0"/>
            <a:r>
              <a:rPr lang="en-US" sz="1200" dirty="0">
                <a:latin typeface="Times New Roman" panose="02020603050405020304" pitchFamily="18" charset="0"/>
              </a:rPr>
              <a:t>RSF2</a:t>
            </a:r>
          </a:p>
        </p:txBody>
      </p:sp>
      <p:cxnSp>
        <p:nvCxnSpPr>
          <p:cNvPr id="28" name="Straight Arrow Connector 27">
            <a:extLst>
              <a:ext uri="{FF2B5EF4-FFF2-40B4-BE49-F238E27FC236}">
                <a16:creationId xmlns:a16="http://schemas.microsoft.com/office/drawing/2014/main" id="{89F8C166-6907-56D0-0B43-6B84C2BD6B78}"/>
              </a:ext>
            </a:extLst>
          </p:cNvPr>
          <p:cNvCxnSpPr/>
          <p:nvPr/>
        </p:nvCxnSpPr>
        <p:spPr bwMode="auto">
          <a:xfrm flipV="1">
            <a:off x="2246644" y="2210753"/>
            <a:ext cx="0" cy="676753"/>
          </a:xfrm>
          <a:prstGeom prst="straightConnector1">
            <a:avLst/>
          </a:prstGeom>
          <a:solidFill>
            <a:schemeClr val="accent1"/>
          </a:solidFill>
          <a:ln w="12700" cap="flat" cmpd="sng" algn="ctr">
            <a:solidFill>
              <a:srgbClr val="FF0000"/>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Straight Arrow Connector 31">
            <a:extLst>
              <a:ext uri="{FF2B5EF4-FFF2-40B4-BE49-F238E27FC236}">
                <a16:creationId xmlns:a16="http://schemas.microsoft.com/office/drawing/2014/main" id="{0C417A1D-2039-9A64-A835-B56A7807F9A9}"/>
              </a:ext>
            </a:extLst>
          </p:cNvPr>
          <p:cNvCxnSpPr/>
          <p:nvPr/>
        </p:nvCxnSpPr>
        <p:spPr bwMode="auto">
          <a:xfrm>
            <a:off x="2233199" y="2923928"/>
            <a:ext cx="651341" cy="2773650"/>
          </a:xfrm>
          <a:prstGeom prst="straightConnector1">
            <a:avLst/>
          </a:prstGeom>
          <a:solidFill>
            <a:schemeClr val="accent1"/>
          </a:solidFill>
          <a:ln w="12700" cap="flat" cmpd="sng" algn="ctr">
            <a:solidFill>
              <a:srgbClr val="0432FF"/>
            </a:solidFill>
            <a:prstDash val="sysDot"/>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Straight Connector 43">
            <a:extLst>
              <a:ext uri="{FF2B5EF4-FFF2-40B4-BE49-F238E27FC236}">
                <a16:creationId xmlns:a16="http://schemas.microsoft.com/office/drawing/2014/main" id="{76D44BE0-EB70-3D73-57D4-80738BA68B46}"/>
              </a:ext>
            </a:extLst>
          </p:cNvPr>
          <p:cNvCxnSpPr/>
          <p:nvPr/>
        </p:nvCxnSpPr>
        <p:spPr bwMode="auto">
          <a:xfrm>
            <a:off x="2246645" y="2439323"/>
            <a:ext cx="2324760" cy="0"/>
          </a:xfrm>
          <a:prstGeom prst="line">
            <a:avLst/>
          </a:prstGeom>
          <a:solidFill>
            <a:schemeClr val="accent1"/>
          </a:solidFill>
          <a:ln w="3175" cap="flat" cmpd="sng" algn="ctr">
            <a:solidFill>
              <a:schemeClr val="tx1"/>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Straight Connector 44">
            <a:extLst>
              <a:ext uri="{FF2B5EF4-FFF2-40B4-BE49-F238E27FC236}">
                <a16:creationId xmlns:a16="http://schemas.microsoft.com/office/drawing/2014/main" id="{AA2243C8-097F-EB37-3D0D-CD80680E1D69}"/>
              </a:ext>
            </a:extLst>
          </p:cNvPr>
          <p:cNvCxnSpPr/>
          <p:nvPr/>
        </p:nvCxnSpPr>
        <p:spPr bwMode="auto">
          <a:xfrm>
            <a:off x="2884541" y="5363684"/>
            <a:ext cx="1199461" cy="0"/>
          </a:xfrm>
          <a:prstGeom prst="line">
            <a:avLst/>
          </a:prstGeom>
          <a:solidFill>
            <a:schemeClr val="accent1"/>
          </a:solidFill>
          <a:ln w="3175" cap="flat" cmpd="sng" algn="ctr">
            <a:solidFill>
              <a:schemeClr val="tx1"/>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7" name="TextBox 46">
            <a:extLst>
              <a:ext uri="{FF2B5EF4-FFF2-40B4-BE49-F238E27FC236}">
                <a16:creationId xmlns:a16="http://schemas.microsoft.com/office/drawing/2014/main" id="{E30F4D0F-02F3-22E1-0FF9-F2628A277712}"/>
              </a:ext>
            </a:extLst>
          </p:cNvPr>
          <p:cNvSpPr txBox="1"/>
          <p:nvPr/>
        </p:nvSpPr>
        <p:spPr>
          <a:xfrm>
            <a:off x="2995734" y="4776814"/>
            <a:ext cx="915231" cy="292350"/>
          </a:xfrm>
          <a:prstGeom prst="rect">
            <a:avLst/>
          </a:prstGeom>
          <a:noFill/>
        </p:spPr>
        <p:txBody>
          <a:bodyPr wrap="square" rtlCol="0">
            <a:spAutoFit/>
          </a:bodyPr>
          <a:lstStyle/>
          <a:p>
            <a:r>
              <a:rPr lang="en-US" dirty="0"/>
              <a:t>Reply time</a:t>
            </a:r>
          </a:p>
        </p:txBody>
      </p:sp>
      <p:sp>
        <p:nvSpPr>
          <p:cNvPr id="48" name="TextBox 47">
            <a:extLst>
              <a:ext uri="{FF2B5EF4-FFF2-40B4-BE49-F238E27FC236}">
                <a16:creationId xmlns:a16="http://schemas.microsoft.com/office/drawing/2014/main" id="{7372AD27-2826-2BE6-6B45-8BDDBB6604F2}"/>
              </a:ext>
            </a:extLst>
          </p:cNvPr>
          <p:cNvSpPr txBox="1"/>
          <p:nvPr/>
        </p:nvSpPr>
        <p:spPr>
          <a:xfrm>
            <a:off x="2843829" y="2496363"/>
            <a:ext cx="1883486" cy="292350"/>
          </a:xfrm>
          <a:prstGeom prst="rect">
            <a:avLst/>
          </a:prstGeom>
          <a:noFill/>
        </p:spPr>
        <p:txBody>
          <a:bodyPr wrap="square" rtlCol="0">
            <a:spAutoFit/>
          </a:bodyPr>
          <a:lstStyle/>
          <a:p>
            <a:r>
              <a:rPr lang="en-US" dirty="0"/>
              <a:t>Round-trip time</a:t>
            </a:r>
          </a:p>
        </p:txBody>
      </p:sp>
      <p:cxnSp>
        <p:nvCxnSpPr>
          <p:cNvPr id="50" name="Straight Arrow Connector 49">
            <a:extLst>
              <a:ext uri="{FF2B5EF4-FFF2-40B4-BE49-F238E27FC236}">
                <a16:creationId xmlns:a16="http://schemas.microsoft.com/office/drawing/2014/main" id="{E8BC0EA0-7EE5-519D-6F53-3D216B826B6D}"/>
              </a:ext>
            </a:extLst>
          </p:cNvPr>
          <p:cNvCxnSpPr/>
          <p:nvPr/>
        </p:nvCxnSpPr>
        <p:spPr bwMode="auto">
          <a:xfrm>
            <a:off x="7428484" y="2553610"/>
            <a:ext cx="1485756" cy="0"/>
          </a:xfrm>
          <a:prstGeom prst="straightConnector1">
            <a:avLst/>
          </a:prstGeom>
          <a:solidFill>
            <a:schemeClr val="accent1"/>
          </a:solidFill>
          <a:ln w="76200" cap="flat" cmpd="sng" algn="ctr">
            <a:solidFill>
              <a:srgbClr val="B36BE2"/>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Arrow Connector 52">
            <a:extLst>
              <a:ext uri="{FF2B5EF4-FFF2-40B4-BE49-F238E27FC236}">
                <a16:creationId xmlns:a16="http://schemas.microsoft.com/office/drawing/2014/main" id="{F5D1D123-D161-470A-F728-D93849E64779}"/>
              </a:ext>
            </a:extLst>
          </p:cNvPr>
          <p:cNvCxnSpPr/>
          <p:nvPr/>
        </p:nvCxnSpPr>
        <p:spPr bwMode="auto">
          <a:xfrm>
            <a:off x="8914239" y="5258356"/>
            <a:ext cx="1485756" cy="0"/>
          </a:xfrm>
          <a:prstGeom prst="straightConnector1">
            <a:avLst/>
          </a:prstGeom>
          <a:solidFill>
            <a:schemeClr val="accent1"/>
          </a:solidFill>
          <a:ln w="76200" cap="flat" cmpd="sng" algn="ctr">
            <a:solidFill>
              <a:srgbClr val="BFFFFF"/>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Straight Connector 53">
            <a:extLst>
              <a:ext uri="{FF2B5EF4-FFF2-40B4-BE49-F238E27FC236}">
                <a16:creationId xmlns:a16="http://schemas.microsoft.com/office/drawing/2014/main" id="{84EB8117-6425-3CC8-2E3E-14C5931B609E}"/>
              </a:ext>
            </a:extLst>
          </p:cNvPr>
          <p:cNvCxnSpPr/>
          <p:nvPr/>
        </p:nvCxnSpPr>
        <p:spPr bwMode="auto">
          <a:xfrm>
            <a:off x="2209512" y="1893358"/>
            <a:ext cx="3364063" cy="0"/>
          </a:xfrm>
          <a:prstGeom prst="line">
            <a:avLst/>
          </a:prstGeom>
          <a:solidFill>
            <a:schemeClr val="accent1"/>
          </a:solidFill>
          <a:ln w="3175" cap="flat" cmpd="sng" algn="ctr">
            <a:solidFill>
              <a:schemeClr val="tx1"/>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6" name="TextBox 55">
            <a:extLst>
              <a:ext uri="{FF2B5EF4-FFF2-40B4-BE49-F238E27FC236}">
                <a16:creationId xmlns:a16="http://schemas.microsoft.com/office/drawing/2014/main" id="{DCEBA9C8-3546-8921-C2FF-536AD7C379D6}"/>
              </a:ext>
            </a:extLst>
          </p:cNvPr>
          <p:cNvSpPr txBox="1"/>
          <p:nvPr/>
        </p:nvSpPr>
        <p:spPr>
          <a:xfrm>
            <a:off x="3541636" y="1556444"/>
            <a:ext cx="1018244" cy="292350"/>
          </a:xfrm>
          <a:prstGeom prst="rect">
            <a:avLst/>
          </a:prstGeom>
          <a:noFill/>
        </p:spPr>
        <p:txBody>
          <a:bodyPr wrap="square" rtlCol="0">
            <a:spAutoFit/>
          </a:bodyPr>
          <a:lstStyle/>
          <a:p>
            <a:r>
              <a:rPr lang="en-US" dirty="0"/>
              <a:t>1ms</a:t>
            </a:r>
          </a:p>
        </p:txBody>
      </p:sp>
      <p:sp>
        <p:nvSpPr>
          <p:cNvPr id="57" name="TextBox 56">
            <a:extLst>
              <a:ext uri="{FF2B5EF4-FFF2-40B4-BE49-F238E27FC236}">
                <a16:creationId xmlns:a16="http://schemas.microsoft.com/office/drawing/2014/main" id="{38789733-75B6-B6BA-34AD-23BC594F6C89}"/>
              </a:ext>
            </a:extLst>
          </p:cNvPr>
          <p:cNvSpPr txBox="1"/>
          <p:nvPr/>
        </p:nvSpPr>
        <p:spPr>
          <a:xfrm>
            <a:off x="596619" y="1430694"/>
            <a:ext cx="1529933" cy="307737"/>
          </a:xfrm>
          <a:prstGeom prst="rect">
            <a:avLst/>
          </a:prstGeom>
          <a:noFill/>
        </p:spPr>
        <p:txBody>
          <a:bodyPr wrap="square" rtlCol="0">
            <a:spAutoFit/>
          </a:bodyPr>
          <a:lstStyle/>
          <a:p>
            <a:r>
              <a:rPr lang="en-US" sz="1400" dirty="0">
                <a:solidFill>
                  <a:srgbClr val="FF0000"/>
                </a:solidFill>
              </a:rPr>
              <a:t>RSF-RMARKER</a:t>
            </a:r>
          </a:p>
        </p:txBody>
      </p:sp>
      <p:cxnSp>
        <p:nvCxnSpPr>
          <p:cNvPr id="62" name="Straight Arrow Connector 61">
            <a:extLst>
              <a:ext uri="{FF2B5EF4-FFF2-40B4-BE49-F238E27FC236}">
                <a16:creationId xmlns:a16="http://schemas.microsoft.com/office/drawing/2014/main" id="{C52EE993-148C-340B-9D78-5337CC4DC04C}"/>
              </a:ext>
            </a:extLst>
          </p:cNvPr>
          <p:cNvCxnSpPr/>
          <p:nvPr/>
        </p:nvCxnSpPr>
        <p:spPr bwMode="auto">
          <a:xfrm flipV="1">
            <a:off x="4571404" y="2887506"/>
            <a:ext cx="0" cy="676753"/>
          </a:xfrm>
          <a:prstGeom prst="straightConnector1">
            <a:avLst/>
          </a:prstGeom>
          <a:solidFill>
            <a:schemeClr val="accent1"/>
          </a:solidFill>
          <a:ln w="12700" cap="flat" cmpd="sng" algn="ctr">
            <a:solidFill>
              <a:srgbClr val="FF0000"/>
            </a:solidFill>
            <a:prstDash val="sysDot"/>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Straight Arrow Connector 62">
            <a:extLst>
              <a:ext uri="{FF2B5EF4-FFF2-40B4-BE49-F238E27FC236}">
                <a16:creationId xmlns:a16="http://schemas.microsoft.com/office/drawing/2014/main" id="{5903CCA7-E449-48DE-3B67-E6EED1CE0AD3}"/>
              </a:ext>
            </a:extLst>
          </p:cNvPr>
          <p:cNvCxnSpPr/>
          <p:nvPr/>
        </p:nvCxnSpPr>
        <p:spPr bwMode="auto">
          <a:xfrm flipV="1">
            <a:off x="4084001" y="5029784"/>
            <a:ext cx="0" cy="676753"/>
          </a:xfrm>
          <a:prstGeom prst="straightConnector1">
            <a:avLst/>
          </a:prstGeom>
          <a:solidFill>
            <a:schemeClr val="accent1"/>
          </a:solidFill>
          <a:ln w="12700" cap="flat" cmpd="sng" algn="ctr">
            <a:solidFill>
              <a:srgbClr val="FF0000"/>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Straight Arrow Connector 63">
            <a:extLst>
              <a:ext uri="{FF2B5EF4-FFF2-40B4-BE49-F238E27FC236}">
                <a16:creationId xmlns:a16="http://schemas.microsoft.com/office/drawing/2014/main" id="{88B62C74-3493-F32C-70F0-E6C0CA43855F}"/>
              </a:ext>
            </a:extLst>
          </p:cNvPr>
          <p:cNvCxnSpPr/>
          <p:nvPr/>
        </p:nvCxnSpPr>
        <p:spPr bwMode="auto">
          <a:xfrm flipV="1">
            <a:off x="2884540" y="5706537"/>
            <a:ext cx="0" cy="676753"/>
          </a:xfrm>
          <a:prstGeom prst="straightConnector1">
            <a:avLst/>
          </a:prstGeom>
          <a:solidFill>
            <a:schemeClr val="accent1"/>
          </a:solidFill>
          <a:ln w="12700" cap="flat" cmpd="sng" algn="ctr">
            <a:solidFill>
              <a:srgbClr val="FF0000"/>
            </a:solidFill>
            <a:prstDash val="sysDot"/>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 name="TextBox 2">
            <a:extLst>
              <a:ext uri="{FF2B5EF4-FFF2-40B4-BE49-F238E27FC236}">
                <a16:creationId xmlns:a16="http://schemas.microsoft.com/office/drawing/2014/main" id="{3C84FD86-6AA0-1E6C-AA63-D4759C72DBA0}"/>
              </a:ext>
            </a:extLst>
          </p:cNvPr>
          <p:cNvSpPr txBox="1"/>
          <p:nvPr/>
        </p:nvSpPr>
        <p:spPr>
          <a:xfrm>
            <a:off x="473192" y="829798"/>
            <a:ext cx="1650165" cy="307737"/>
          </a:xfrm>
          <a:prstGeom prst="rect">
            <a:avLst/>
          </a:prstGeom>
          <a:solidFill>
            <a:schemeClr val="bg1">
              <a:lumMod val="95000"/>
            </a:schemeClr>
          </a:solidFill>
        </p:spPr>
        <p:txBody>
          <a:bodyPr wrap="square" rtlCol="0">
            <a:spAutoFit/>
          </a:bodyPr>
          <a:lstStyle/>
          <a:p>
            <a:r>
              <a:rPr lang="en-US" sz="1400" dirty="0">
                <a:latin typeface="+mj-lt"/>
              </a:rPr>
              <a:t>Device-A: Initiator</a:t>
            </a:r>
          </a:p>
        </p:txBody>
      </p:sp>
      <p:sp>
        <p:nvSpPr>
          <p:cNvPr id="7" name="TextBox 6">
            <a:extLst>
              <a:ext uri="{FF2B5EF4-FFF2-40B4-BE49-F238E27FC236}">
                <a16:creationId xmlns:a16="http://schemas.microsoft.com/office/drawing/2014/main" id="{325F2531-3F89-C7CE-EDD5-00722AD95543}"/>
              </a:ext>
            </a:extLst>
          </p:cNvPr>
          <p:cNvSpPr txBox="1"/>
          <p:nvPr/>
        </p:nvSpPr>
        <p:spPr>
          <a:xfrm>
            <a:off x="0" y="5968716"/>
            <a:ext cx="1737750" cy="307737"/>
          </a:xfrm>
          <a:prstGeom prst="rect">
            <a:avLst/>
          </a:prstGeom>
          <a:solidFill>
            <a:schemeClr val="bg1">
              <a:lumMod val="95000"/>
            </a:schemeClr>
          </a:solidFill>
        </p:spPr>
        <p:txBody>
          <a:bodyPr wrap="none" rtlCol="0">
            <a:spAutoFit/>
          </a:bodyPr>
          <a:lstStyle/>
          <a:p>
            <a:r>
              <a:rPr lang="en-US" sz="1400" dirty="0">
                <a:latin typeface="+mj-lt"/>
              </a:rPr>
              <a:t>Device-B: Responder</a:t>
            </a:r>
          </a:p>
        </p:txBody>
      </p:sp>
      <p:grpSp>
        <p:nvGrpSpPr>
          <p:cNvPr id="8" name="Group 7">
            <a:extLst>
              <a:ext uri="{FF2B5EF4-FFF2-40B4-BE49-F238E27FC236}">
                <a16:creationId xmlns:a16="http://schemas.microsoft.com/office/drawing/2014/main" id="{A904F038-C973-2C75-E8D1-F273CA081D6C}"/>
              </a:ext>
            </a:extLst>
          </p:cNvPr>
          <p:cNvGrpSpPr/>
          <p:nvPr/>
        </p:nvGrpSpPr>
        <p:grpSpPr>
          <a:xfrm>
            <a:off x="1659189" y="2363441"/>
            <a:ext cx="490543" cy="1066043"/>
            <a:chOff x="930914" y="2167091"/>
            <a:chExt cx="490607" cy="1066182"/>
          </a:xfrm>
        </p:grpSpPr>
        <p:sp>
          <p:nvSpPr>
            <p:cNvPr id="19" name="TextBox 18">
              <a:extLst>
                <a:ext uri="{FF2B5EF4-FFF2-40B4-BE49-F238E27FC236}">
                  <a16:creationId xmlns:a16="http://schemas.microsoft.com/office/drawing/2014/main" id="{53B3BC5B-9026-6C87-FAF1-0DBD49B6ECD6}"/>
                </a:ext>
              </a:extLst>
            </p:cNvPr>
            <p:cNvSpPr txBox="1"/>
            <p:nvPr/>
          </p:nvSpPr>
          <p:spPr>
            <a:xfrm>
              <a:off x="936414" y="2863941"/>
              <a:ext cx="482441" cy="369332"/>
            </a:xfrm>
            <a:prstGeom prst="rect">
              <a:avLst/>
            </a:prstGeom>
            <a:noFill/>
          </p:spPr>
          <p:txBody>
            <a:bodyPr wrap="square" rtlCol="0">
              <a:spAutoFit/>
            </a:bodyPr>
            <a:lstStyle/>
            <a:p>
              <a:r>
                <a:rPr lang="en-US" sz="1800" dirty="0">
                  <a:latin typeface="+mn-lt"/>
                </a:rPr>
                <a:t>Rx</a:t>
              </a:r>
            </a:p>
          </p:txBody>
        </p:sp>
        <p:sp>
          <p:nvSpPr>
            <p:cNvPr id="20" name="TextBox 19">
              <a:extLst>
                <a:ext uri="{FF2B5EF4-FFF2-40B4-BE49-F238E27FC236}">
                  <a16:creationId xmlns:a16="http://schemas.microsoft.com/office/drawing/2014/main" id="{41B93BBD-46BB-8270-A7FD-7FD8C39B20A5}"/>
                </a:ext>
              </a:extLst>
            </p:cNvPr>
            <p:cNvSpPr txBox="1"/>
            <p:nvPr/>
          </p:nvSpPr>
          <p:spPr>
            <a:xfrm>
              <a:off x="930914" y="2167091"/>
              <a:ext cx="490607" cy="369332"/>
            </a:xfrm>
            <a:prstGeom prst="rect">
              <a:avLst/>
            </a:prstGeom>
            <a:noFill/>
          </p:spPr>
          <p:txBody>
            <a:bodyPr wrap="square" rtlCol="0">
              <a:spAutoFit/>
            </a:bodyPr>
            <a:lstStyle/>
            <a:p>
              <a:r>
                <a:rPr lang="en-US" sz="1800" dirty="0">
                  <a:latin typeface="+mn-lt"/>
                </a:rPr>
                <a:t>Tx</a:t>
              </a:r>
            </a:p>
          </p:txBody>
        </p:sp>
      </p:grpSp>
      <p:grpSp>
        <p:nvGrpSpPr>
          <p:cNvPr id="27" name="Group 26">
            <a:extLst>
              <a:ext uri="{FF2B5EF4-FFF2-40B4-BE49-F238E27FC236}">
                <a16:creationId xmlns:a16="http://schemas.microsoft.com/office/drawing/2014/main" id="{1B5A6641-D9E5-60C4-6CCD-A2DA3496A9B8}"/>
              </a:ext>
            </a:extLst>
          </p:cNvPr>
          <p:cNvGrpSpPr/>
          <p:nvPr/>
        </p:nvGrpSpPr>
        <p:grpSpPr>
          <a:xfrm>
            <a:off x="1792566" y="5173515"/>
            <a:ext cx="490543" cy="1066043"/>
            <a:chOff x="930914" y="2167091"/>
            <a:chExt cx="490607" cy="1066182"/>
          </a:xfrm>
        </p:grpSpPr>
        <p:sp>
          <p:nvSpPr>
            <p:cNvPr id="29" name="TextBox 28">
              <a:extLst>
                <a:ext uri="{FF2B5EF4-FFF2-40B4-BE49-F238E27FC236}">
                  <a16:creationId xmlns:a16="http://schemas.microsoft.com/office/drawing/2014/main" id="{B2FE7A6F-D6B0-1FFD-142A-4DE662D48726}"/>
                </a:ext>
              </a:extLst>
            </p:cNvPr>
            <p:cNvSpPr txBox="1"/>
            <p:nvPr/>
          </p:nvSpPr>
          <p:spPr>
            <a:xfrm>
              <a:off x="936414" y="2863941"/>
              <a:ext cx="482441" cy="369332"/>
            </a:xfrm>
            <a:prstGeom prst="rect">
              <a:avLst/>
            </a:prstGeom>
            <a:noFill/>
          </p:spPr>
          <p:txBody>
            <a:bodyPr wrap="square" rtlCol="0">
              <a:spAutoFit/>
            </a:bodyPr>
            <a:lstStyle/>
            <a:p>
              <a:r>
                <a:rPr lang="en-US" sz="1800" dirty="0">
                  <a:latin typeface="+mn-lt"/>
                </a:rPr>
                <a:t>Rx</a:t>
              </a:r>
            </a:p>
          </p:txBody>
        </p:sp>
        <p:sp>
          <p:nvSpPr>
            <p:cNvPr id="30" name="TextBox 29">
              <a:extLst>
                <a:ext uri="{FF2B5EF4-FFF2-40B4-BE49-F238E27FC236}">
                  <a16:creationId xmlns:a16="http://schemas.microsoft.com/office/drawing/2014/main" id="{47FDC716-8395-888E-A450-154D1DE0B7DE}"/>
                </a:ext>
              </a:extLst>
            </p:cNvPr>
            <p:cNvSpPr txBox="1"/>
            <p:nvPr/>
          </p:nvSpPr>
          <p:spPr>
            <a:xfrm>
              <a:off x="930914" y="2167091"/>
              <a:ext cx="490607" cy="369332"/>
            </a:xfrm>
            <a:prstGeom prst="rect">
              <a:avLst/>
            </a:prstGeom>
            <a:noFill/>
          </p:spPr>
          <p:txBody>
            <a:bodyPr wrap="square" rtlCol="0">
              <a:spAutoFit/>
            </a:bodyPr>
            <a:lstStyle/>
            <a:p>
              <a:r>
                <a:rPr lang="en-US" sz="1800" dirty="0">
                  <a:latin typeface="+mn-lt"/>
                </a:rPr>
                <a:t>Tx</a:t>
              </a:r>
            </a:p>
          </p:txBody>
        </p:sp>
      </p:grpSp>
      <p:cxnSp>
        <p:nvCxnSpPr>
          <p:cNvPr id="37" name="Straight Connector 36">
            <a:extLst>
              <a:ext uri="{FF2B5EF4-FFF2-40B4-BE49-F238E27FC236}">
                <a16:creationId xmlns:a16="http://schemas.microsoft.com/office/drawing/2014/main" id="{22987EBD-C456-4E06-D447-1310F1796492}"/>
              </a:ext>
            </a:extLst>
          </p:cNvPr>
          <p:cNvCxnSpPr/>
          <p:nvPr/>
        </p:nvCxnSpPr>
        <p:spPr bwMode="auto">
          <a:xfrm>
            <a:off x="4571404" y="1556444"/>
            <a:ext cx="0" cy="1348978"/>
          </a:xfrm>
          <a:prstGeom prst="line">
            <a:avLst/>
          </a:prstGeom>
          <a:solidFill>
            <a:schemeClr val="accent1"/>
          </a:solidFill>
          <a:ln w="6350" cap="flat" cmpd="sng" algn="ctr">
            <a:solidFill>
              <a:srgbClr val="FF0000"/>
            </a:solidFill>
            <a:prstDash val="sysDot"/>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 name="Straight Connector 39">
            <a:extLst>
              <a:ext uri="{FF2B5EF4-FFF2-40B4-BE49-F238E27FC236}">
                <a16:creationId xmlns:a16="http://schemas.microsoft.com/office/drawing/2014/main" id="{E2D9808A-CEF1-CC56-15E0-7673D05B17DB}"/>
              </a:ext>
            </a:extLst>
          </p:cNvPr>
          <p:cNvCxnSpPr/>
          <p:nvPr/>
        </p:nvCxnSpPr>
        <p:spPr bwMode="auto">
          <a:xfrm>
            <a:off x="2884540" y="4776814"/>
            <a:ext cx="0" cy="929723"/>
          </a:xfrm>
          <a:prstGeom prst="line">
            <a:avLst/>
          </a:prstGeom>
          <a:solidFill>
            <a:schemeClr val="accent1"/>
          </a:solidFill>
          <a:ln w="6350" cap="flat" cmpd="sng" algn="ctr">
            <a:solidFill>
              <a:srgbClr val="FF0000"/>
            </a:solidFill>
            <a:prstDash val="sysDot"/>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5" name="Straight Arrow Connector 34">
            <a:extLst>
              <a:ext uri="{FF2B5EF4-FFF2-40B4-BE49-F238E27FC236}">
                <a16:creationId xmlns:a16="http://schemas.microsoft.com/office/drawing/2014/main" id="{F504FBE8-FEC5-1DB5-685A-9BBB29BB1F8B}"/>
              </a:ext>
            </a:extLst>
          </p:cNvPr>
          <p:cNvCxnSpPr/>
          <p:nvPr/>
        </p:nvCxnSpPr>
        <p:spPr bwMode="auto">
          <a:xfrm flipV="1">
            <a:off x="4084001" y="2934716"/>
            <a:ext cx="475879" cy="2762862"/>
          </a:xfrm>
          <a:prstGeom prst="straightConnector1">
            <a:avLst/>
          </a:prstGeom>
          <a:solidFill>
            <a:schemeClr val="accent1"/>
          </a:solidFill>
          <a:ln w="28575" cap="flat" cmpd="sng" algn="ctr">
            <a:solidFill>
              <a:srgbClr val="0432FF"/>
            </a:solidFill>
            <a:prstDash val="sysDot"/>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Straight Arrow Connector 12">
            <a:extLst>
              <a:ext uri="{FF2B5EF4-FFF2-40B4-BE49-F238E27FC236}">
                <a16:creationId xmlns:a16="http://schemas.microsoft.com/office/drawing/2014/main" id="{68704022-DE2A-209E-F08D-7FD4CDAD6C6A}"/>
              </a:ext>
            </a:extLst>
          </p:cNvPr>
          <p:cNvCxnSpPr/>
          <p:nvPr/>
        </p:nvCxnSpPr>
        <p:spPr bwMode="auto">
          <a:xfrm>
            <a:off x="1828562" y="1727624"/>
            <a:ext cx="380950" cy="380950"/>
          </a:xfrm>
          <a:prstGeom prst="straightConnector1">
            <a:avLst/>
          </a:prstGeom>
          <a:solidFill>
            <a:schemeClr val="accent1"/>
          </a:solidFill>
          <a:ln w="76200" cap="flat" cmpd="sng" algn="ctr">
            <a:solidFill>
              <a:srgbClr val="FF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Straight Arrow Connector 20">
            <a:extLst>
              <a:ext uri="{FF2B5EF4-FFF2-40B4-BE49-F238E27FC236}">
                <a16:creationId xmlns:a16="http://schemas.microsoft.com/office/drawing/2014/main" id="{90B00E47-0A1B-EE46-7B35-C4DDC46A5339}"/>
              </a:ext>
            </a:extLst>
          </p:cNvPr>
          <p:cNvCxnSpPr/>
          <p:nvPr/>
        </p:nvCxnSpPr>
        <p:spPr bwMode="auto">
          <a:xfrm>
            <a:off x="3649445" y="4568980"/>
            <a:ext cx="380950" cy="380950"/>
          </a:xfrm>
          <a:prstGeom prst="straightConnector1">
            <a:avLst/>
          </a:prstGeom>
          <a:solidFill>
            <a:schemeClr val="accent1"/>
          </a:solidFill>
          <a:ln w="76200" cap="flat" cmpd="sng" algn="ctr">
            <a:solidFill>
              <a:srgbClr val="FF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 name="TextBox 21">
            <a:extLst>
              <a:ext uri="{FF2B5EF4-FFF2-40B4-BE49-F238E27FC236}">
                <a16:creationId xmlns:a16="http://schemas.microsoft.com/office/drawing/2014/main" id="{598B20DF-D663-13D9-02B1-06881E0DFDDE}"/>
              </a:ext>
            </a:extLst>
          </p:cNvPr>
          <p:cNvSpPr txBox="1"/>
          <p:nvPr/>
        </p:nvSpPr>
        <p:spPr>
          <a:xfrm>
            <a:off x="1958124" y="1129071"/>
            <a:ext cx="1165552" cy="292350"/>
          </a:xfrm>
          <a:prstGeom prst="rect">
            <a:avLst/>
          </a:prstGeom>
          <a:noFill/>
        </p:spPr>
        <p:txBody>
          <a:bodyPr wrap="none" rtlCol="0">
            <a:spAutoFit/>
          </a:bodyPr>
          <a:lstStyle/>
          <a:p>
            <a:pPr algn="l"/>
            <a:r>
              <a:rPr lang="en-US" dirty="0">
                <a:solidFill>
                  <a:srgbClr val="FF0000"/>
                </a:solidFill>
              </a:rPr>
              <a:t>T</a:t>
            </a:r>
            <a:r>
              <a:rPr lang="en-US" sz="1100" dirty="0">
                <a:solidFill>
                  <a:srgbClr val="FF0000"/>
                </a:solidFill>
              </a:rPr>
              <a:t>A+</a:t>
            </a:r>
            <a:r>
              <a:rPr lang="en-US" dirty="0">
                <a:solidFill>
                  <a:srgbClr val="FF0000"/>
                </a:solidFill>
              </a:rPr>
              <a:t>2400</a:t>
            </a:r>
            <a:r>
              <a:rPr lang="en-US" sz="1100" dirty="0">
                <a:solidFill>
                  <a:srgbClr val="FF0000"/>
                </a:solidFill>
              </a:rPr>
              <a:t>RSTU</a:t>
            </a:r>
            <a:endParaRPr lang="en-US" dirty="0">
              <a:solidFill>
                <a:srgbClr val="FF0000"/>
              </a:solidFill>
            </a:endParaRPr>
          </a:p>
        </p:txBody>
      </p:sp>
      <p:sp>
        <p:nvSpPr>
          <p:cNvPr id="23" name="TextBox 22">
            <a:extLst>
              <a:ext uri="{FF2B5EF4-FFF2-40B4-BE49-F238E27FC236}">
                <a16:creationId xmlns:a16="http://schemas.microsoft.com/office/drawing/2014/main" id="{A01397E4-FDDA-11A8-1229-C3E6EF1100FB}"/>
              </a:ext>
            </a:extLst>
          </p:cNvPr>
          <p:cNvSpPr txBox="1"/>
          <p:nvPr/>
        </p:nvSpPr>
        <p:spPr>
          <a:xfrm>
            <a:off x="1500737" y="4409056"/>
            <a:ext cx="1664213" cy="292350"/>
          </a:xfrm>
          <a:prstGeom prst="rect">
            <a:avLst/>
          </a:prstGeom>
          <a:noFill/>
        </p:spPr>
        <p:txBody>
          <a:bodyPr wrap="none" rtlCol="0">
            <a:spAutoFit/>
          </a:bodyPr>
          <a:lstStyle/>
          <a:p>
            <a:pPr algn="l"/>
            <a:r>
              <a:rPr lang="en-US" dirty="0">
                <a:solidFill>
                  <a:srgbClr val="FF0000"/>
                </a:solidFill>
              </a:rPr>
              <a:t>T</a:t>
            </a:r>
            <a:r>
              <a:rPr lang="en-US" sz="1100" dirty="0">
                <a:solidFill>
                  <a:srgbClr val="FF0000"/>
                </a:solidFill>
              </a:rPr>
              <a:t>A</a:t>
            </a:r>
            <a:r>
              <a:rPr lang="en-US" dirty="0">
                <a:solidFill>
                  <a:srgbClr val="FF0000"/>
                </a:solidFill>
              </a:rPr>
              <a:t>+ 2400</a:t>
            </a:r>
            <a:r>
              <a:rPr lang="en-US" sz="1100" dirty="0">
                <a:solidFill>
                  <a:srgbClr val="FF0000"/>
                </a:solidFill>
              </a:rPr>
              <a:t>RSTU </a:t>
            </a:r>
            <a:r>
              <a:rPr lang="en-US" dirty="0">
                <a:solidFill>
                  <a:srgbClr val="FF0000"/>
                </a:solidFill>
              </a:rPr>
              <a:t>+TOF</a:t>
            </a:r>
          </a:p>
        </p:txBody>
      </p:sp>
      <p:sp>
        <p:nvSpPr>
          <p:cNvPr id="24" name="TextBox 23">
            <a:extLst>
              <a:ext uri="{FF2B5EF4-FFF2-40B4-BE49-F238E27FC236}">
                <a16:creationId xmlns:a16="http://schemas.microsoft.com/office/drawing/2014/main" id="{B9D7E311-7987-BE05-E6ED-4B6974B76BC2}"/>
              </a:ext>
            </a:extLst>
          </p:cNvPr>
          <p:cNvSpPr txBox="1"/>
          <p:nvPr/>
        </p:nvSpPr>
        <p:spPr>
          <a:xfrm>
            <a:off x="3687205" y="4268981"/>
            <a:ext cx="1202416" cy="292350"/>
          </a:xfrm>
          <a:prstGeom prst="rect">
            <a:avLst/>
          </a:prstGeom>
          <a:noFill/>
        </p:spPr>
        <p:txBody>
          <a:bodyPr wrap="none" rtlCol="0">
            <a:spAutoFit/>
          </a:bodyPr>
          <a:lstStyle/>
          <a:p>
            <a:pPr algn="l"/>
            <a:r>
              <a:rPr lang="en-US" dirty="0">
                <a:solidFill>
                  <a:srgbClr val="FF0000"/>
                </a:solidFill>
              </a:rPr>
              <a:t>T</a:t>
            </a:r>
            <a:r>
              <a:rPr lang="en-US" sz="1100" dirty="0">
                <a:solidFill>
                  <a:srgbClr val="FF0000"/>
                </a:solidFill>
              </a:rPr>
              <a:t>B</a:t>
            </a:r>
            <a:r>
              <a:rPr lang="en-US" dirty="0">
                <a:solidFill>
                  <a:srgbClr val="FF0000"/>
                </a:solidFill>
              </a:rPr>
              <a:t>+1800</a:t>
            </a:r>
            <a:r>
              <a:rPr lang="en-US" sz="1200" dirty="0">
                <a:solidFill>
                  <a:srgbClr val="FF0000"/>
                </a:solidFill>
              </a:rPr>
              <a:t>RSTU</a:t>
            </a:r>
            <a:endParaRPr lang="en-US" dirty="0">
              <a:solidFill>
                <a:srgbClr val="FF0000"/>
              </a:solidFill>
            </a:endParaRPr>
          </a:p>
        </p:txBody>
      </p:sp>
      <p:sp>
        <p:nvSpPr>
          <p:cNvPr id="25" name="TextBox 24">
            <a:extLst>
              <a:ext uri="{FF2B5EF4-FFF2-40B4-BE49-F238E27FC236}">
                <a16:creationId xmlns:a16="http://schemas.microsoft.com/office/drawing/2014/main" id="{64E37819-259B-D1D8-FF1B-98EAA9D17F5F}"/>
              </a:ext>
            </a:extLst>
          </p:cNvPr>
          <p:cNvSpPr txBox="1"/>
          <p:nvPr/>
        </p:nvSpPr>
        <p:spPr>
          <a:xfrm>
            <a:off x="4272277" y="1195054"/>
            <a:ext cx="1609718" cy="292350"/>
          </a:xfrm>
          <a:prstGeom prst="rect">
            <a:avLst/>
          </a:prstGeom>
          <a:noFill/>
        </p:spPr>
        <p:txBody>
          <a:bodyPr wrap="none" rtlCol="0">
            <a:spAutoFit/>
          </a:bodyPr>
          <a:lstStyle/>
          <a:p>
            <a:pPr algn="l"/>
            <a:r>
              <a:rPr lang="en-US" dirty="0">
                <a:solidFill>
                  <a:srgbClr val="FF0000"/>
                </a:solidFill>
              </a:rPr>
              <a:t>T</a:t>
            </a:r>
            <a:r>
              <a:rPr lang="en-US" sz="1100" dirty="0">
                <a:solidFill>
                  <a:srgbClr val="FF0000"/>
                </a:solidFill>
              </a:rPr>
              <a:t>B</a:t>
            </a:r>
            <a:r>
              <a:rPr lang="en-US" dirty="0">
                <a:solidFill>
                  <a:srgbClr val="FF0000"/>
                </a:solidFill>
              </a:rPr>
              <a:t>+1800</a:t>
            </a:r>
            <a:r>
              <a:rPr lang="en-US" sz="1200" dirty="0">
                <a:solidFill>
                  <a:srgbClr val="FF0000"/>
                </a:solidFill>
              </a:rPr>
              <a:t>RSTU</a:t>
            </a:r>
            <a:r>
              <a:rPr lang="en-US" dirty="0">
                <a:solidFill>
                  <a:srgbClr val="FF0000"/>
                </a:solidFill>
              </a:rPr>
              <a:t>+TOF</a:t>
            </a:r>
          </a:p>
        </p:txBody>
      </p:sp>
      <p:cxnSp>
        <p:nvCxnSpPr>
          <p:cNvPr id="34" name="Straight Connector 33">
            <a:extLst>
              <a:ext uri="{FF2B5EF4-FFF2-40B4-BE49-F238E27FC236}">
                <a16:creationId xmlns:a16="http://schemas.microsoft.com/office/drawing/2014/main" id="{21A48967-3672-3ADD-9A5B-877930B4D275}"/>
              </a:ext>
            </a:extLst>
          </p:cNvPr>
          <p:cNvCxnSpPr/>
          <p:nvPr/>
        </p:nvCxnSpPr>
        <p:spPr bwMode="auto">
          <a:xfrm>
            <a:off x="2182622" y="1519863"/>
            <a:ext cx="0" cy="1348978"/>
          </a:xfrm>
          <a:prstGeom prst="line">
            <a:avLst/>
          </a:prstGeom>
          <a:solidFill>
            <a:schemeClr val="accent1"/>
          </a:solidFill>
          <a:ln w="6350" cap="flat" cmpd="sng" algn="ctr">
            <a:solidFill>
              <a:srgbClr val="FF0000"/>
            </a:solidFill>
            <a:prstDash val="sysDot"/>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Straight Connector 37">
            <a:extLst>
              <a:ext uri="{FF2B5EF4-FFF2-40B4-BE49-F238E27FC236}">
                <a16:creationId xmlns:a16="http://schemas.microsoft.com/office/drawing/2014/main" id="{B997B5C5-C8BF-F31C-F03D-3A796CAA4142}"/>
              </a:ext>
            </a:extLst>
          </p:cNvPr>
          <p:cNvCxnSpPr/>
          <p:nvPr/>
        </p:nvCxnSpPr>
        <p:spPr bwMode="auto">
          <a:xfrm>
            <a:off x="4030395" y="4602491"/>
            <a:ext cx="0" cy="1120727"/>
          </a:xfrm>
          <a:prstGeom prst="line">
            <a:avLst/>
          </a:prstGeom>
          <a:solidFill>
            <a:schemeClr val="accent1"/>
          </a:solidFill>
          <a:ln w="6350" cap="flat" cmpd="sng" algn="ctr">
            <a:solidFill>
              <a:srgbClr val="FF0000"/>
            </a:solidFill>
            <a:prstDash val="sysDot"/>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6" name="Rectangle 45">
            <a:extLst>
              <a:ext uri="{FF2B5EF4-FFF2-40B4-BE49-F238E27FC236}">
                <a16:creationId xmlns:a16="http://schemas.microsoft.com/office/drawing/2014/main" id="{E3481355-A0CA-B326-401F-45C1C1307784}"/>
              </a:ext>
            </a:extLst>
          </p:cNvPr>
          <p:cNvSpPr/>
          <p:nvPr/>
        </p:nvSpPr>
        <p:spPr>
          <a:xfrm>
            <a:off x="107807" y="1257714"/>
            <a:ext cx="365813" cy="164908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Clr>
                <a:schemeClr val="bg1"/>
              </a:buClr>
            </a:pPr>
            <a:r>
              <a:rPr lang="en-US" dirty="0"/>
              <a:t>POLL</a:t>
            </a:r>
          </a:p>
        </p:txBody>
      </p:sp>
      <p:sp>
        <p:nvSpPr>
          <p:cNvPr id="49" name="Rectangle 48">
            <a:extLst>
              <a:ext uri="{FF2B5EF4-FFF2-40B4-BE49-F238E27FC236}">
                <a16:creationId xmlns:a16="http://schemas.microsoft.com/office/drawing/2014/main" id="{DCDE4596-A2A2-2082-2A7A-5EF53FAEDF4B}"/>
              </a:ext>
            </a:extLst>
          </p:cNvPr>
          <p:cNvSpPr/>
          <p:nvPr/>
        </p:nvSpPr>
        <p:spPr>
          <a:xfrm>
            <a:off x="981700" y="4090751"/>
            <a:ext cx="365813" cy="164908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Clr>
                <a:schemeClr val="bg1"/>
              </a:buClr>
            </a:pPr>
            <a:r>
              <a:rPr lang="en-US" dirty="0"/>
              <a:t>RESP</a:t>
            </a:r>
          </a:p>
        </p:txBody>
      </p:sp>
      <p:sp>
        <p:nvSpPr>
          <p:cNvPr id="51" name="TextBox 50">
            <a:extLst>
              <a:ext uri="{FF2B5EF4-FFF2-40B4-BE49-F238E27FC236}">
                <a16:creationId xmlns:a16="http://schemas.microsoft.com/office/drawing/2014/main" id="{5D04B07E-8BC0-C1C0-D527-C7D3CB3F0BFF}"/>
              </a:ext>
            </a:extLst>
          </p:cNvPr>
          <p:cNvSpPr txBox="1"/>
          <p:nvPr/>
        </p:nvSpPr>
        <p:spPr>
          <a:xfrm>
            <a:off x="-26879" y="898668"/>
            <a:ext cx="389799" cy="292350"/>
          </a:xfrm>
          <a:prstGeom prst="rect">
            <a:avLst/>
          </a:prstGeom>
          <a:noFill/>
        </p:spPr>
        <p:txBody>
          <a:bodyPr wrap="none" rtlCol="0">
            <a:spAutoFit/>
          </a:bodyPr>
          <a:lstStyle/>
          <a:p>
            <a:pPr algn="l"/>
            <a:r>
              <a:rPr lang="en-US" dirty="0">
                <a:solidFill>
                  <a:srgbClr val="FF0000"/>
                </a:solidFill>
              </a:rPr>
              <a:t>T</a:t>
            </a:r>
            <a:r>
              <a:rPr lang="en-US" sz="1100" dirty="0">
                <a:solidFill>
                  <a:srgbClr val="FF0000"/>
                </a:solidFill>
              </a:rPr>
              <a:t>A</a:t>
            </a:r>
            <a:endParaRPr lang="en-US" dirty="0">
              <a:solidFill>
                <a:srgbClr val="FF0000"/>
              </a:solidFill>
            </a:endParaRPr>
          </a:p>
        </p:txBody>
      </p:sp>
      <p:sp>
        <p:nvSpPr>
          <p:cNvPr id="55" name="TextBox 54">
            <a:extLst>
              <a:ext uri="{FF2B5EF4-FFF2-40B4-BE49-F238E27FC236}">
                <a16:creationId xmlns:a16="http://schemas.microsoft.com/office/drawing/2014/main" id="{8DAB8C06-E900-E763-D302-AC4DBF55D792}"/>
              </a:ext>
            </a:extLst>
          </p:cNvPr>
          <p:cNvSpPr txBox="1"/>
          <p:nvPr/>
        </p:nvSpPr>
        <p:spPr>
          <a:xfrm>
            <a:off x="704154" y="3704427"/>
            <a:ext cx="381786" cy="292350"/>
          </a:xfrm>
          <a:prstGeom prst="rect">
            <a:avLst/>
          </a:prstGeom>
          <a:noFill/>
        </p:spPr>
        <p:txBody>
          <a:bodyPr wrap="none" rtlCol="0">
            <a:spAutoFit/>
          </a:bodyPr>
          <a:lstStyle/>
          <a:p>
            <a:pPr algn="l"/>
            <a:r>
              <a:rPr lang="en-US" dirty="0">
                <a:solidFill>
                  <a:srgbClr val="FF0000"/>
                </a:solidFill>
              </a:rPr>
              <a:t>T</a:t>
            </a:r>
            <a:r>
              <a:rPr lang="en-US" sz="1100" dirty="0">
                <a:solidFill>
                  <a:srgbClr val="FF0000"/>
                </a:solidFill>
              </a:rPr>
              <a:t>B</a:t>
            </a:r>
            <a:endParaRPr lang="en-US" dirty="0">
              <a:solidFill>
                <a:srgbClr val="FF0000"/>
              </a:solidFill>
            </a:endParaRPr>
          </a:p>
        </p:txBody>
      </p:sp>
      <p:sp>
        <p:nvSpPr>
          <p:cNvPr id="59" name="Rectangle 58">
            <a:extLst>
              <a:ext uri="{FF2B5EF4-FFF2-40B4-BE49-F238E27FC236}">
                <a16:creationId xmlns:a16="http://schemas.microsoft.com/office/drawing/2014/main" id="{84C6989E-9451-01F3-E472-D4A5A12FD23C}"/>
              </a:ext>
            </a:extLst>
          </p:cNvPr>
          <p:cNvSpPr/>
          <p:nvPr/>
        </p:nvSpPr>
        <p:spPr>
          <a:xfrm>
            <a:off x="10783373" y="4090751"/>
            <a:ext cx="1065102" cy="164908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Clr>
                <a:schemeClr val="bg1"/>
              </a:buClr>
            </a:pPr>
            <a:r>
              <a:rPr lang="en-US" dirty="0"/>
              <a:t>Report with  </a:t>
            </a:r>
            <a:r>
              <a:rPr lang="en-US" dirty="0" err="1"/>
              <a:t>Treply</a:t>
            </a:r>
            <a:endParaRPr lang="en-US" dirty="0"/>
          </a:p>
        </p:txBody>
      </p:sp>
      <p:cxnSp>
        <p:nvCxnSpPr>
          <p:cNvPr id="12" name="Straight Arrow Connector 11">
            <a:extLst>
              <a:ext uri="{FF2B5EF4-FFF2-40B4-BE49-F238E27FC236}">
                <a16:creationId xmlns:a16="http://schemas.microsoft.com/office/drawing/2014/main" id="{F91FCA57-00F3-4F83-DD04-FCB544D605A3}"/>
              </a:ext>
            </a:extLst>
          </p:cNvPr>
          <p:cNvCxnSpPr/>
          <p:nvPr/>
        </p:nvCxnSpPr>
        <p:spPr>
          <a:xfrm>
            <a:off x="225837" y="2950868"/>
            <a:ext cx="42715" cy="1457547"/>
          </a:xfrm>
          <a:prstGeom prst="straightConnector1">
            <a:avLst/>
          </a:prstGeom>
          <a:ln w="22225">
            <a:headEnd type="none" w="lg" len="lg"/>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2E1402C2-02B2-BFC0-0B2F-A38DD52887F5}"/>
              </a:ext>
            </a:extLst>
          </p:cNvPr>
          <p:cNvCxnSpPr/>
          <p:nvPr/>
        </p:nvCxnSpPr>
        <p:spPr>
          <a:xfrm flipV="1">
            <a:off x="1124016" y="2592230"/>
            <a:ext cx="51860" cy="1481482"/>
          </a:xfrm>
          <a:prstGeom prst="straightConnector1">
            <a:avLst/>
          </a:prstGeom>
          <a:ln w="22225">
            <a:headEnd type="none" w="lg" len="lg"/>
            <a:tailEnd type="triangle"/>
          </a:ln>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40004C7E-A578-A026-C1ED-CDA0B29B43E0}"/>
              </a:ext>
            </a:extLst>
          </p:cNvPr>
          <p:cNvSpPr txBox="1"/>
          <p:nvPr/>
        </p:nvSpPr>
        <p:spPr>
          <a:xfrm>
            <a:off x="740604" y="2317742"/>
            <a:ext cx="739209" cy="307737"/>
          </a:xfrm>
          <a:prstGeom prst="rect">
            <a:avLst/>
          </a:prstGeom>
          <a:noFill/>
        </p:spPr>
        <p:txBody>
          <a:bodyPr wrap="none" rtlCol="0">
            <a:spAutoFit/>
          </a:bodyPr>
          <a:lstStyle/>
          <a:p>
            <a:pPr algn="l"/>
            <a:r>
              <a:rPr lang="en-US" sz="1400" dirty="0" err="1"/>
              <a:t>CFO</a:t>
            </a:r>
            <a:r>
              <a:rPr lang="en-US" sz="900" dirty="0" err="1"/>
              <a:t>estB</a:t>
            </a:r>
            <a:endParaRPr lang="en-US" sz="1400" dirty="0"/>
          </a:p>
        </p:txBody>
      </p:sp>
      <p:cxnSp>
        <p:nvCxnSpPr>
          <p:cNvPr id="60" name="Straight Arrow Connector 59">
            <a:extLst>
              <a:ext uri="{FF2B5EF4-FFF2-40B4-BE49-F238E27FC236}">
                <a16:creationId xmlns:a16="http://schemas.microsoft.com/office/drawing/2014/main" id="{8B0C2FD2-7327-8A24-0EF6-E6C385DA413D}"/>
              </a:ext>
            </a:extLst>
          </p:cNvPr>
          <p:cNvCxnSpPr>
            <a:cxnSpLocks/>
          </p:cNvCxnSpPr>
          <p:nvPr/>
        </p:nvCxnSpPr>
        <p:spPr>
          <a:xfrm flipV="1">
            <a:off x="11373643" y="3159111"/>
            <a:ext cx="225229" cy="903202"/>
          </a:xfrm>
          <a:prstGeom prst="straightConnector1">
            <a:avLst/>
          </a:prstGeom>
          <a:ln w="22225">
            <a:headEnd type="none" w="lg" len="lg"/>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68" name="TextBox 67">
                <a:extLst>
                  <a:ext uri="{FF2B5EF4-FFF2-40B4-BE49-F238E27FC236}">
                    <a16:creationId xmlns:a16="http://schemas.microsoft.com/office/drawing/2014/main" id="{78BA191D-7373-F4D3-E5BD-13EDEE427EC8}"/>
                  </a:ext>
                </a:extLst>
              </p:cNvPr>
              <p:cNvSpPr txBox="1"/>
              <p:nvPr/>
            </p:nvSpPr>
            <p:spPr>
              <a:xfrm>
                <a:off x="5522080" y="1602967"/>
                <a:ext cx="2905226" cy="215480"/>
              </a:xfrm>
              <a:prstGeom prst="rect">
                <a:avLst/>
              </a:prstGeom>
              <a:noFill/>
            </p:spPr>
            <p:txBody>
              <a:bodyPr wrap="none" lIns="0" tIns="0" rIns="0" bIns="0" rtlCol="0">
                <a:spAutoFit/>
              </a:bodyPr>
              <a:lstStyle/>
              <a:p>
                <a:pPr algn="l"/>
                <a14:m>
                  <m:oMathPara xmlns:m="http://schemas.openxmlformats.org/officeDocument/2006/math">
                    <m:oMathParaPr>
                      <m:jc m:val="centerGroup"/>
                    </m:oMathParaPr>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𝑇</m:t>
                          </m:r>
                        </m:e>
                        <m:sub>
                          <m:r>
                            <a:rPr lang="en-US" i="1">
                              <a:latin typeface="Cambria Math" panose="02040503050406030204" pitchFamily="18" charset="0"/>
                            </a:rPr>
                            <m:t>𝑟𝑜𝑢𝑛𝑑𝑡𝑟𝑖𝑝</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𝑇</m:t>
                          </m:r>
                        </m:e>
                        <m:sub>
                          <m:r>
                            <a:rPr lang="en-US" i="1">
                              <a:latin typeface="Cambria Math" panose="02040503050406030204" pitchFamily="18" charset="0"/>
                            </a:rPr>
                            <m:t>𝐵</m:t>
                          </m:r>
                          <m:r>
                            <a:rPr lang="en-US" i="1">
                              <a:latin typeface="Cambria Math" panose="02040503050406030204" pitchFamily="18" charset="0"/>
                            </a:rPr>
                            <m:t> </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𝑇</m:t>
                          </m:r>
                        </m:e>
                        <m:sub>
                          <m:r>
                            <a:rPr lang="en-US" i="1">
                              <a:latin typeface="Cambria Math" panose="02040503050406030204" pitchFamily="18" charset="0"/>
                            </a:rPr>
                            <m:t>𝐴</m:t>
                          </m:r>
                        </m:sub>
                      </m:sSub>
                      <m:r>
                        <a:rPr lang="en-US" i="1">
                          <a:latin typeface="Cambria Math" panose="02040503050406030204" pitchFamily="18" charset="0"/>
                        </a:rPr>
                        <m:t>−600</m:t>
                      </m:r>
                      <m:r>
                        <a:rPr lang="en-US" i="1">
                          <a:latin typeface="Cambria Math" panose="02040503050406030204" pitchFamily="18" charset="0"/>
                        </a:rPr>
                        <m:t>𝑅𝑆𝑇𝑈</m:t>
                      </m:r>
                      <m:r>
                        <a:rPr lang="en-US" i="1">
                          <a:latin typeface="Cambria Math" panose="02040503050406030204" pitchFamily="18" charset="0"/>
                        </a:rPr>
                        <m:t>+</m:t>
                      </m:r>
                      <m:r>
                        <a:rPr lang="en-US" i="1">
                          <a:latin typeface="Cambria Math" panose="02040503050406030204" pitchFamily="18" charset="0"/>
                        </a:rPr>
                        <m:t>𝑇𝑜𝐹</m:t>
                      </m:r>
                    </m:oMath>
                  </m:oMathPara>
                </a14:m>
                <a:endParaRPr lang="en-US" dirty="0" err="1"/>
              </a:p>
            </p:txBody>
          </p:sp>
        </mc:Choice>
        <mc:Fallback xmlns="">
          <p:sp>
            <p:nvSpPr>
              <p:cNvPr id="68" name="TextBox 67">
                <a:extLst>
                  <a:ext uri="{FF2B5EF4-FFF2-40B4-BE49-F238E27FC236}">
                    <a16:creationId xmlns:a16="http://schemas.microsoft.com/office/drawing/2014/main" id="{78BA191D-7373-F4D3-E5BD-13EDEE427EC8}"/>
                  </a:ext>
                </a:extLst>
              </p:cNvPr>
              <p:cNvSpPr txBox="1">
                <a:spLocks noRot="1" noChangeAspect="1" noMove="1" noResize="1" noEditPoints="1" noAdjustHandles="1" noChangeArrowheads="1" noChangeShapeType="1" noTextEdit="1"/>
              </p:cNvSpPr>
              <p:nvPr/>
            </p:nvSpPr>
            <p:spPr>
              <a:xfrm>
                <a:off x="5522080" y="1602967"/>
                <a:ext cx="2905226" cy="215480"/>
              </a:xfrm>
              <a:prstGeom prst="rect">
                <a:avLst/>
              </a:prstGeom>
              <a:blipFill>
                <a:blip r:embed="rId2"/>
                <a:stretch>
                  <a:fillRect l="-840" r="-630" b="-2857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9" name="TextBox 68">
                <a:extLst>
                  <a:ext uri="{FF2B5EF4-FFF2-40B4-BE49-F238E27FC236}">
                    <a16:creationId xmlns:a16="http://schemas.microsoft.com/office/drawing/2014/main" id="{A7A6411C-A7A5-64F2-2A7C-8C2B6767E3BC}"/>
                  </a:ext>
                </a:extLst>
              </p:cNvPr>
              <p:cNvSpPr txBox="1"/>
              <p:nvPr/>
            </p:nvSpPr>
            <p:spPr>
              <a:xfrm>
                <a:off x="6183096" y="6110033"/>
                <a:ext cx="2624607" cy="215800"/>
              </a:xfrm>
              <a:prstGeom prst="rect">
                <a:avLst/>
              </a:prstGeom>
              <a:noFill/>
            </p:spPr>
            <p:txBody>
              <a:bodyPr wrap="none" lIns="0" tIns="0" rIns="0" bIns="0" rtlCol="0">
                <a:spAutoFit/>
              </a:bodyPr>
              <a:lstStyle/>
              <a:p>
                <a:pPr algn="l"/>
                <a14:m>
                  <m:oMathPara xmlns:m="http://schemas.openxmlformats.org/officeDocument/2006/math">
                    <m:oMathParaPr>
                      <m:jc m:val="centerGroup"/>
                    </m:oMathParaPr>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𝑇</m:t>
                          </m:r>
                        </m:e>
                        <m:sub>
                          <m:r>
                            <a:rPr lang="en-US" i="1">
                              <a:latin typeface="Cambria Math" panose="02040503050406030204" pitchFamily="18" charset="0"/>
                            </a:rPr>
                            <m:t>𝑟𝑒𝑝𝑙𝑦</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𝑇</m:t>
                          </m:r>
                        </m:e>
                        <m:sub>
                          <m:r>
                            <a:rPr lang="en-US" i="1">
                              <a:latin typeface="Cambria Math" panose="02040503050406030204" pitchFamily="18" charset="0"/>
                            </a:rPr>
                            <m:t>𝐵</m:t>
                          </m:r>
                          <m:r>
                            <a:rPr lang="en-US" i="1">
                              <a:latin typeface="Cambria Math" panose="02040503050406030204" pitchFamily="18" charset="0"/>
                            </a:rPr>
                            <m:t> </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𝑇</m:t>
                          </m:r>
                        </m:e>
                        <m:sub>
                          <m:r>
                            <a:rPr lang="en-US" i="1">
                              <a:latin typeface="Cambria Math" panose="02040503050406030204" pitchFamily="18" charset="0"/>
                            </a:rPr>
                            <m:t>𝐴</m:t>
                          </m:r>
                        </m:sub>
                      </m:sSub>
                      <m:r>
                        <a:rPr lang="en-US" i="1">
                          <a:latin typeface="Cambria Math" panose="02040503050406030204" pitchFamily="18" charset="0"/>
                        </a:rPr>
                        <m:t>−600</m:t>
                      </m:r>
                      <m:r>
                        <a:rPr lang="en-US" i="1">
                          <a:latin typeface="Cambria Math" panose="02040503050406030204" pitchFamily="18" charset="0"/>
                        </a:rPr>
                        <m:t>𝑅𝑆𝑇𝑈</m:t>
                      </m:r>
                      <m:r>
                        <a:rPr lang="en-US" i="1">
                          <a:latin typeface="Cambria Math" panose="02040503050406030204" pitchFamily="18" charset="0"/>
                        </a:rPr>
                        <m:t>−</m:t>
                      </m:r>
                      <m:r>
                        <a:rPr lang="en-US" i="1">
                          <a:latin typeface="Cambria Math" panose="02040503050406030204" pitchFamily="18" charset="0"/>
                        </a:rPr>
                        <m:t>𝑇𝑜𝐹</m:t>
                      </m:r>
                    </m:oMath>
                  </m:oMathPara>
                </a14:m>
                <a:endParaRPr lang="en-US" dirty="0" err="1"/>
              </a:p>
            </p:txBody>
          </p:sp>
        </mc:Choice>
        <mc:Fallback xmlns="">
          <p:sp>
            <p:nvSpPr>
              <p:cNvPr id="69" name="TextBox 68">
                <a:extLst>
                  <a:ext uri="{FF2B5EF4-FFF2-40B4-BE49-F238E27FC236}">
                    <a16:creationId xmlns:a16="http://schemas.microsoft.com/office/drawing/2014/main" id="{A7A6411C-A7A5-64F2-2A7C-8C2B6767E3BC}"/>
                  </a:ext>
                </a:extLst>
              </p:cNvPr>
              <p:cNvSpPr txBox="1">
                <a:spLocks noRot="1" noChangeAspect="1" noMove="1" noResize="1" noEditPoints="1" noAdjustHandles="1" noChangeArrowheads="1" noChangeShapeType="1" noTextEdit="1"/>
              </p:cNvSpPr>
              <p:nvPr/>
            </p:nvSpPr>
            <p:spPr>
              <a:xfrm>
                <a:off x="6183096" y="6110033"/>
                <a:ext cx="2624607" cy="215800"/>
              </a:xfrm>
              <a:prstGeom prst="rect">
                <a:avLst/>
              </a:prstGeom>
              <a:blipFill>
                <a:blip r:embed="rId3"/>
                <a:stretch>
                  <a:fillRect l="-928" r="-696" b="-25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0" name="TextBox 69">
                <a:extLst>
                  <a:ext uri="{FF2B5EF4-FFF2-40B4-BE49-F238E27FC236}">
                    <a16:creationId xmlns:a16="http://schemas.microsoft.com/office/drawing/2014/main" id="{3CF0AE28-7AF4-CB1A-82CC-DEE37D0DA3BD}"/>
                  </a:ext>
                </a:extLst>
              </p:cNvPr>
              <p:cNvSpPr txBox="1"/>
              <p:nvPr/>
            </p:nvSpPr>
            <p:spPr>
              <a:xfrm>
                <a:off x="5841264" y="3783473"/>
                <a:ext cx="3082366" cy="38512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𝑇𝑜𝐹</m:t>
                          </m:r>
                        </m:e>
                        <m:sub>
                          <m:r>
                            <a:rPr lang="en-US" i="1">
                              <a:latin typeface="Cambria Math" panose="02040503050406030204" pitchFamily="18" charset="0"/>
                            </a:rPr>
                            <m:t>𝑖𝑛𝑖𝑡</m:t>
                          </m:r>
                        </m:sub>
                      </m:sSub>
                      <m:r>
                        <a:rPr lang="en-US" i="1">
                          <a:latin typeface="Cambria Math" panose="02040503050406030204" pitchFamily="18" charset="0"/>
                        </a:rPr>
                        <m:t>=</m:t>
                      </m:r>
                      <m:f>
                        <m:fPr>
                          <m:ctrlPr>
                            <a:rPr lang="en-US" i="1">
                              <a:latin typeface="Cambria Math" panose="02040503050406030204" pitchFamily="18" charset="0"/>
                            </a:rPr>
                          </m:ctrlPr>
                        </m:fPr>
                        <m:num>
                          <m:sSub>
                            <m:sSubPr>
                              <m:ctrlPr>
                                <a:rPr lang="en-US" i="1">
                                  <a:latin typeface="Cambria Math" panose="02040503050406030204" pitchFamily="18" charset="0"/>
                                </a:rPr>
                              </m:ctrlPr>
                            </m:sSubPr>
                            <m:e>
                              <m:r>
                                <a:rPr lang="en-US" i="1">
                                  <a:latin typeface="Cambria Math" panose="02040503050406030204" pitchFamily="18" charset="0"/>
                                </a:rPr>
                                <m:t>𝑇</m:t>
                              </m:r>
                            </m:e>
                            <m:sub>
                              <m:r>
                                <a:rPr lang="en-US" i="1">
                                  <a:latin typeface="Cambria Math" panose="02040503050406030204" pitchFamily="18" charset="0"/>
                                </a:rPr>
                                <m:t>𝑟𝑜𝑢𝑛𝑑𝑡𝑟𝑖𝑝</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𝑇</m:t>
                              </m:r>
                            </m:e>
                            <m:sub>
                              <m:r>
                                <a:rPr lang="en-US" i="1">
                                  <a:latin typeface="Cambria Math" panose="02040503050406030204" pitchFamily="18" charset="0"/>
                                </a:rPr>
                                <m:t>𝑟𝑒𝑝𝑙𝑦</m:t>
                              </m:r>
                            </m:sub>
                          </m:sSub>
                          <m:r>
                            <a:rPr lang="en-US" i="1" dirty="0">
                              <a:latin typeface="Cambria Math" panose="02040503050406030204" pitchFamily="18" charset="0"/>
                            </a:rPr>
                            <m:t>(1−</m:t>
                          </m:r>
                          <m:sSub>
                            <m:sSubPr>
                              <m:ctrlPr>
                                <a:rPr lang="en-US" i="1" dirty="0">
                                  <a:latin typeface="Cambria Math" panose="02040503050406030204" pitchFamily="18" charset="0"/>
                                </a:rPr>
                              </m:ctrlPr>
                            </m:sSubPr>
                            <m:e>
                              <m:r>
                                <a:rPr lang="en-US" i="1" dirty="0">
                                  <a:latin typeface="Cambria Math" panose="02040503050406030204" pitchFamily="18" charset="0"/>
                                </a:rPr>
                                <m:t>𝐶𝐹𝑂</m:t>
                              </m:r>
                            </m:e>
                            <m:sub>
                              <m:r>
                                <a:rPr lang="en-US" i="1" dirty="0">
                                  <a:latin typeface="Cambria Math" panose="02040503050406030204" pitchFamily="18" charset="0"/>
                                </a:rPr>
                                <m:t>𝑒𝑠𝑡𝐵</m:t>
                              </m:r>
                            </m:sub>
                          </m:sSub>
                          <m:r>
                            <a:rPr lang="en-US" i="1" dirty="0">
                              <a:latin typeface="Cambria Math" panose="02040503050406030204" pitchFamily="18" charset="0"/>
                            </a:rPr>
                            <m:t>)</m:t>
                          </m:r>
                        </m:num>
                        <m:den>
                          <m:r>
                            <a:rPr lang="en-US" i="1">
                              <a:latin typeface="Cambria Math" panose="02040503050406030204" pitchFamily="18" charset="0"/>
                            </a:rPr>
                            <m:t>2</m:t>
                          </m:r>
                        </m:den>
                      </m:f>
                    </m:oMath>
                  </m:oMathPara>
                </a14:m>
                <a:endParaRPr lang="en-US" dirty="0" err="1"/>
              </a:p>
            </p:txBody>
          </p:sp>
        </mc:Choice>
        <mc:Fallback xmlns="">
          <p:sp>
            <p:nvSpPr>
              <p:cNvPr id="70" name="TextBox 69">
                <a:extLst>
                  <a:ext uri="{FF2B5EF4-FFF2-40B4-BE49-F238E27FC236}">
                    <a16:creationId xmlns:a16="http://schemas.microsoft.com/office/drawing/2014/main" id="{3CF0AE28-7AF4-CB1A-82CC-DEE37D0DA3BD}"/>
                  </a:ext>
                </a:extLst>
              </p:cNvPr>
              <p:cNvSpPr txBox="1">
                <a:spLocks noRot="1" noChangeAspect="1" noMove="1" noResize="1" noEditPoints="1" noAdjustHandles="1" noChangeArrowheads="1" noChangeShapeType="1" noTextEdit="1"/>
              </p:cNvSpPr>
              <p:nvPr/>
            </p:nvSpPr>
            <p:spPr>
              <a:xfrm>
                <a:off x="5841264" y="3783473"/>
                <a:ext cx="3082366" cy="385120"/>
              </a:xfrm>
              <a:prstGeom prst="rect">
                <a:avLst/>
              </a:prstGeom>
              <a:blipFill>
                <a:blip r:embed="rId4"/>
                <a:stretch>
                  <a:fillRect l="-593" t="-4762" r="-1383" b="-12698"/>
                </a:stretch>
              </a:blipFill>
            </p:spPr>
            <p:txBody>
              <a:bodyPr/>
              <a:lstStyle/>
              <a:p>
                <a:r>
                  <a:rPr lang="en-US">
                    <a:noFill/>
                  </a:rPr>
                  <a:t> </a:t>
                </a:r>
              </a:p>
            </p:txBody>
          </p:sp>
        </mc:Fallback>
      </mc:AlternateContent>
      <p:sp>
        <p:nvSpPr>
          <p:cNvPr id="5" name="TextBox 4">
            <a:extLst>
              <a:ext uri="{FF2B5EF4-FFF2-40B4-BE49-F238E27FC236}">
                <a16:creationId xmlns:a16="http://schemas.microsoft.com/office/drawing/2014/main" id="{89708BD9-6BA3-14CA-3E68-A03DF0E3908C}"/>
              </a:ext>
            </a:extLst>
          </p:cNvPr>
          <p:cNvSpPr txBox="1"/>
          <p:nvPr/>
        </p:nvSpPr>
        <p:spPr>
          <a:xfrm>
            <a:off x="8948413" y="793452"/>
            <a:ext cx="3072852" cy="1631216"/>
          </a:xfrm>
          <a:prstGeom prst="rect">
            <a:avLst/>
          </a:prstGeom>
          <a:noFill/>
        </p:spPr>
        <p:txBody>
          <a:bodyPr wrap="square">
            <a:spAutoFit/>
          </a:bodyPr>
          <a:lstStyle/>
          <a:p>
            <a:pPr marL="0" marR="0" algn="just">
              <a:spcAft>
                <a:spcPts val="1200"/>
              </a:spcAft>
            </a:pPr>
            <a:r>
              <a:rPr lang="en-GB" sz="2000" dirty="0">
                <a:solidFill>
                  <a:srgbClr val="0000FF"/>
                </a:solidFill>
                <a:effectLst/>
                <a:latin typeface="Calibri" panose="020F0502020204030204" pitchFamily="34" charset="0"/>
                <a:ea typeface="Times New Roman" panose="02020603050405020304" pitchFamily="18" charset="0"/>
                <a:cs typeface="Calibri" panose="020F0502020204030204" pitchFamily="34" charset="0"/>
              </a:rPr>
              <a:t>The timing is managed at the MAC layer. To evaluate the </a:t>
            </a:r>
            <a:r>
              <a:rPr lang="en-GB" sz="2000" dirty="0" err="1">
                <a:solidFill>
                  <a:srgbClr val="0000FF"/>
                </a:solidFill>
                <a:effectLst/>
                <a:latin typeface="Calibri" panose="020F0502020204030204" pitchFamily="34" charset="0"/>
                <a:ea typeface="Times New Roman" panose="02020603050405020304" pitchFamily="18" charset="0"/>
                <a:cs typeface="Calibri" panose="020F0502020204030204" pitchFamily="34" charset="0"/>
              </a:rPr>
              <a:t>ToF</a:t>
            </a:r>
            <a:r>
              <a:rPr lang="en-GB" sz="2000" dirty="0">
                <a:solidFill>
                  <a:srgbClr val="0000FF"/>
                </a:solidFill>
                <a:effectLst/>
                <a:latin typeface="Calibri" panose="020F0502020204030204" pitchFamily="34" charset="0"/>
                <a:ea typeface="Times New Roman" panose="02020603050405020304" pitchFamily="18" charset="0"/>
                <a:cs typeface="Calibri" panose="020F0502020204030204" pitchFamily="34" charset="0"/>
              </a:rPr>
              <a:t> the initiator needs a report compact frame with the </a:t>
            </a:r>
            <a:r>
              <a:rPr lang="en-GB" sz="2000" dirty="0" err="1">
                <a:solidFill>
                  <a:srgbClr val="0000FF"/>
                </a:solidFill>
                <a:effectLst/>
                <a:latin typeface="Calibri" panose="020F0502020204030204" pitchFamily="34" charset="0"/>
                <a:ea typeface="Times New Roman" panose="02020603050405020304" pitchFamily="18" charset="0"/>
                <a:cs typeface="Calibri" panose="020F0502020204030204" pitchFamily="34" charset="0"/>
              </a:rPr>
              <a:t>treply</a:t>
            </a:r>
            <a:r>
              <a:rPr lang="en-GB" sz="2000" dirty="0">
                <a:solidFill>
                  <a:srgbClr val="0000FF"/>
                </a:solidFill>
                <a:effectLst/>
                <a:latin typeface="Calibri" panose="020F0502020204030204" pitchFamily="34" charset="0"/>
                <a:ea typeface="Times New Roman" panose="02020603050405020304" pitchFamily="18" charset="0"/>
                <a:cs typeface="Calibri" panose="020F0502020204030204" pitchFamily="34" charset="0"/>
              </a:rPr>
              <a:t>.</a:t>
            </a:r>
            <a:endParaRPr lang="en-US" sz="2800"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971018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57DDF6-6FD0-3ED9-FD0C-1A747192953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5B300D1-0DA0-588C-BF03-81A8E3FB6EFE}"/>
              </a:ext>
            </a:extLst>
          </p:cNvPr>
          <p:cNvSpPr>
            <a:spLocks noGrp="1"/>
          </p:cNvSpPr>
          <p:nvPr>
            <p:ph type="title"/>
          </p:nvPr>
        </p:nvSpPr>
        <p:spPr>
          <a:xfrm>
            <a:off x="721782" y="-249267"/>
            <a:ext cx="10361851" cy="1067047"/>
          </a:xfrm>
        </p:spPr>
        <p:txBody>
          <a:bodyPr/>
          <a:lstStyle/>
          <a:p>
            <a:r>
              <a:rPr lang="en-US" dirty="0"/>
              <a:t>SS-TWR with RSF-Only MMS</a:t>
            </a:r>
          </a:p>
        </p:txBody>
      </p:sp>
      <p:sp>
        <p:nvSpPr>
          <p:cNvPr id="6" name="Slide Number Placeholder 5">
            <a:extLst>
              <a:ext uri="{FF2B5EF4-FFF2-40B4-BE49-F238E27FC236}">
                <a16:creationId xmlns:a16="http://schemas.microsoft.com/office/drawing/2014/main" id="{09EF4E76-EADC-7D9B-0A62-71639CBEA14D}"/>
              </a:ext>
            </a:extLst>
          </p:cNvPr>
          <p:cNvSpPr>
            <a:spLocks noGrp="1"/>
          </p:cNvSpPr>
          <p:nvPr>
            <p:ph type="sldNum" sz="quarter" idx="12"/>
          </p:nvPr>
        </p:nvSpPr>
        <p:spPr>
          <a:xfrm>
            <a:off x="11610261" y="6330968"/>
            <a:ext cx="411004" cy="292554"/>
          </a:xfrm>
          <a:prstGeom prst="rect">
            <a:avLst/>
          </a:prstGeom>
        </p:spPr>
        <p:txBody>
          <a:bodyPr vert="horz" lIns="0" tIns="46800" rIns="0" bIns="46800" rtlCol="0" anchor="b"/>
          <a:lstStyle>
            <a:defPPr>
              <a:defRPr lang="en-US"/>
            </a:defPPr>
            <a:lvl1pPr marL="0" algn="r" defTabSz="914400" rtl="0" eaLnBrk="1" latinLnBrk="0" hangingPunct="1">
              <a:defRPr lang="en-US" sz="1100" b="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en-US"/>
              <a:t>Slide </a:t>
            </a:r>
            <a:fld id="{402C19D2-AFCD-5441-8B74-E6F734CFFA69}" type="slidenum">
              <a:rPr altLang="en-US" smtClean="0"/>
              <a:pPr/>
              <a:t>5</a:t>
            </a:fld>
            <a:endParaRPr lang="en-US" altLang="en-US" dirty="0"/>
          </a:p>
        </p:txBody>
      </p:sp>
      <p:cxnSp>
        <p:nvCxnSpPr>
          <p:cNvPr id="9" name="Straight Arrow Connector 8">
            <a:extLst>
              <a:ext uri="{FF2B5EF4-FFF2-40B4-BE49-F238E27FC236}">
                <a16:creationId xmlns:a16="http://schemas.microsoft.com/office/drawing/2014/main" id="{18BC3BC8-56DE-E814-8C8E-138132001A4A}"/>
              </a:ext>
            </a:extLst>
          </p:cNvPr>
          <p:cNvCxnSpPr/>
          <p:nvPr/>
        </p:nvCxnSpPr>
        <p:spPr bwMode="auto">
          <a:xfrm flipV="1">
            <a:off x="0" y="2905422"/>
            <a:ext cx="9657116" cy="12612"/>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Straight Arrow Connector 9">
            <a:extLst>
              <a:ext uri="{FF2B5EF4-FFF2-40B4-BE49-F238E27FC236}">
                <a16:creationId xmlns:a16="http://schemas.microsoft.com/office/drawing/2014/main" id="{19D3AE50-B025-3AAF-7710-95F1BF8AE4DC}"/>
              </a:ext>
            </a:extLst>
          </p:cNvPr>
          <p:cNvCxnSpPr/>
          <p:nvPr/>
        </p:nvCxnSpPr>
        <p:spPr bwMode="auto">
          <a:xfrm flipV="1">
            <a:off x="-26878" y="5706537"/>
            <a:ext cx="10540138" cy="16681"/>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Rectangle 10">
            <a:extLst>
              <a:ext uri="{FF2B5EF4-FFF2-40B4-BE49-F238E27FC236}">
                <a16:creationId xmlns:a16="http://schemas.microsoft.com/office/drawing/2014/main" id="{5697948F-3E1E-5D2B-6CA7-95A7593A46D8}"/>
              </a:ext>
            </a:extLst>
          </p:cNvPr>
          <p:cNvSpPr/>
          <p:nvPr/>
        </p:nvSpPr>
        <p:spPr bwMode="auto">
          <a:xfrm>
            <a:off x="2209512" y="2210759"/>
            <a:ext cx="609521" cy="685705"/>
          </a:xfrm>
          <a:prstGeom prst="rect">
            <a:avLst/>
          </a:prstGeom>
          <a:solidFill>
            <a:srgbClr val="BFFFFF"/>
          </a:solidFill>
          <a:ln w="38100" cap="flat" cmpd="sng" algn="ctr">
            <a:solidFill>
              <a:schemeClr val="tx1"/>
            </a:solidFill>
            <a:prstDash val="solid"/>
            <a:round/>
            <a:headEnd type="none" w="sm" len="sm"/>
            <a:tailEnd type="none" w="sm" len="sm"/>
          </a:ln>
          <a:effectLst/>
        </p:spPr>
        <p:txBody>
          <a:bodyPr vert="horz" wrap="square" lIns="91428" tIns="45714" rIns="91428" bIns="45714" numCol="1" rtlCol="0" anchor="ctr" anchorCtr="0" compatLnSpc="1">
            <a:prstTxWarp prst="textNoShape">
              <a:avLst/>
            </a:prstTxWarp>
          </a:bodyPr>
          <a:lstStyle/>
          <a:p>
            <a:pPr algn="ctr" defTabSz="914309" eaLnBrk="0" hangingPunct="0"/>
            <a:r>
              <a:rPr lang="en-US" sz="1200" dirty="0">
                <a:latin typeface="Times New Roman" panose="02020603050405020304" pitchFamily="18" charset="0"/>
              </a:rPr>
              <a:t>RSF 1</a:t>
            </a:r>
          </a:p>
        </p:txBody>
      </p:sp>
      <p:sp>
        <p:nvSpPr>
          <p:cNvPr id="14" name="Rectangle 13">
            <a:extLst>
              <a:ext uri="{FF2B5EF4-FFF2-40B4-BE49-F238E27FC236}">
                <a16:creationId xmlns:a16="http://schemas.microsoft.com/office/drawing/2014/main" id="{B7A99F51-7ACA-0ADF-0795-E87BB001D3A4}"/>
              </a:ext>
            </a:extLst>
          </p:cNvPr>
          <p:cNvSpPr/>
          <p:nvPr/>
        </p:nvSpPr>
        <p:spPr bwMode="auto">
          <a:xfrm>
            <a:off x="2843828" y="5706537"/>
            <a:ext cx="609521" cy="685705"/>
          </a:xfrm>
          <a:prstGeom prst="rect">
            <a:avLst/>
          </a:prstGeom>
          <a:noFill/>
          <a:ln w="28575" cap="flat" cmpd="sng" algn="ctr">
            <a:solidFill>
              <a:schemeClr val="tx1"/>
            </a:solidFill>
            <a:prstDash val="sysDot"/>
            <a:round/>
            <a:headEnd type="none" w="sm" len="sm"/>
            <a:tailEnd type="none" w="sm" len="sm"/>
          </a:ln>
          <a:effectLst/>
        </p:spPr>
        <p:txBody>
          <a:bodyPr vert="horz" wrap="square" lIns="91428" tIns="45714" rIns="91428" bIns="45714" numCol="1" rtlCol="0" anchor="ctr" anchorCtr="0" compatLnSpc="1">
            <a:prstTxWarp prst="textNoShape">
              <a:avLst/>
            </a:prstTxWarp>
          </a:bodyPr>
          <a:lstStyle/>
          <a:p>
            <a:pPr algn="ctr" defTabSz="914309" eaLnBrk="0" hangingPunct="0"/>
            <a:r>
              <a:rPr lang="en-US" sz="1200" dirty="0">
                <a:latin typeface="Times New Roman" panose="02020603050405020304" pitchFamily="18" charset="0"/>
              </a:rPr>
              <a:t>RSF1</a:t>
            </a:r>
          </a:p>
        </p:txBody>
      </p:sp>
      <p:sp>
        <p:nvSpPr>
          <p:cNvPr id="15" name="Rectangle 14">
            <a:extLst>
              <a:ext uri="{FF2B5EF4-FFF2-40B4-BE49-F238E27FC236}">
                <a16:creationId xmlns:a16="http://schemas.microsoft.com/office/drawing/2014/main" id="{72267BEB-825A-30CB-3E52-94BF1E9E4309}"/>
              </a:ext>
            </a:extLst>
          </p:cNvPr>
          <p:cNvSpPr/>
          <p:nvPr/>
        </p:nvSpPr>
        <p:spPr bwMode="auto">
          <a:xfrm>
            <a:off x="5573575" y="2210758"/>
            <a:ext cx="609521" cy="685705"/>
          </a:xfrm>
          <a:prstGeom prst="rect">
            <a:avLst/>
          </a:prstGeom>
          <a:solidFill>
            <a:srgbClr val="BFFFFF"/>
          </a:solidFill>
          <a:ln w="38100" cap="flat" cmpd="sng" algn="ctr">
            <a:solidFill>
              <a:schemeClr val="tx1"/>
            </a:solidFill>
            <a:prstDash val="solid"/>
            <a:round/>
            <a:headEnd type="none" w="sm" len="sm"/>
            <a:tailEnd type="none" w="sm" len="sm"/>
          </a:ln>
          <a:effectLst/>
        </p:spPr>
        <p:txBody>
          <a:bodyPr vert="horz" wrap="square" lIns="91428" tIns="45714" rIns="91428" bIns="45714" numCol="1" rtlCol="0" anchor="ctr" anchorCtr="0" compatLnSpc="1">
            <a:prstTxWarp prst="textNoShape">
              <a:avLst/>
            </a:prstTxWarp>
          </a:bodyPr>
          <a:lstStyle/>
          <a:p>
            <a:pPr algn="ctr" defTabSz="914309" eaLnBrk="0" hangingPunct="0"/>
            <a:r>
              <a:rPr lang="en-US" sz="1200" dirty="0">
                <a:latin typeface="Times New Roman" panose="02020603050405020304" pitchFamily="18" charset="0"/>
              </a:rPr>
              <a:t>RSF 2</a:t>
            </a:r>
          </a:p>
        </p:txBody>
      </p:sp>
      <p:sp>
        <p:nvSpPr>
          <p:cNvPr id="16" name="Rectangle 15">
            <a:extLst>
              <a:ext uri="{FF2B5EF4-FFF2-40B4-BE49-F238E27FC236}">
                <a16:creationId xmlns:a16="http://schemas.microsoft.com/office/drawing/2014/main" id="{5CA11BF9-E205-E13D-8105-206A5934FEFD}"/>
              </a:ext>
            </a:extLst>
          </p:cNvPr>
          <p:cNvSpPr/>
          <p:nvPr/>
        </p:nvSpPr>
        <p:spPr bwMode="auto">
          <a:xfrm>
            <a:off x="4038074" y="5020832"/>
            <a:ext cx="609521" cy="685705"/>
          </a:xfrm>
          <a:prstGeom prst="rect">
            <a:avLst/>
          </a:prstGeom>
          <a:pattFill prst="pct10">
            <a:fgClr>
              <a:schemeClr val="tx1"/>
            </a:fgClr>
            <a:bgClr>
              <a:srgbClr val="BFFFFF"/>
            </a:bgClr>
          </a:pattFill>
          <a:ln w="38100" cap="flat" cmpd="sng" algn="ctr">
            <a:solidFill>
              <a:schemeClr val="tx1"/>
            </a:solidFill>
            <a:prstDash val="solid"/>
            <a:round/>
            <a:headEnd type="none" w="sm" len="sm"/>
            <a:tailEnd type="none" w="sm" len="sm"/>
          </a:ln>
          <a:effectLst/>
        </p:spPr>
        <p:txBody>
          <a:bodyPr vert="horz" wrap="square" lIns="91428" tIns="45714" rIns="91428" bIns="45714" numCol="1" rtlCol="0" anchor="ctr" anchorCtr="0" compatLnSpc="1">
            <a:prstTxWarp prst="textNoShape">
              <a:avLst/>
            </a:prstTxWarp>
          </a:bodyPr>
          <a:lstStyle/>
          <a:p>
            <a:pPr algn="ctr" defTabSz="914309" eaLnBrk="0" hangingPunct="0"/>
            <a:r>
              <a:rPr lang="en-US" sz="1200" dirty="0">
                <a:latin typeface="Times New Roman" panose="02020603050405020304" pitchFamily="18" charset="0"/>
              </a:rPr>
              <a:t>RSF1</a:t>
            </a:r>
          </a:p>
        </p:txBody>
      </p:sp>
      <p:sp>
        <p:nvSpPr>
          <p:cNvPr id="17" name="Rectangle 16">
            <a:extLst>
              <a:ext uri="{FF2B5EF4-FFF2-40B4-BE49-F238E27FC236}">
                <a16:creationId xmlns:a16="http://schemas.microsoft.com/office/drawing/2014/main" id="{B33E78F5-0251-AFC2-A393-113DD055C7C9}"/>
              </a:ext>
            </a:extLst>
          </p:cNvPr>
          <p:cNvSpPr/>
          <p:nvPr/>
        </p:nvSpPr>
        <p:spPr bwMode="auto">
          <a:xfrm>
            <a:off x="4528669" y="2905422"/>
            <a:ext cx="609521" cy="658836"/>
          </a:xfrm>
          <a:prstGeom prst="rect">
            <a:avLst/>
          </a:prstGeom>
          <a:pattFill prst="pct5">
            <a:fgClr>
              <a:schemeClr val="tx1"/>
            </a:fgClr>
            <a:bgClr>
              <a:schemeClr val="bg1"/>
            </a:bgClr>
          </a:pattFill>
          <a:ln w="28575" cap="flat" cmpd="sng" algn="ctr">
            <a:solidFill>
              <a:schemeClr val="tx1"/>
            </a:solidFill>
            <a:prstDash val="sysDot"/>
            <a:round/>
            <a:headEnd type="none" w="sm" len="sm"/>
            <a:tailEnd type="none" w="sm" len="sm"/>
          </a:ln>
          <a:effectLst/>
        </p:spPr>
        <p:txBody>
          <a:bodyPr vert="horz" wrap="square" lIns="91428" tIns="45714" rIns="91428" bIns="45714" numCol="1" rtlCol="0" anchor="ctr" anchorCtr="0" compatLnSpc="1">
            <a:prstTxWarp prst="textNoShape">
              <a:avLst/>
            </a:prstTxWarp>
          </a:bodyPr>
          <a:lstStyle/>
          <a:p>
            <a:pPr algn="ctr" defTabSz="914309" eaLnBrk="0" hangingPunct="0"/>
            <a:r>
              <a:rPr lang="en-US" sz="1200" dirty="0">
                <a:latin typeface="Times New Roman" panose="02020603050405020304" pitchFamily="18" charset="0"/>
              </a:rPr>
              <a:t>RSF1</a:t>
            </a:r>
          </a:p>
        </p:txBody>
      </p:sp>
      <p:sp>
        <p:nvSpPr>
          <p:cNvPr id="18" name="Rectangle 17">
            <a:extLst>
              <a:ext uri="{FF2B5EF4-FFF2-40B4-BE49-F238E27FC236}">
                <a16:creationId xmlns:a16="http://schemas.microsoft.com/office/drawing/2014/main" id="{C57C9559-9311-8DBB-9215-ABE3F3A18E12}"/>
              </a:ext>
            </a:extLst>
          </p:cNvPr>
          <p:cNvSpPr/>
          <p:nvPr/>
        </p:nvSpPr>
        <p:spPr bwMode="auto">
          <a:xfrm>
            <a:off x="7420063" y="5020832"/>
            <a:ext cx="609521" cy="685705"/>
          </a:xfrm>
          <a:prstGeom prst="rect">
            <a:avLst/>
          </a:prstGeom>
          <a:pattFill prst="pct10">
            <a:fgClr>
              <a:schemeClr val="tx1"/>
            </a:fgClr>
            <a:bgClr>
              <a:srgbClr val="BFFFFF"/>
            </a:bgClr>
          </a:pattFill>
          <a:ln w="38100" cap="flat" cmpd="sng" algn="ctr">
            <a:solidFill>
              <a:schemeClr val="tx1"/>
            </a:solidFill>
            <a:prstDash val="solid"/>
            <a:round/>
            <a:headEnd type="none" w="sm" len="sm"/>
            <a:tailEnd type="none" w="sm" len="sm"/>
          </a:ln>
          <a:effectLst/>
        </p:spPr>
        <p:txBody>
          <a:bodyPr vert="horz" wrap="square" lIns="91428" tIns="45714" rIns="91428" bIns="45714" numCol="1" rtlCol="0" anchor="ctr" anchorCtr="0" compatLnSpc="1">
            <a:prstTxWarp prst="textNoShape">
              <a:avLst/>
            </a:prstTxWarp>
          </a:bodyPr>
          <a:lstStyle/>
          <a:p>
            <a:pPr algn="ctr" defTabSz="914309" eaLnBrk="0" hangingPunct="0"/>
            <a:r>
              <a:rPr lang="en-US" sz="1200" dirty="0">
                <a:latin typeface="Times New Roman" panose="02020603050405020304" pitchFamily="18" charset="0"/>
              </a:rPr>
              <a:t>RSF2</a:t>
            </a:r>
          </a:p>
        </p:txBody>
      </p:sp>
      <p:cxnSp>
        <p:nvCxnSpPr>
          <p:cNvPr id="28" name="Straight Arrow Connector 27">
            <a:extLst>
              <a:ext uri="{FF2B5EF4-FFF2-40B4-BE49-F238E27FC236}">
                <a16:creationId xmlns:a16="http://schemas.microsoft.com/office/drawing/2014/main" id="{5181F806-A63F-8448-B59E-E74C50894417}"/>
              </a:ext>
            </a:extLst>
          </p:cNvPr>
          <p:cNvCxnSpPr/>
          <p:nvPr/>
        </p:nvCxnSpPr>
        <p:spPr bwMode="auto">
          <a:xfrm flipV="1">
            <a:off x="2246644" y="2210753"/>
            <a:ext cx="0" cy="676753"/>
          </a:xfrm>
          <a:prstGeom prst="straightConnector1">
            <a:avLst/>
          </a:prstGeom>
          <a:solidFill>
            <a:schemeClr val="accent1"/>
          </a:solidFill>
          <a:ln w="12700" cap="flat" cmpd="sng" algn="ctr">
            <a:solidFill>
              <a:srgbClr val="FF0000"/>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Straight Arrow Connector 31">
            <a:extLst>
              <a:ext uri="{FF2B5EF4-FFF2-40B4-BE49-F238E27FC236}">
                <a16:creationId xmlns:a16="http://schemas.microsoft.com/office/drawing/2014/main" id="{28669F2A-A52E-B40F-2603-626A8B7B645B}"/>
              </a:ext>
            </a:extLst>
          </p:cNvPr>
          <p:cNvCxnSpPr/>
          <p:nvPr/>
        </p:nvCxnSpPr>
        <p:spPr bwMode="auto">
          <a:xfrm>
            <a:off x="2233199" y="2923928"/>
            <a:ext cx="651341" cy="2773650"/>
          </a:xfrm>
          <a:prstGeom prst="straightConnector1">
            <a:avLst/>
          </a:prstGeom>
          <a:solidFill>
            <a:schemeClr val="accent1"/>
          </a:solidFill>
          <a:ln w="12700" cap="flat" cmpd="sng" algn="ctr">
            <a:solidFill>
              <a:srgbClr val="0432FF"/>
            </a:solidFill>
            <a:prstDash val="sysDot"/>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Straight Connector 43">
            <a:extLst>
              <a:ext uri="{FF2B5EF4-FFF2-40B4-BE49-F238E27FC236}">
                <a16:creationId xmlns:a16="http://schemas.microsoft.com/office/drawing/2014/main" id="{3A058977-0F48-35B4-AA24-AA77D212A975}"/>
              </a:ext>
            </a:extLst>
          </p:cNvPr>
          <p:cNvCxnSpPr/>
          <p:nvPr/>
        </p:nvCxnSpPr>
        <p:spPr bwMode="auto">
          <a:xfrm>
            <a:off x="2246645" y="2439323"/>
            <a:ext cx="2324760" cy="0"/>
          </a:xfrm>
          <a:prstGeom prst="line">
            <a:avLst/>
          </a:prstGeom>
          <a:solidFill>
            <a:schemeClr val="accent1"/>
          </a:solidFill>
          <a:ln w="3175" cap="flat" cmpd="sng" algn="ctr">
            <a:solidFill>
              <a:schemeClr val="tx1"/>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Straight Connector 44">
            <a:extLst>
              <a:ext uri="{FF2B5EF4-FFF2-40B4-BE49-F238E27FC236}">
                <a16:creationId xmlns:a16="http://schemas.microsoft.com/office/drawing/2014/main" id="{99297E98-70F8-1123-5884-FC4F51B2AD91}"/>
              </a:ext>
            </a:extLst>
          </p:cNvPr>
          <p:cNvCxnSpPr/>
          <p:nvPr/>
        </p:nvCxnSpPr>
        <p:spPr bwMode="auto">
          <a:xfrm>
            <a:off x="2884541" y="5363684"/>
            <a:ext cx="1199461" cy="0"/>
          </a:xfrm>
          <a:prstGeom prst="line">
            <a:avLst/>
          </a:prstGeom>
          <a:solidFill>
            <a:schemeClr val="accent1"/>
          </a:solidFill>
          <a:ln w="3175" cap="flat" cmpd="sng" algn="ctr">
            <a:solidFill>
              <a:schemeClr val="tx1"/>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7" name="TextBox 46">
            <a:extLst>
              <a:ext uri="{FF2B5EF4-FFF2-40B4-BE49-F238E27FC236}">
                <a16:creationId xmlns:a16="http://schemas.microsoft.com/office/drawing/2014/main" id="{AEE0781F-42FE-B005-CD68-9296F3B0DCE0}"/>
              </a:ext>
            </a:extLst>
          </p:cNvPr>
          <p:cNvSpPr txBox="1"/>
          <p:nvPr/>
        </p:nvSpPr>
        <p:spPr>
          <a:xfrm>
            <a:off x="2995734" y="4776814"/>
            <a:ext cx="915231" cy="292350"/>
          </a:xfrm>
          <a:prstGeom prst="rect">
            <a:avLst/>
          </a:prstGeom>
          <a:noFill/>
        </p:spPr>
        <p:txBody>
          <a:bodyPr wrap="square" rtlCol="0">
            <a:spAutoFit/>
          </a:bodyPr>
          <a:lstStyle/>
          <a:p>
            <a:r>
              <a:rPr lang="en-US" dirty="0"/>
              <a:t>Reply time</a:t>
            </a:r>
          </a:p>
        </p:txBody>
      </p:sp>
      <p:sp>
        <p:nvSpPr>
          <p:cNvPr id="48" name="TextBox 47">
            <a:extLst>
              <a:ext uri="{FF2B5EF4-FFF2-40B4-BE49-F238E27FC236}">
                <a16:creationId xmlns:a16="http://schemas.microsoft.com/office/drawing/2014/main" id="{84573E63-3026-C6A9-B44D-AE56A401CACE}"/>
              </a:ext>
            </a:extLst>
          </p:cNvPr>
          <p:cNvSpPr txBox="1"/>
          <p:nvPr/>
        </p:nvSpPr>
        <p:spPr>
          <a:xfrm>
            <a:off x="2843829" y="2496363"/>
            <a:ext cx="1883486" cy="292350"/>
          </a:xfrm>
          <a:prstGeom prst="rect">
            <a:avLst/>
          </a:prstGeom>
          <a:noFill/>
        </p:spPr>
        <p:txBody>
          <a:bodyPr wrap="square" rtlCol="0">
            <a:spAutoFit/>
          </a:bodyPr>
          <a:lstStyle/>
          <a:p>
            <a:r>
              <a:rPr lang="en-US" dirty="0"/>
              <a:t>Round-trip time</a:t>
            </a:r>
          </a:p>
        </p:txBody>
      </p:sp>
      <p:cxnSp>
        <p:nvCxnSpPr>
          <p:cNvPr id="50" name="Straight Arrow Connector 49">
            <a:extLst>
              <a:ext uri="{FF2B5EF4-FFF2-40B4-BE49-F238E27FC236}">
                <a16:creationId xmlns:a16="http://schemas.microsoft.com/office/drawing/2014/main" id="{478AB703-F1C7-9FE5-5F47-9D305A588BF5}"/>
              </a:ext>
            </a:extLst>
          </p:cNvPr>
          <p:cNvCxnSpPr/>
          <p:nvPr/>
        </p:nvCxnSpPr>
        <p:spPr bwMode="auto">
          <a:xfrm>
            <a:off x="7428484" y="2553610"/>
            <a:ext cx="1485756" cy="0"/>
          </a:xfrm>
          <a:prstGeom prst="straightConnector1">
            <a:avLst/>
          </a:prstGeom>
          <a:solidFill>
            <a:schemeClr val="accent1"/>
          </a:solidFill>
          <a:ln w="76200" cap="flat" cmpd="sng" algn="ctr">
            <a:solidFill>
              <a:srgbClr val="B36BE2"/>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Arrow Connector 52">
            <a:extLst>
              <a:ext uri="{FF2B5EF4-FFF2-40B4-BE49-F238E27FC236}">
                <a16:creationId xmlns:a16="http://schemas.microsoft.com/office/drawing/2014/main" id="{57A9FDEB-4945-BB41-3FD5-DC64DB35C590}"/>
              </a:ext>
            </a:extLst>
          </p:cNvPr>
          <p:cNvCxnSpPr/>
          <p:nvPr/>
        </p:nvCxnSpPr>
        <p:spPr bwMode="auto">
          <a:xfrm>
            <a:off x="8914239" y="5258356"/>
            <a:ext cx="1485756" cy="0"/>
          </a:xfrm>
          <a:prstGeom prst="straightConnector1">
            <a:avLst/>
          </a:prstGeom>
          <a:solidFill>
            <a:schemeClr val="accent1"/>
          </a:solidFill>
          <a:ln w="76200" cap="flat" cmpd="sng" algn="ctr">
            <a:solidFill>
              <a:srgbClr val="BFFFFF"/>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Straight Connector 53">
            <a:extLst>
              <a:ext uri="{FF2B5EF4-FFF2-40B4-BE49-F238E27FC236}">
                <a16:creationId xmlns:a16="http://schemas.microsoft.com/office/drawing/2014/main" id="{BE146B47-5BE1-A1A1-88A4-65B46F5501F3}"/>
              </a:ext>
            </a:extLst>
          </p:cNvPr>
          <p:cNvCxnSpPr/>
          <p:nvPr/>
        </p:nvCxnSpPr>
        <p:spPr bwMode="auto">
          <a:xfrm>
            <a:off x="2209512" y="1893358"/>
            <a:ext cx="3364063" cy="0"/>
          </a:xfrm>
          <a:prstGeom prst="line">
            <a:avLst/>
          </a:prstGeom>
          <a:solidFill>
            <a:schemeClr val="accent1"/>
          </a:solidFill>
          <a:ln w="3175" cap="flat" cmpd="sng" algn="ctr">
            <a:solidFill>
              <a:schemeClr val="tx1"/>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6" name="TextBox 55">
            <a:extLst>
              <a:ext uri="{FF2B5EF4-FFF2-40B4-BE49-F238E27FC236}">
                <a16:creationId xmlns:a16="http://schemas.microsoft.com/office/drawing/2014/main" id="{7C608A40-56D5-FB2A-12CF-50E2E6F9E06A}"/>
              </a:ext>
            </a:extLst>
          </p:cNvPr>
          <p:cNvSpPr txBox="1"/>
          <p:nvPr/>
        </p:nvSpPr>
        <p:spPr>
          <a:xfrm>
            <a:off x="3541636" y="1556444"/>
            <a:ext cx="1018244" cy="292350"/>
          </a:xfrm>
          <a:prstGeom prst="rect">
            <a:avLst/>
          </a:prstGeom>
          <a:noFill/>
        </p:spPr>
        <p:txBody>
          <a:bodyPr wrap="square" rtlCol="0">
            <a:spAutoFit/>
          </a:bodyPr>
          <a:lstStyle/>
          <a:p>
            <a:r>
              <a:rPr lang="en-US" dirty="0"/>
              <a:t>1ms</a:t>
            </a:r>
          </a:p>
        </p:txBody>
      </p:sp>
      <p:sp>
        <p:nvSpPr>
          <p:cNvPr id="57" name="TextBox 56">
            <a:extLst>
              <a:ext uri="{FF2B5EF4-FFF2-40B4-BE49-F238E27FC236}">
                <a16:creationId xmlns:a16="http://schemas.microsoft.com/office/drawing/2014/main" id="{6598C592-08B3-8782-F709-06DDC4D054E5}"/>
              </a:ext>
            </a:extLst>
          </p:cNvPr>
          <p:cNvSpPr txBox="1"/>
          <p:nvPr/>
        </p:nvSpPr>
        <p:spPr>
          <a:xfrm>
            <a:off x="596619" y="1430694"/>
            <a:ext cx="1529933" cy="307737"/>
          </a:xfrm>
          <a:prstGeom prst="rect">
            <a:avLst/>
          </a:prstGeom>
          <a:noFill/>
        </p:spPr>
        <p:txBody>
          <a:bodyPr wrap="square" rtlCol="0">
            <a:spAutoFit/>
          </a:bodyPr>
          <a:lstStyle/>
          <a:p>
            <a:r>
              <a:rPr lang="en-US" sz="1400" dirty="0">
                <a:solidFill>
                  <a:srgbClr val="FF0000"/>
                </a:solidFill>
              </a:rPr>
              <a:t>RSF-RMARKER</a:t>
            </a:r>
          </a:p>
        </p:txBody>
      </p:sp>
      <p:cxnSp>
        <p:nvCxnSpPr>
          <p:cNvPr id="62" name="Straight Arrow Connector 61">
            <a:extLst>
              <a:ext uri="{FF2B5EF4-FFF2-40B4-BE49-F238E27FC236}">
                <a16:creationId xmlns:a16="http://schemas.microsoft.com/office/drawing/2014/main" id="{406D2DA1-66C4-0E12-16F4-C143C9A2956C}"/>
              </a:ext>
            </a:extLst>
          </p:cNvPr>
          <p:cNvCxnSpPr/>
          <p:nvPr/>
        </p:nvCxnSpPr>
        <p:spPr bwMode="auto">
          <a:xfrm flipV="1">
            <a:off x="4571404" y="2887506"/>
            <a:ext cx="0" cy="676753"/>
          </a:xfrm>
          <a:prstGeom prst="straightConnector1">
            <a:avLst/>
          </a:prstGeom>
          <a:solidFill>
            <a:schemeClr val="accent1"/>
          </a:solidFill>
          <a:ln w="12700" cap="flat" cmpd="sng" algn="ctr">
            <a:solidFill>
              <a:srgbClr val="FF0000"/>
            </a:solidFill>
            <a:prstDash val="sysDot"/>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Straight Arrow Connector 62">
            <a:extLst>
              <a:ext uri="{FF2B5EF4-FFF2-40B4-BE49-F238E27FC236}">
                <a16:creationId xmlns:a16="http://schemas.microsoft.com/office/drawing/2014/main" id="{2515F09D-E380-3591-2AC0-666DCD817F2C}"/>
              </a:ext>
            </a:extLst>
          </p:cNvPr>
          <p:cNvCxnSpPr/>
          <p:nvPr/>
        </p:nvCxnSpPr>
        <p:spPr bwMode="auto">
          <a:xfrm flipV="1">
            <a:off x="4084001" y="5029784"/>
            <a:ext cx="0" cy="676753"/>
          </a:xfrm>
          <a:prstGeom prst="straightConnector1">
            <a:avLst/>
          </a:prstGeom>
          <a:solidFill>
            <a:schemeClr val="accent1"/>
          </a:solidFill>
          <a:ln w="12700" cap="flat" cmpd="sng" algn="ctr">
            <a:solidFill>
              <a:srgbClr val="FF0000"/>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Straight Arrow Connector 63">
            <a:extLst>
              <a:ext uri="{FF2B5EF4-FFF2-40B4-BE49-F238E27FC236}">
                <a16:creationId xmlns:a16="http://schemas.microsoft.com/office/drawing/2014/main" id="{F4DB445B-E299-520F-3D64-387D635F0449}"/>
              </a:ext>
            </a:extLst>
          </p:cNvPr>
          <p:cNvCxnSpPr/>
          <p:nvPr/>
        </p:nvCxnSpPr>
        <p:spPr bwMode="auto">
          <a:xfrm flipV="1">
            <a:off x="2884540" y="5706537"/>
            <a:ext cx="0" cy="676753"/>
          </a:xfrm>
          <a:prstGeom prst="straightConnector1">
            <a:avLst/>
          </a:prstGeom>
          <a:solidFill>
            <a:schemeClr val="accent1"/>
          </a:solidFill>
          <a:ln w="12700" cap="flat" cmpd="sng" algn="ctr">
            <a:solidFill>
              <a:srgbClr val="FF0000"/>
            </a:solidFill>
            <a:prstDash val="sysDot"/>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 name="TextBox 2">
            <a:extLst>
              <a:ext uri="{FF2B5EF4-FFF2-40B4-BE49-F238E27FC236}">
                <a16:creationId xmlns:a16="http://schemas.microsoft.com/office/drawing/2014/main" id="{CE16D7F1-09F9-1290-503A-A3C09000692B}"/>
              </a:ext>
            </a:extLst>
          </p:cNvPr>
          <p:cNvSpPr txBox="1"/>
          <p:nvPr/>
        </p:nvSpPr>
        <p:spPr>
          <a:xfrm>
            <a:off x="473192" y="829798"/>
            <a:ext cx="1650165" cy="307737"/>
          </a:xfrm>
          <a:prstGeom prst="rect">
            <a:avLst/>
          </a:prstGeom>
          <a:solidFill>
            <a:schemeClr val="bg1">
              <a:lumMod val="95000"/>
            </a:schemeClr>
          </a:solidFill>
        </p:spPr>
        <p:txBody>
          <a:bodyPr wrap="square" rtlCol="0">
            <a:spAutoFit/>
          </a:bodyPr>
          <a:lstStyle/>
          <a:p>
            <a:r>
              <a:rPr lang="en-US" sz="1400" dirty="0">
                <a:latin typeface="+mj-lt"/>
              </a:rPr>
              <a:t>Device-A: Initiator</a:t>
            </a:r>
          </a:p>
        </p:txBody>
      </p:sp>
      <p:sp>
        <p:nvSpPr>
          <p:cNvPr id="7" name="TextBox 6">
            <a:extLst>
              <a:ext uri="{FF2B5EF4-FFF2-40B4-BE49-F238E27FC236}">
                <a16:creationId xmlns:a16="http://schemas.microsoft.com/office/drawing/2014/main" id="{020DF116-2C36-AF31-A16B-1743F280093E}"/>
              </a:ext>
            </a:extLst>
          </p:cNvPr>
          <p:cNvSpPr txBox="1"/>
          <p:nvPr/>
        </p:nvSpPr>
        <p:spPr>
          <a:xfrm>
            <a:off x="0" y="5968716"/>
            <a:ext cx="1737750" cy="307737"/>
          </a:xfrm>
          <a:prstGeom prst="rect">
            <a:avLst/>
          </a:prstGeom>
          <a:solidFill>
            <a:schemeClr val="bg1">
              <a:lumMod val="95000"/>
            </a:schemeClr>
          </a:solidFill>
        </p:spPr>
        <p:txBody>
          <a:bodyPr wrap="none" rtlCol="0">
            <a:spAutoFit/>
          </a:bodyPr>
          <a:lstStyle/>
          <a:p>
            <a:r>
              <a:rPr lang="en-US" sz="1400" dirty="0">
                <a:latin typeface="+mj-lt"/>
              </a:rPr>
              <a:t>Device-B: Responder</a:t>
            </a:r>
          </a:p>
        </p:txBody>
      </p:sp>
      <p:grpSp>
        <p:nvGrpSpPr>
          <p:cNvPr id="8" name="Group 7">
            <a:extLst>
              <a:ext uri="{FF2B5EF4-FFF2-40B4-BE49-F238E27FC236}">
                <a16:creationId xmlns:a16="http://schemas.microsoft.com/office/drawing/2014/main" id="{6F5A38AC-4B8A-89B0-2EB5-5FD6238AAE12}"/>
              </a:ext>
            </a:extLst>
          </p:cNvPr>
          <p:cNvGrpSpPr/>
          <p:nvPr/>
        </p:nvGrpSpPr>
        <p:grpSpPr>
          <a:xfrm>
            <a:off x="1659189" y="2363441"/>
            <a:ext cx="490543" cy="1066043"/>
            <a:chOff x="930914" y="2167091"/>
            <a:chExt cx="490607" cy="1066182"/>
          </a:xfrm>
        </p:grpSpPr>
        <p:sp>
          <p:nvSpPr>
            <p:cNvPr id="19" name="TextBox 18">
              <a:extLst>
                <a:ext uri="{FF2B5EF4-FFF2-40B4-BE49-F238E27FC236}">
                  <a16:creationId xmlns:a16="http://schemas.microsoft.com/office/drawing/2014/main" id="{47A53453-5459-9F0D-AD78-B2D7ED44F537}"/>
                </a:ext>
              </a:extLst>
            </p:cNvPr>
            <p:cNvSpPr txBox="1"/>
            <p:nvPr/>
          </p:nvSpPr>
          <p:spPr>
            <a:xfrm>
              <a:off x="936414" y="2863941"/>
              <a:ext cx="482441" cy="369332"/>
            </a:xfrm>
            <a:prstGeom prst="rect">
              <a:avLst/>
            </a:prstGeom>
            <a:noFill/>
          </p:spPr>
          <p:txBody>
            <a:bodyPr wrap="square" rtlCol="0">
              <a:spAutoFit/>
            </a:bodyPr>
            <a:lstStyle/>
            <a:p>
              <a:r>
                <a:rPr lang="en-US" sz="1800" dirty="0">
                  <a:latin typeface="+mn-lt"/>
                </a:rPr>
                <a:t>Rx</a:t>
              </a:r>
            </a:p>
          </p:txBody>
        </p:sp>
        <p:sp>
          <p:nvSpPr>
            <p:cNvPr id="20" name="TextBox 19">
              <a:extLst>
                <a:ext uri="{FF2B5EF4-FFF2-40B4-BE49-F238E27FC236}">
                  <a16:creationId xmlns:a16="http://schemas.microsoft.com/office/drawing/2014/main" id="{B506F7AA-0759-5B97-E2B9-580E3975E324}"/>
                </a:ext>
              </a:extLst>
            </p:cNvPr>
            <p:cNvSpPr txBox="1"/>
            <p:nvPr/>
          </p:nvSpPr>
          <p:spPr>
            <a:xfrm>
              <a:off x="930914" y="2167091"/>
              <a:ext cx="490607" cy="369332"/>
            </a:xfrm>
            <a:prstGeom prst="rect">
              <a:avLst/>
            </a:prstGeom>
            <a:noFill/>
          </p:spPr>
          <p:txBody>
            <a:bodyPr wrap="square" rtlCol="0">
              <a:spAutoFit/>
            </a:bodyPr>
            <a:lstStyle/>
            <a:p>
              <a:r>
                <a:rPr lang="en-US" sz="1800" dirty="0">
                  <a:latin typeface="+mn-lt"/>
                </a:rPr>
                <a:t>Tx</a:t>
              </a:r>
            </a:p>
          </p:txBody>
        </p:sp>
      </p:grpSp>
      <p:grpSp>
        <p:nvGrpSpPr>
          <p:cNvPr id="27" name="Group 26">
            <a:extLst>
              <a:ext uri="{FF2B5EF4-FFF2-40B4-BE49-F238E27FC236}">
                <a16:creationId xmlns:a16="http://schemas.microsoft.com/office/drawing/2014/main" id="{10CAB5FC-C876-ACD2-A826-301C4E66A0E7}"/>
              </a:ext>
            </a:extLst>
          </p:cNvPr>
          <p:cNvGrpSpPr/>
          <p:nvPr/>
        </p:nvGrpSpPr>
        <p:grpSpPr>
          <a:xfrm>
            <a:off x="1792566" y="5173515"/>
            <a:ext cx="490543" cy="1066043"/>
            <a:chOff x="930914" y="2167091"/>
            <a:chExt cx="490607" cy="1066182"/>
          </a:xfrm>
        </p:grpSpPr>
        <p:sp>
          <p:nvSpPr>
            <p:cNvPr id="29" name="TextBox 28">
              <a:extLst>
                <a:ext uri="{FF2B5EF4-FFF2-40B4-BE49-F238E27FC236}">
                  <a16:creationId xmlns:a16="http://schemas.microsoft.com/office/drawing/2014/main" id="{5E44EA63-5990-B4BD-0E57-2BF5CC9A6823}"/>
                </a:ext>
              </a:extLst>
            </p:cNvPr>
            <p:cNvSpPr txBox="1"/>
            <p:nvPr/>
          </p:nvSpPr>
          <p:spPr>
            <a:xfrm>
              <a:off x="936414" y="2863941"/>
              <a:ext cx="482441" cy="369332"/>
            </a:xfrm>
            <a:prstGeom prst="rect">
              <a:avLst/>
            </a:prstGeom>
            <a:noFill/>
          </p:spPr>
          <p:txBody>
            <a:bodyPr wrap="square" rtlCol="0">
              <a:spAutoFit/>
            </a:bodyPr>
            <a:lstStyle/>
            <a:p>
              <a:r>
                <a:rPr lang="en-US" sz="1800" dirty="0">
                  <a:latin typeface="+mn-lt"/>
                </a:rPr>
                <a:t>Rx</a:t>
              </a:r>
            </a:p>
          </p:txBody>
        </p:sp>
        <p:sp>
          <p:nvSpPr>
            <p:cNvPr id="30" name="TextBox 29">
              <a:extLst>
                <a:ext uri="{FF2B5EF4-FFF2-40B4-BE49-F238E27FC236}">
                  <a16:creationId xmlns:a16="http://schemas.microsoft.com/office/drawing/2014/main" id="{9908A5F4-A4C5-BEE1-1B9B-8BC60F523910}"/>
                </a:ext>
              </a:extLst>
            </p:cNvPr>
            <p:cNvSpPr txBox="1"/>
            <p:nvPr/>
          </p:nvSpPr>
          <p:spPr>
            <a:xfrm>
              <a:off x="930914" y="2167091"/>
              <a:ext cx="490607" cy="369332"/>
            </a:xfrm>
            <a:prstGeom prst="rect">
              <a:avLst/>
            </a:prstGeom>
            <a:noFill/>
          </p:spPr>
          <p:txBody>
            <a:bodyPr wrap="square" rtlCol="0">
              <a:spAutoFit/>
            </a:bodyPr>
            <a:lstStyle/>
            <a:p>
              <a:r>
                <a:rPr lang="en-US" sz="1800" dirty="0">
                  <a:latin typeface="+mn-lt"/>
                </a:rPr>
                <a:t>Tx</a:t>
              </a:r>
            </a:p>
          </p:txBody>
        </p:sp>
      </p:grpSp>
      <p:cxnSp>
        <p:nvCxnSpPr>
          <p:cNvPr id="37" name="Straight Connector 36">
            <a:extLst>
              <a:ext uri="{FF2B5EF4-FFF2-40B4-BE49-F238E27FC236}">
                <a16:creationId xmlns:a16="http://schemas.microsoft.com/office/drawing/2014/main" id="{F9214E1B-25E5-A9A5-96A1-B90D5700DEDC}"/>
              </a:ext>
            </a:extLst>
          </p:cNvPr>
          <p:cNvCxnSpPr/>
          <p:nvPr/>
        </p:nvCxnSpPr>
        <p:spPr bwMode="auto">
          <a:xfrm>
            <a:off x="4571404" y="1556444"/>
            <a:ext cx="0" cy="1348978"/>
          </a:xfrm>
          <a:prstGeom prst="line">
            <a:avLst/>
          </a:prstGeom>
          <a:solidFill>
            <a:schemeClr val="accent1"/>
          </a:solidFill>
          <a:ln w="6350" cap="flat" cmpd="sng" algn="ctr">
            <a:solidFill>
              <a:srgbClr val="FF0000"/>
            </a:solidFill>
            <a:prstDash val="sysDot"/>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 name="Straight Connector 39">
            <a:extLst>
              <a:ext uri="{FF2B5EF4-FFF2-40B4-BE49-F238E27FC236}">
                <a16:creationId xmlns:a16="http://schemas.microsoft.com/office/drawing/2014/main" id="{FBD0B333-26E9-6CD6-1FFC-1B6EAAFFD6F8}"/>
              </a:ext>
            </a:extLst>
          </p:cNvPr>
          <p:cNvCxnSpPr/>
          <p:nvPr/>
        </p:nvCxnSpPr>
        <p:spPr bwMode="auto">
          <a:xfrm>
            <a:off x="2884540" y="4776814"/>
            <a:ext cx="0" cy="929723"/>
          </a:xfrm>
          <a:prstGeom prst="line">
            <a:avLst/>
          </a:prstGeom>
          <a:solidFill>
            <a:schemeClr val="accent1"/>
          </a:solidFill>
          <a:ln w="6350" cap="flat" cmpd="sng" algn="ctr">
            <a:solidFill>
              <a:srgbClr val="FF0000"/>
            </a:solidFill>
            <a:prstDash val="sysDot"/>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5" name="Straight Arrow Connector 34">
            <a:extLst>
              <a:ext uri="{FF2B5EF4-FFF2-40B4-BE49-F238E27FC236}">
                <a16:creationId xmlns:a16="http://schemas.microsoft.com/office/drawing/2014/main" id="{5C6B81E9-A16E-0E1D-4BB8-FACFDBF05FD7}"/>
              </a:ext>
            </a:extLst>
          </p:cNvPr>
          <p:cNvCxnSpPr/>
          <p:nvPr/>
        </p:nvCxnSpPr>
        <p:spPr bwMode="auto">
          <a:xfrm flipV="1">
            <a:off x="4084001" y="2934716"/>
            <a:ext cx="475879" cy="2762862"/>
          </a:xfrm>
          <a:prstGeom prst="straightConnector1">
            <a:avLst/>
          </a:prstGeom>
          <a:solidFill>
            <a:schemeClr val="accent1"/>
          </a:solidFill>
          <a:ln w="28575" cap="flat" cmpd="sng" algn="ctr">
            <a:solidFill>
              <a:srgbClr val="0432FF"/>
            </a:solidFill>
            <a:prstDash val="sysDot"/>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Straight Arrow Connector 12">
            <a:extLst>
              <a:ext uri="{FF2B5EF4-FFF2-40B4-BE49-F238E27FC236}">
                <a16:creationId xmlns:a16="http://schemas.microsoft.com/office/drawing/2014/main" id="{5036976E-9052-6965-D604-95F62FC0B46A}"/>
              </a:ext>
            </a:extLst>
          </p:cNvPr>
          <p:cNvCxnSpPr/>
          <p:nvPr/>
        </p:nvCxnSpPr>
        <p:spPr bwMode="auto">
          <a:xfrm>
            <a:off x="1828562" y="1727624"/>
            <a:ext cx="380950" cy="380950"/>
          </a:xfrm>
          <a:prstGeom prst="straightConnector1">
            <a:avLst/>
          </a:prstGeom>
          <a:solidFill>
            <a:schemeClr val="accent1"/>
          </a:solidFill>
          <a:ln w="76200" cap="flat" cmpd="sng" algn="ctr">
            <a:solidFill>
              <a:srgbClr val="FF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Straight Arrow Connector 20">
            <a:extLst>
              <a:ext uri="{FF2B5EF4-FFF2-40B4-BE49-F238E27FC236}">
                <a16:creationId xmlns:a16="http://schemas.microsoft.com/office/drawing/2014/main" id="{5CA5911D-FFD9-C419-36DA-945B04226DEC}"/>
              </a:ext>
            </a:extLst>
          </p:cNvPr>
          <p:cNvCxnSpPr/>
          <p:nvPr/>
        </p:nvCxnSpPr>
        <p:spPr bwMode="auto">
          <a:xfrm>
            <a:off x="3649445" y="4568980"/>
            <a:ext cx="380950" cy="380950"/>
          </a:xfrm>
          <a:prstGeom prst="straightConnector1">
            <a:avLst/>
          </a:prstGeom>
          <a:solidFill>
            <a:schemeClr val="accent1"/>
          </a:solidFill>
          <a:ln w="76200" cap="flat" cmpd="sng" algn="ctr">
            <a:solidFill>
              <a:srgbClr val="FF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 name="TextBox 21">
            <a:extLst>
              <a:ext uri="{FF2B5EF4-FFF2-40B4-BE49-F238E27FC236}">
                <a16:creationId xmlns:a16="http://schemas.microsoft.com/office/drawing/2014/main" id="{91E8B65E-3785-6DDB-6D6D-5879150238ED}"/>
              </a:ext>
            </a:extLst>
          </p:cNvPr>
          <p:cNvSpPr txBox="1"/>
          <p:nvPr/>
        </p:nvSpPr>
        <p:spPr>
          <a:xfrm>
            <a:off x="1958124" y="1129071"/>
            <a:ext cx="1165552" cy="292350"/>
          </a:xfrm>
          <a:prstGeom prst="rect">
            <a:avLst/>
          </a:prstGeom>
          <a:noFill/>
        </p:spPr>
        <p:txBody>
          <a:bodyPr wrap="none" rtlCol="0">
            <a:spAutoFit/>
          </a:bodyPr>
          <a:lstStyle/>
          <a:p>
            <a:pPr algn="l"/>
            <a:r>
              <a:rPr lang="en-US" dirty="0">
                <a:solidFill>
                  <a:srgbClr val="FF0000"/>
                </a:solidFill>
              </a:rPr>
              <a:t>T</a:t>
            </a:r>
            <a:r>
              <a:rPr lang="en-US" sz="1100" dirty="0">
                <a:solidFill>
                  <a:srgbClr val="FF0000"/>
                </a:solidFill>
              </a:rPr>
              <a:t>A+</a:t>
            </a:r>
            <a:r>
              <a:rPr lang="en-US" dirty="0">
                <a:solidFill>
                  <a:srgbClr val="FF0000"/>
                </a:solidFill>
              </a:rPr>
              <a:t>2400</a:t>
            </a:r>
            <a:r>
              <a:rPr lang="en-US" sz="1100" dirty="0">
                <a:solidFill>
                  <a:srgbClr val="FF0000"/>
                </a:solidFill>
              </a:rPr>
              <a:t>RSTU</a:t>
            </a:r>
            <a:endParaRPr lang="en-US" dirty="0">
              <a:solidFill>
                <a:srgbClr val="FF0000"/>
              </a:solidFill>
            </a:endParaRPr>
          </a:p>
        </p:txBody>
      </p:sp>
      <p:sp>
        <p:nvSpPr>
          <p:cNvPr id="23" name="TextBox 22">
            <a:extLst>
              <a:ext uri="{FF2B5EF4-FFF2-40B4-BE49-F238E27FC236}">
                <a16:creationId xmlns:a16="http://schemas.microsoft.com/office/drawing/2014/main" id="{5B5D5C97-EBEE-C439-6051-4B436D7AB7DE}"/>
              </a:ext>
            </a:extLst>
          </p:cNvPr>
          <p:cNvSpPr txBox="1"/>
          <p:nvPr/>
        </p:nvSpPr>
        <p:spPr>
          <a:xfrm>
            <a:off x="1500737" y="4409056"/>
            <a:ext cx="1664213" cy="292350"/>
          </a:xfrm>
          <a:prstGeom prst="rect">
            <a:avLst/>
          </a:prstGeom>
          <a:noFill/>
        </p:spPr>
        <p:txBody>
          <a:bodyPr wrap="none" rtlCol="0">
            <a:spAutoFit/>
          </a:bodyPr>
          <a:lstStyle/>
          <a:p>
            <a:pPr algn="l"/>
            <a:r>
              <a:rPr lang="en-US" dirty="0">
                <a:solidFill>
                  <a:srgbClr val="FF0000"/>
                </a:solidFill>
              </a:rPr>
              <a:t>T</a:t>
            </a:r>
            <a:r>
              <a:rPr lang="en-US" sz="1100" dirty="0">
                <a:solidFill>
                  <a:srgbClr val="FF0000"/>
                </a:solidFill>
              </a:rPr>
              <a:t>A</a:t>
            </a:r>
            <a:r>
              <a:rPr lang="en-US" dirty="0">
                <a:solidFill>
                  <a:srgbClr val="FF0000"/>
                </a:solidFill>
              </a:rPr>
              <a:t>+ 2400</a:t>
            </a:r>
            <a:r>
              <a:rPr lang="en-US" sz="1100" dirty="0">
                <a:solidFill>
                  <a:srgbClr val="FF0000"/>
                </a:solidFill>
              </a:rPr>
              <a:t>RSTU </a:t>
            </a:r>
            <a:r>
              <a:rPr lang="en-US" dirty="0">
                <a:solidFill>
                  <a:srgbClr val="FF0000"/>
                </a:solidFill>
              </a:rPr>
              <a:t>+TOF</a:t>
            </a:r>
          </a:p>
        </p:txBody>
      </p:sp>
      <p:sp>
        <p:nvSpPr>
          <p:cNvPr id="24" name="TextBox 23">
            <a:extLst>
              <a:ext uri="{FF2B5EF4-FFF2-40B4-BE49-F238E27FC236}">
                <a16:creationId xmlns:a16="http://schemas.microsoft.com/office/drawing/2014/main" id="{A5FA0E25-85D5-E8A6-6E55-023E5F5D55AD}"/>
              </a:ext>
            </a:extLst>
          </p:cNvPr>
          <p:cNvSpPr txBox="1"/>
          <p:nvPr/>
        </p:nvSpPr>
        <p:spPr>
          <a:xfrm>
            <a:off x="3687205" y="4268981"/>
            <a:ext cx="1202416" cy="292350"/>
          </a:xfrm>
          <a:prstGeom prst="rect">
            <a:avLst/>
          </a:prstGeom>
          <a:noFill/>
        </p:spPr>
        <p:txBody>
          <a:bodyPr wrap="none" rtlCol="0">
            <a:spAutoFit/>
          </a:bodyPr>
          <a:lstStyle/>
          <a:p>
            <a:pPr algn="l"/>
            <a:r>
              <a:rPr lang="en-US" dirty="0">
                <a:solidFill>
                  <a:srgbClr val="FF0000"/>
                </a:solidFill>
              </a:rPr>
              <a:t>T</a:t>
            </a:r>
            <a:r>
              <a:rPr lang="en-US" sz="1100" dirty="0">
                <a:solidFill>
                  <a:srgbClr val="FF0000"/>
                </a:solidFill>
              </a:rPr>
              <a:t>B</a:t>
            </a:r>
            <a:r>
              <a:rPr lang="en-US" dirty="0">
                <a:solidFill>
                  <a:srgbClr val="FF0000"/>
                </a:solidFill>
              </a:rPr>
              <a:t>+1800</a:t>
            </a:r>
            <a:r>
              <a:rPr lang="en-US" sz="1200" dirty="0">
                <a:solidFill>
                  <a:srgbClr val="FF0000"/>
                </a:solidFill>
              </a:rPr>
              <a:t>RSTU</a:t>
            </a:r>
            <a:endParaRPr lang="en-US" dirty="0">
              <a:solidFill>
                <a:srgbClr val="FF0000"/>
              </a:solidFill>
            </a:endParaRPr>
          </a:p>
        </p:txBody>
      </p:sp>
      <p:sp>
        <p:nvSpPr>
          <p:cNvPr id="25" name="TextBox 24">
            <a:extLst>
              <a:ext uri="{FF2B5EF4-FFF2-40B4-BE49-F238E27FC236}">
                <a16:creationId xmlns:a16="http://schemas.microsoft.com/office/drawing/2014/main" id="{D31C3DCF-C89A-26EC-E138-910899A12182}"/>
              </a:ext>
            </a:extLst>
          </p:cNvPr>
          <p:cNvSpPr txBox="1"/>
          <p:nvPr/>
        </p:nvSpPr>
        <p:spPr>
          <a:xfrm>
            <a:off x="4272277" y="1195054"/>
            <a:ext cx="1609718" cy="292350"/>
          </a:xfrm>
          <a:prstGeom prst="rect">
            <a:avLst/>
          </a:prstGeom>
          <a:noFill/>
        </p:spPr>
        <p:txBody>
          <a:bodyPr wrap="none" rtlCol="0">
            <a:spAutoFit/>
          </a:bodyPr>
          <a:lstStyle/>
          <a:p>
            <a:pPr algn="l"/>
            <a:r>
              <a:rPr lang="en-US" dirty="0">
                <a:solidFill>
                  <a:srgbClr val="FF0000"/>
                </a:solidFill>
              </a:rPr>
              <a:t>T</a:t>
            </a:r>
            <a:r>
              <a:rPr lang="en-US" sz="1100" dirty="0">
                <a:solidFill>
                  <a:srgbClr val="FF0000"/>
                </a:solidFill>
              </a:rPr>
              <a:t>B</a:t>
            </a:r>
            <a:r>
              <a:rPr lang="en-US" dirty="0">
                <a:solidFill>
                  <a:srgbClr val="FF0000"/>
                </a:solidFill>
              </a:rPr>
              <a:t>+1800</a:t>
            </a:r>
            <a:r>
              <a:rPr lang="en-US" sz="1200" dirty="0">
                <a:solidFill>
                  <a:srgbClr val="FF0000"/>
                </a:solidFill>
              </a:rPr>
              <a:t>RSTU</a:t>
            </a:r>
            <a:r>
              <a:rPr lang="en-US" dirty="0">
                <a:solidFill>
                  <a:srgbClr val="FF0000"/>
                </a:solidFill>
              </a:rPr>
              <a:t>+TOF</a:t>
            </a:r>
          </a:p>
        </p:txBody>
      </p:sp>
      <p:cxnSp>
        <p:nvCxnSpPr>
          <p:cNvPr id="34" name="Straight Connector 33">
            <a:extLst>
              <a:ext uri="{FF2B5EF4-FFF2-40B4-BE49-F238E27FC236}">
                <a16:creationId xmlns:a16="http://schemas.microsoft.com/office/drawing/2014/main" id="{B2660EB9-97E8-9794-E833-1C14A121B38D}"/>
              </a:ext>
            </a:extLst>
          </p:cNvPr>
          <p:cNvCxnSpPr/>
          <p:nvPr/>
        </p:nvCxnSpPr>
        <p:spPr bwMode="auto">
          <a:xfrm>
            <a:off x="2182622" y="1519863"/>
            <a:ext cx="0" cy="1348978"/>
          </a:xfrm>
          <a:prstGeom prst="line">
            <a:avLst/>
          </a:prstGeom>
          <a:solidFill>
            <a:schemeClr val="accent1"/>
          </a:solidFill>
          <a:ln w="6350" cap="flat" cmpd="sng" algn="ctr">
            <a:solidFill>
              <a:srgbClr val="FF0000"/>
            </a:solidFill>
            <a:prstDash val="sysDot"/>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Straight Connector 37">
            <a:extLst>
              <a:ext uri="{FF2B5EF4-FFF2-40B4-BE49-F238E27FC236}">
                <a16:creationId xmlns:a16="http://schemas.microsoft.com/office/drawing/2014/main" id="{22DD0C8B-AA1C-D7D2-47D9-FFB93276EA11}"/>
              </a:ext>
            </a:extLst>
          </p:cNvPr>
          <p:cNvCxnSpPr/>
          <p:nvPr/>
        </p:nvCxnSpPr>
        <p:spPr bwMode="auto">
          <a:xfrm>
            <a:off x="4030395" y="4602491"/>
            <a:ext cx="0" cy="1120727"/>
          </a:xfrm>
          <a:prstGeom prst="line">
            <a:avLst/>
          </a:prstGeom>
          <a:solidFill>
            <a:schemeClr val="accent1"/>
          </a:solidFill>
          <a:ln w="6350" cap="flat" cmpd="sng" algn="ctr">
            <a:solidFill>
              <a:srgbClr val="FF0000"/>
            </a:solidFill>
            <a:prstDash val="sysDot"/>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6" name="Rectangle 45">
            <a:extLst>
              <a:ext uri="{FF2B5EF4-FFF2-40B4-BE49-F238E27FC236}">
                <a16:creationId xmlns:a16="http://schemas.microsoft.com/office/drawing/2014/main" id="{24AE9A27-61B2-5709-4FDC-9FAD844591BB}"/>
              </a:ext>
            </a:extLst>
          </p:cNvPr>
          <p:cNvSpPr/>
          <p:nvPr/>
        </p:nvSpPr>
        <p:spPr>
          <a:xfrm>
            <a:off x="107807" y="1257714"/>
            <a:ext cx="365813" cy="164908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Clr>
                <a:schemeClr val="bg1"/>
              </a:buClr>
            </a:pPr>
            <a:r>
              <a:rPr lang="en-US" dirty="0"/>
              <a:t>POLL</a:t>
            </a:r>
          </a:p>
        </p:txBody>
      </p:sp>
      <p:sp>
        <p:nvSpPr>
          <p:cNvPr id="49" name="Rectangle 48">
            <a:extLst>
              <a:ext uri="{FF2B5EF4-FFF2-40B4-BE49-F238E27FC236}">
                <a16:creationId xmlns:a16="http://schemas.microsoft.com/office/drawing/2014/main" id="{EF6BAB41-2147-7AAA-1250-89AEC72CDA30}"/>
              </a:ext>
            </a:extLst>
          </p:cNvPr>
          <p:cNvSpPr/>
          <p:nvPr/>
        </p:nvSpPr>
        <p:spPr>
          <a:xfrm>
            <a:off x="981700" y="4090751"/>
            <a:ext cx="365813" cy="164908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Clr>
                <a:schemeClr val="bg1"/>
              </a:buClr>
            </a:pPr>
            <a:r>
              <a:rPr lang="en-US" dirty="0"/>
              <a:t>RESP</a:t>
            </a:r>
          </a:p>
        </p:txBody>
      </p:sp>
      <p:sp>
        <p:nvSpPr>
          <p:cNvPr id="51" name="TextBox 50">
            <a:extLst>
              <a:ext uri="{FF2B5EF4-FFF2-40B4-BE49-F238E27FC236}">
                <a16:creationId xmlns:a16="http://schemas.microsoft.com/office/drawing/2014/main" id="{038AFFFC-B72F-2E47-0E88-5220506999DF}"/>
              </a:ext>
            </a:extLst>
          </p:cNvPr>
          <p:cNvSpPr txBox="1"/>
          <p:nvPr/>
        </p:nvSpPr>
        <p:spPr>
          <a:xfrm>
            <a:off x="-26879" y="898668"/>
            <a:ext cx="389799" cy="292350"/>
          </a:xfrm>
          <a:prstGeom prst="rect">
            <a:avLst/>
          </a:prstGeom>
          <a:noFill/>
        </p:spPr>
        <p:txBody>
          <a:bodyPr wrap="none" rtlCol="0">
            <a:spAutoFit/>
          </a:bodyPr>
          <a:lstStyle/>
          <a:p>
            <a:pPr algn="l"/>
            <a:r>
              <a:rPr lang="en-US" dirty="0">
                <a:solidFill>
                  <a:srgbClr val="FF0000"/>
                </a:solidFill>
              </a:rPr>
              <a:t>T</a:t>
            </a:r>
            <a:r>
              <a:rPr lang="en-US" sz="1100" dirty="0">
                <a:solidFill>
                  <a:srgbClr val="FF0000"/>
                </a:solidFill>
              </a:rPr>
              <a:t>A</a:t>
            </a:r>
            <a:endParaRPr lang="en-US" dirty="0">
              <a:solidFill>
                <a:srgbClr val="FF0000"/>
              </a:solidFill>
            </a:endParaRPr>
          </a:p>
        </p:txBody>
      </p:sp>
      <p:sp>
        <p:nvSpPr>
          <p:cNvPr id="55" name="TextBox 54">
            <a:extLst>
              <a:ext uri="{FF2B5EF4-FFF2-40B4-BE49-F238E27FC236}">
                <a16:creationId xmlns:a16="http://schemas.microsoft.com/office/drawing/2014/main" id="{5E0D8E3D-F593-D181-2463-38BE9E03227D}"/>
              </a:ext>
            </a:extLst>
          </p:cNvPr>
          <p:cNvSpPr txBox="1"/>
          <p:nvPr/>
        </p:nvSpPr>
        <p:spPr>
          <a:xfrm>
            <a:off x="704154" y="3704427"/>
            <a:ext cx="381786" cy="292350"/>
          </a:xfrm>
          <a:prstGeom prst="rect">
            <a:avLst/>
          </a:prstGeom>
          <a:noFill/>
        </p:spPr>
        <p:txBody>
          <a:bodyPr wrap="none" rtlCol="0">
            <a:spAutoFit/>
          </a:bodyPr>
          <a:lstStyle/>
          <a:p>
            <a:pPr algn="l"/>
            <a:r>
              <a:rPr lang="en-US" dirty="0">
                <a:solidFill>
                  <a:srgbClr val="FF0000"/>
                </a:solidFill>
              </a:rPr>
              <a:t>T</a:t>
            </a:r>
            <a:r>
              <a:rPr lang="en-US" sz="1100" dirty="0">
                <a:solidFill>
                  <a:srgbClr val="FF0000"/>
                </a:solidFill>
              </a:rPr>
              <a:t>B</a:t>
            </a:r>
            <a:endParaRPr lang="en-US" dirty="0">
              <a:solidFill>
                <a:srgbClr val="FF0000"/>
              </a:solidFill>
            </a:endParaRPr>
          </a:p>
        </p:txBody>
      </p:sp>
      <p:sp>
        <p:nvSpPr>
          <p:cNvPr id="58" name="Rectangle 57">
            <a:extLst>
              <a:ext uri="{FF2B5EF4-FFF2-40B4-BE49-F238E27FC236}">
                <a16:creationId xmlns:a16="http://schemas.microsoft.com/office/drawing/2014/main" id="{75E2C62E-8745-BFEB-2713-673AAE2F6FF4}"/>
              </a:ext>
            </a:extLst>
          </p:cNvPr>
          <p:cNvSpPr/>
          <p:nvPr/>
        </p:nvSpPr>
        <p:spPr>
          <a:xfrm>
            <a:off x="9747259" y="1302734"/>
            <a:ext cx="1065102" cy="164908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Clr>
                <a:schemeClr val="bg1"/>
              </a:buClr>
            </a:pPr>
            <a:r>
              <a:rPr lang="en-US" dirty="0"/>
              <a:t>Report with  </a:t>
            </a:r>
            <a:r>
              <a:rPr lang="en-US" dirty="0" err="1"/>
              <a:t>Tround</a:t>
            </a:r>
            <a:endParaRPr lang="en-US" dirty="0"/>
          </a:p>
        </p:txBody>
      </p:sp>
      <p:sp>
        <p:nvSpPr>
          <p:cNvPr id="4" name="TextBox 3">
            <a:extLst>
              <a:ext uri="{FF2B5EF4-FFF2-40B4-BE49-F238E27FC236}">
                <a16:creationId xmlns:a16="http://schemas.microsoft.com/office/drawing/2014/main" id="{E3300C2B-C9FA-8871-10F9-CE5B00EEF6CF}"/>
              </a:ext>
            </a:extLst>
          </p:cNvPr>
          <p:cNvSpPr txBox="1"/>
          <p:nvPr/>
        </p:nvSpPr>
        <p:spPr>
          <a:xfrm>
            <a:off x="-86135" y="4427736"/>
            <a:ext cx="745620" cy="307737"/>
          </a:xfrm>
          <a:prstGeom prst="rect">
            <a:avLst/>
          </a:prstGeom>
          <a:noFill/>
        </p:spPr>
        <p:txBody>
          <a:bodyPr wrap="none" rtlCol="0">
            <a:spAutoFit/>
          </a:bodyPr>
          <a:lstStyle/>
          <a:p>
            <a:pPr algn="l"/>
            <a:r>
              <a:rPr lang="en-US" sz="1400" dirty="0" err="1"/>
              <a:t>CFO</a:t>
            </a:r>
            <a:r>
              <a:rPr lang="en-US" sz="900" dirty="0" err="1"/>
              <a:t>estA</a:t>
            </a:r>
            <a:endParaRPr lang="en-US" sz="1400" dirty="0"/>
          </a:p>
        </p:txBody>
      </p:sp>
      <p:cxnSp>
        <p:nvCxnSpPr>
          <p:cNvPr id="12" name="Straight Arrow Connector 11">
            <a:extLst>
              <a:ext uri="{FF2B5EF4-FFF2-40B4-BE49-F238E27FC236}">
                <a16:creationId xmlns:a16="http://schemas.microsoft.com/office/drawing/2014/main" id="{4B346F80-79BF-1B88-B8A9-6CAF5BFEA539}"/>
              </a:ext>
            </a:extLst>
          </p:cNvPr>
          <p:cNvCxnSpPr/>
          <p:nvPr/>
        </p:nvCxnSpPr>
        <p:spPr>
          <a:xfrm>
            <a:off x="225837" y="2950868"/>
            <a:ext cx="42715" cy="1457547"/>
          </a:xfrm>
          <a:prstGeom prst="straightConnector1">
            <a:avLst/>
          </a:prstGeom>
          <a:ln w="22225">
            <a:headEnd type="none" w="lg" len="lg"/>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83118E20-ED47-63C4-F43A-3B03D42F412A}"/>
              </a:ext>
            </a:extLst>
          </p:cNvPr>
          <p:cNvCxnSpPr/>
          <p:nvPr/>
        </p:nvCxnSpPr>
        <p:spPr>
          <a:xfrm flipV="1">
            <a:off x="1124016" y="2592230"/>
            <a:ext cx="51860" cy="1481482"/>
          </a:xfrm>
          <a:prstGeom prst="straightConnector1">
            <a:avLst/>
          </a:prstGeom>
          <a:ln w="22225">
            <a:headEnd type="none" w="lg" len="lg"/>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56715CE7-E11B-3F8F-80CA-82A286354A9A}"/>
              </a:ext>
            </a:extLst>
          </p:cNvPr>
          <p:cNvCxnSpPr/>
          <p:nvPr/>
        </p:nvCxnSpPr>
        <p:spPr>
          <a:xfrm>
            <a:off x="10148637" y="2987024"/>
            <a:ext cx="160222" cy="892994"/>
          </a:xfrm>
          <a:prstGeom prst="straightConnector1">
            <a:avLst/>
          </a:prstGeom>
          <a:ln w="22225">
            <a:headEnd type="none" w="lg" len="lg"/>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68" name="TextBox 67">
                <a:extLst>
                  <a:ext uri="{FF2B5EF4-FFF2-40B4-BE49-F238E27FC236}">
                    <a16:creationId xmlns:a16="http://schemas.microsoft.com/office/drawing/2014/main" id="{8CA75A52-39D8-9134-B297-A76D77B44A6D}"/>
                  </a:ext>
                </a:extLst>
              </p:cNvPr>
              <p:cNvSpPr txBox="1"/>
              <p:nvPr/>
            </p:nvSpPr>
            <p:spPr>
              <a:xfrm>
                <a:off x="5522080" y="1602967"/>
                <a:ext cx="2905226" cy="215480"/>
              </a:xfrm>
              <a:prstGeom prst="rect">
                <a:avLst/>
              </a:prstGeom>
              <a:noFill/>
            </p:spPr>
            <p:txBody>
              <a:bodyPr wrap="none" lIns="0" tIns="0" rIns="0" bIns="0" rtlCol="0">
                <a:spAutoFit/>
              </a:bodyPr>
              <a:lstStyle/>
              <a:p>
                <a:pPr algn="l"/>
                <a14:m>
                  <m:oMathPara xmlns:m="http://schemas.openxmlformats.org/officeDocument/2006/math">
                    <m:oMathParaPr>
                      <m:jc m:val="centerGroup"/>
                    </m:oMathParaPr>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𝑇</m:t>
                          </m:r>
                        </m:e>
                        <m:sub>
                          <m:r>
                            <a:rPr lang="en-US" i="1">
                              <a:latin typeface="Cambria Math" panose="02040503050406030204" pitchFamily="18" charset="0"/>
                            </a:rPr>
                            <m:t>𝑟𝑜𝑢𝑛𝑑𝑡𝑟𝑖𝑝</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𝑇</m:t>
                          </m:r>
                        </m:e>
                        <m:sub>
                          <m:r>
                            <a:rPr lang="en-US" i="1">
                              <a:latin typeface="Cambria Math" panose="02040503050406030204" pitchFamily="18" charset="0"/>
                            </a:rPr>
                            <m:t>𝐵</m:t>
                          </m:r>
                          <m:r>
                            <a:rPr lang="en-US" i="1">
                              <a:latin typeface="Cambria Math" panose="02040503050406030204" pitchFamily="18" charset="0"/>
                            </a:rPr>
                            <m:t> </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𝑇</m:t>
                          </m:r>
                        </m:e>
                        <m:sub>
                          <m:r>
                            <a:rPr lang="en-US" i="1">
                              <a:latin typeface="Cambria Math" panose="02040503050406030204" pitchFamily="18" charset="0"/>
                            </a:rPr>
                            <m:t>𝐴</m:t>
                          </m:r>
                        </m:sub>
                      </m:sSub>
                      <m:r>
                        <a:rPr lang="en-US" i="1">
                          <a:latin typeface="Cambria Math" panose="02040503050406030204" pitchFamily="18" charset="0"/>
                        </a:rPr>
                        <m:t>−600</m:t>
                      </m:r>
                      <m:r>
                        <a:rPr lang="en-US" i="1">
                          <a:latin typeface="Cambria Math" panose="02040503050406030204" pitchFamily="18" charset="0"/>
                        </a:rPr>
                        <m:t>𝑅𝑆𝑇𝑈</m:t>
                      </m:r>
                      <m:r>
                        <a:rPr lang="en-US" i="1">
                          <a:latin typeface="Cambria Math" panose="02040503050406030204" pitchFamily="18" charset="0"/>
                        </a:rPr>
                        <m:t>+</m:t>
                      </m:r>
                      <m:r>
                        <a:rPr lang="en-US" i="1">
                          <a:latin typeface="Cambria Math" panose="02040503050406030204" pitchFamily="18" charset="0"/>
                        </a:rPr>
                        <m:t>𝑇𝑜𝐹</m:t>
                      </m:r>
                    </m:oMath>
                  </m:oMathPara>
                </a14:m>
                <a:endParaRPr lang="en-US" dirty="0" err="1"/>
              </a:p>
            </p:txBody>
          </p:sp>
        </mc:Choice>
        <mc:Fallback xmlns="">
          <p:sp>
            <p:nvSpPr>
              <p:cNvPr id="68" name="TextBox 67">
                <a:extLst>
                  <a:ext uri="{FF2B5EF4-FFF2-40B4-BE49-F238E27FC236}">
                    <a16:creationId xmlns:a16="http://schemas.microsoft.com/office/drawing/2014/main" id="{8CA75A52-39D8-9134-B297-A76D77B44A6D}"/>
                  </a:ext>
                </a:extLst>
              </p:cNvPr>
              <p:cNvSpPr txBox="1">
                <a:spLocks noRot="1" noChangeAspect="1" noMove="1" noResize="1" noEditPoints="1" noAdjustHandles="1" noChangeArrowheads="1" noChangeShapeType="1" noTextEdit="1"/>
              </p:cNvSpPr>
              <p:nvPr/>
            </p:nvSpPr>
            <p:spPr>
              <a:xfrm>
                <a:off x="5522080" y="1602967"/>
                <a:ext cx="2905226" cy="215480"/>
              </a:xfrm>
              <a:prstGeom prst="rect">
                <a:avLst/>
              </a:prstGeom>
              <a:blipFill>
                <a:blip r:embed="rId2"/>
                <a:stretch>
                  <a:fillRect l="-840" r="-630" b="-2857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9" name="TextBox 68">
                <a:extLst>
                  <a:ext uri="{FF2B5EF4-FFF2-40B4-BE49-F238E27FC236}">
                    <a16:creationId xmlns:a16="http://schemas.microsoft.com/office/drawing/2014/main" id="{CF4B27DD-FAE2-163C-4C52-298518F54467}"/>
                  </a:ext>
                </a:extLst>
              </p:cNvPr>
              <p:cNvSpPr txBox="1"/>
              <p:nvPr/>
            </p:nvSpPr>
            <p:spPr>
              <a:xfrm>
                <a:off x="6183096" y="6110033"/>
                <a:ext cx="2624607" cy="215800"/>
              </a:xfrm>
              <a:prstGeom prst="rect">
                <a:avLst/>
              </a:prstGeom>
              <a:noFill/>
            </p:spPr>
            <p:txBody>
              <a:bodyPr wrap="none" lIns="0" tIns="0" rIns="0" bIns="0" rtlCol="0">
                <a:spAutoFit/>
              </a:bodyPr>
              <a:lstStyle/>
              <a:p>
                <a:pPr algn="l"/>
                <a14:m>
                  <m:oMathPara xmlns:m="http://schemas.openxmlformats.org/officeDocument/2006/math">
                    <m:oMathParaPr>
                      <m:jc m:val="centerGroup"/>
                    </m:oMathParaPr>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𝑇</m:t>
                          </m:r>
                        </m:e>
                        <m:sub>
                          <m:r>
                            <a:rPr lang="en-US" i="1">
                              <a:latin typeface="Cambria Math" panose="02040503050406030204" pitchFamily="18" charset="0"/>
                            </a:rPr>
                            <m:t>𝑟𝑒𝑝𝑙𝑦</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𝑇</m:t>
                          </m:r>
                        </m:e>
                        <m:sub>
                          <m:r>
                            <a:rPr lang="en-US" i="1">
                              <a:latin typeface="Cambria Math" panose="02040503050406030204" pitchFamily="18" charset="0"/>
                            </a:rPr>
                            <m:t>𝐵</m:t>
                          </m:r>
                          <m:r>
                            <a:rPr lang="en-US" i="1">
                              <a:latin typeface="Cambria Math" panose="02040503050406030204" pitchFamily="18" charset="0"/>
                            </a:rPr>
                            <m:t> </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𝑇</m:t>
                          </m:r>
                        </m:e>
                        <m:sub>
                          <m:r>
                            <a:rPr lang="en-US" i="1">
                              <a:latin typeface="Cambria Math" panose="02040503050406030204" pitchFamily="18" charset="0"/>
                            </a:rPr>
                            <m:t>𝐴</m:t>
                          </m:r>
                        </m:sub>
                      </m:sSub>
                      <m:r>
                        <a:rPr lang="en-US" i="1">
                          <a:latin typeface="Cambria Math" panose="02040503050406030204" pitchFamily="18" charset="0"/>
                        </a:rPr>
                        <m:t>−600</m:t>
                      </m:r>
                      <m:r>
                        <a:rPr lang="en-US" i="1">
                          <a:latin typeface="Cambria Math" panose="02040503050406030204" pitchFamily="18" charset="0"/>
                        </a:rPr>
                        <m:t>𝑅𝑆𝑇𝑈</m:t>
                      </m:r>
                      <m:r>
                        <a:rPr lang="en-US" i="1">
                          <a:latin typeface="Cambria Math" panose="02040503050406030204" pitchFamily="18" charset="0"/>
                        </a:rPr>
                        <m:t>−</m:t>
                      </m:r>
                      <m:r>
                        <a:rPr lang="en-US" i="1">
                          <a:latin typeface="Cambria Math" panose="02040503050406030204" pitchFamily="18" charset="0"/>
                        </a:rPr>
                        <m:t>𝑇𝑜𝐹</m:t>
                      </m:r>
                    </m:oMath>
                  </m:oMathPara>
                </a14:m>
                <a:endParaRPr lang="en-US" dirty="0" err="1"/>
              </a:p>
            </p:txBody>
          </p:sp>
        </mc:Choice>
        <mc:Fallback xmlns="">
          <p:sp>
            <p:nvSpPr>
              <p:cNvPr id="69" name="TextBox 68">
                <a:extLst>
                  <a:ext uri="{FF2B5EF4-FFF2-40B4-BE49-F238E27FC236}">
                    <a16:creationId xmlns:a16="http://schemas.microsoft.com/office/drawing/2014/main" id="{CF4B27DD-FAE2-163C-4C52-298518F54467}"/>
                  </a:ext>
                </a:extLst>
              </p:cNvPr>
              <p:cNvSpPr txBox="1">
                <a:spLocks noRot="1" noChangeAspect="1" noMove="1" noResize="1" noEditPoints="1" noAdjustHandles="1" noChangeArrowheads="1" noChangeShapeType="1" noTextEdit="1"/>
              </p:cNvSpPr>
              <p:nvPr/>
            </p:nvSpPr>
            <p:spPr>
              <a:xfrm>
                <a:off x="6183096" y="6110033"/>
                <a:ext cx="2624607" cy="215800"/>
              </a:xfrm>
              <a:prstGeom prst="rect">
                <a:avLst/>
              </a:prstGeom>
              <a:blipFill>
                <a:blip r:embed="rId3"/>
                <a:stretch>
                  <a:fillRect l="-928" r="-696" b="-25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1" name="TextBox 70">
                <a:extLst>
                  <a:ext uri="{FF2B5EF4-FFF2-40B4-BE49-F238E27FC236}">
                    <a16:creationId xmlns:a16="http://schemas.microsoft.com/office/drawing/2014/main" id="{C776F660-0E3C-364B-D500-0C9A5E0E9B05}"/>
                  </a:ext>
                </a:extLst>
              </p:cNvPr>
              <p:cNvSpPr txBox="1"/>
              <p:nvPr/>
            </p:nvSpPr>
            <p:spPr>
              <a:xfrm>
                <a:off x="5878335" y="3902756"/>
                <a:ext cx="3110575" cy="38512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𝑇𝑜𝐹</m:t>
                          </m:r>
                        </m:e>
                        <m:sub>
                          <m:r>
                            <a:rPr lang="en-US" i="1">
                              <a:latin typeface="Cambria Math" panose="02040503050406030204" pitchFamily="18" charset="0"/>
                            </a:rPr>
                            <m:t>𝑟𝑒𝑠𝑝</m:t>
                          </m:r>
                        </m:sub>
                      </m:sSub>
                      <m:r>
                        <a:rPr lang="en-US" i="1">
                          <a:latin typeface="Cambria Math" panose="02040503050406030204" pitchFamily="18" charset="0"/>
                        </a:rPr>
                        <m:t>=</m:t>
                      </m:r>
                      <m:f>
                        <m:fPr>
                          <m:ctrlPr>
                            <a:rPr lang="en-US" i="1">
                              <a:latin typeface="Cambria Math" panose="02040503050406030204" pitchFamily="18" charset="0"/>
                            </a:rPr>
                          </m:ctrlPr>
                        </m:fPr>
                        <m:num>
                          <m:sSub>
                            <m:sSubPr>
                              <m:ctrlPr>
                                <a:rPr lang="en-US" i="1">
                                  <a:latin typeface="Cambria Math" panose="02040503050406030204" pitchFamily="18" charset="0"/>
                                </a:rPr>
                              </m:ctrlPr>
                            </m:sSubPr>
                            <m:e>
                              <m:r>
                                <a:rPr lang="en-US" i="1">
                                  <a:latin typeface="Cambria Math" panose="02040503050406030204" pitchFamily="18" charset="0"/>
                                </a:rPr>
                                <m:t>𝑇</m:t>
                              </m:r>
                            </m:e>
                            <m:sub>
                              <m:r>
                                <a:rPr lang="en-US" i="1">
                                  <a:latin typeface="Cambria Math" panose="02040503050406030204" pitchFamily="18" charset="0"/>
                                </a:rPr>
                                <m:t>𝑟𝑜𝑢𝑛𝑑𝑡𝑟𝑖𝑝</m:t>
                              </m:r>
                            </m:sub>
                          </m:sSub>
                          <m:r>
                            <a:rPr lang="en-US" i="1" dirty="0">
                              <a:latin typeface="Cambria Math" panose="02040503050406030204" pitchFamily="18" charset="0"/>
                            </a:rPr>
                            <m:t>(1−</m:t>
                          </m:r>
                          <m:sSub>
                            <m:sSubPr>
                              <m:ctrlPr>
                                <a:rPr lang="en-US" i="1" dirty="0">
                                  <a:latin typeface="Cambria Math" panose="02040503050406030204" pitchFamily="18" charset="0"/>
                                </a:rPr>
                              </m:ctrlPr>
                            </m:sSubPr>
                            <m:e>
                              <m:r>
                                <a:rPr lang="en-US" i="1" dirty="0">
                                  <a:latin typeface="Cambria Math" panose="02040503050406030204" pitchFamily="18" charset="0"/>
                                </a:rPr>
                                <m:t>𝐶𝐹𝑂</m:t>
                              </m:r>
                            </m:e>
                            <m:sub>
                              <m:r>
                                <a:rPr lang="en-US" i="1" dirty="0">
                                  <a:latin typeface="Cambria Math" panose="02040503050406030204" pitchFamily="18" charset="0"/>
                                </a:rPr>
                                <m:t>𝑒𝑠𝑡𝐴</m:t>
                              </m:r>
                            </m:sub>
                          </m:sSub>
                          <m:r>
                            <a:rPr lang="en-US" i="1" dirty="0">
                              <a:latin typeface="Cambria Math" panose="02040503050406030204" pitchFamily="18" charset="0"/>
                            </a:rPr>
                            <m:t>)</m:t>
                          </m:r>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𝑇</m:t>
                              </m:r>
                            </m:e>
                            <m:sub>
                              <m:r>
                                <a:rPr lang="en-US" i="1">
                                  <a:latin typeface="Cambria Math" panose="02040503050406030204" pitchFamily="18" charset="0"/>
                                </a:rPr>
                                <m:t>𝑟𝑒𝑝𝑙𝑦</m:t>
                              </m:r>
                            </m:sub>
                          </m:sSub>
                        </m:num>
                        <m:den>
                          <m:r>
                            <a:rPr lang="en-US" i="1">
                              <a:latin typeface="Cambria Math" panose="02040503050406030204" pitchFamily="18" charset="0"/>
                            </a:rPr>
                            <m:t>2</m:t>
                          </m:r>
                        </m:den>
                      </m:f>
                    </m:oMath>
                  </m:oMathPara>
                </a14:m>
                <a:endParaRPr lang="en-US" dirty="0" err="1"/>
              </a:p>
            </p:txBody>
          </p:sp>
        </mc:Choice>
        <mc:Fallback xmlns="">
          <p:sp>
            <p:nvSpPr>
              <p:cNvPr id="71" name="TextBox 70">
                <a:extLst>
                  <a:ext uri="{FF2B5EF4-FFF2-40B4-BE49-F238E27FC236}">
                    <a16:creationId xmlns:a16="http://schemas.microsoft.com/office/drawing/2014/main" id="{C776F660-0E3C-364B-D500-0C9A5E0E9B05}"/>
                  </a:ext>
                </a:extLst>
              </p:cNvPr>
              <p:cNvSpPr txBox="1">
                <a:spLocks noRot="1" noChangeAspect="1" noMove="1" noResize="1" noEditPoints="1" noAdjustHandles="1" noChangeArrowheads="1" noChangeShapeType="1" noTextEdit="1"/>
              </p:cNvSpPr>
              <p:nvPr/>
            </p:nvSpPr>
            <p:spPr>
              <a:xfrm>
                <a:off x="5878335" y="3902756"/>
                <a:ext cx="3110575" cy="385120"/>
              </a:xfrm>
              <a:prstGeom prst="rect">
                <a:avLst/>
              </a:prstGeom>
              <a:blipFill>
                <a:blip r:embed="rId4"/>
                <a:stretch>
                  <a:fillRect l="-587" t="-4762" r="-391" b="-14286"/>
                </a:stretch>
              </a:blipFill>
            </p:spPr>
            <p:txBody>
              <a:bodyPr/>
              <a:lstStyle/>
              <a:p>
                <a:r>
                  <a:rPr lang="en-US">
                    <a:noFill/>
                  </a:rPr>
                  <a:t> </a:t>
                </a:r>
              </a:p>
            </p:txBody>
          </p:sp>
        </mc:Fallback>
      </mc:AlternateContent>
    </p:spTree>
    <p:extLst>
      <p:ext uri="{BB962C8B-B14F-4D97-AF65-F5344CB8AC3E}">
        <p14:creationId xmlns:p14="http://schemas.microsoft.com/office/powerpoint/2010/main" val="10192554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757756-219C-41AD-8AB9-E302A39FD04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9FFF4E7-A8D2-98DE-3CD4-FF001DB227F6}"/>
              </a:ext>
            </a:extLst>
          </p:cNvPr>
          <p:cNvSpPr>
            <a:spLocks noGrp="1"/>
          </p:cNvSpPr>
          <p:nvPr>
            <p:ph type="title"/>
          </p:nvPr>
        </p:nvSpPr>
        <p:spPr>
          <a:xfrm>
            <a:off x="868875" y="-228306"/>
            <a:ext cx="10361851" cy="1067047"/>
          </a:xfrm>
        </p:spPr>
        <p:txBody>
          <a:bodyPr/>
          <a:lstStyle/>
          <a:p>
            <a:r>
              <a:rPr lang="en-US" dirty="0"/>
              <a:t>SS-TWR with RSF-Only MMS</a:t>
            </a:r>
          </a:p>
        </p:txBody>
      </p:sp>
      <p:sp>
        <p:nvSpPr>
          <p:cNvPr id="6" name="Slide Number Placeholder 5">
            <a:extLst>
              <a:ext uri="{FF2B5EF4-FFF2-40B4-BE49-F238E27FC236}">
                <a16:creationId xmlns:a16="http://schemas.microsoft.com/office/drawing/2014/main" id="{83933860-815F-32B2-D57A-3F9238055044}"/>
              </a:ext>
            </a:extLst>
          </p:cNvPr>
          <p:cNvSpPr>
            <a:spLocks noGrp="1"/>
          </p:cNvSpPr>
          <p:nvPr>
            <p:ph type="sldNum" sz="quarter" idx="12"/>
          </p:nvPr>
        </p:nvSpPr>
        <p:spPr>
          <a:xfrm>
            <a:off x="11610261" y="6330968"/>
            <a:ext cx="411004" cy="292554"/>
          </a:xfrm>
          <a:prstGeom prst="rect">
            <a:avLst/>
          </a:prstGeom>
        </p:spPr>
        <p:txBody>
          <a:bodyPr vert="horz" lIns="0" tIns="46800" rIns="0" bIns="46800" rtlCol="0" anchor="b"/>
          <a:lstStyle>
            <a:defPPr>
              <a:defRPr lang="en-US"/>
            </a:defPPr>
            <a:lvl1pPr marL="0" algn="r" defTabSz="914400" rtl="0" eaLnBrk="1" latinLnBrk="0" hangingPunct="1">
              <a:defRPr lang="en-US" sz="1100" b="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en-US"/>
              <a:t>Slide </a:t>
            </a:r>
            <a:fld id="{402C19D2-AFCD-5441-8B74-E6F734CFFA69}" type="slidenum">
              <a:rPr altLang="en-US" smtClean="0"/>
              <a:pPr/>
              <a:t>6</a:t>
            </a:fld>
            <a:endParaRPr lang="en-US" altLang="en-US" dirty="0"/>
          </a:p>
        </p:txBody>
      </p:sp>
      <p:cxnSp>
        <p:nvCxnSpPr>
          <p:cNvPr id="9" name="Straight Arrow Connector 8">
            <a:extLst>
              <a:ext uri="{FF2B5EF4-FFF2-40B4-BE49-F238E27FC236}">
                <a16:creationId xmlns:a16="http://schemas.microsoft.com/office/drawing/2014/main" id="{12437D86-A5A1-D172-B036-A7655931B183}"/>
              </a:ext>
            </a:extLst>
          </p:cNvPr>
          <p:cNvCxnSpPr/>
          <p:nvPr/>
        </p:nvCxnSpPr>
        <p:spPr bwMode="auto">
          <a:xfrm flipV="1">
            <a:off x="0" y="2905422"/>
            <a:ext cx="9657116" cy="12612"/>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Straight Arrow Connector 9">
            <a:extLst>
              <a:ext uri="{FF2B5EF4-FFF2-40B4-BE49-F238E27FC236}">
                <a16:creationId xmlns:a16="http://schemas.microsoft.com/office/drawing/2014/main" id="{8237E33F-FE34-9700-7203-B59C968A16F1}"/>
              </a:ext>
            </a:extLst>
          </p:cNvPr>
          <p:cNvCxnSpPr/>
          <p:nvPr/>
        </p:nvCxnSpPr>
        <p:spPr bwMode="auto">
          <a:xfrm flipV="1">
            <a:off x="-26878" y="5706537"/>
            <a:ext cx="10540138" cy="16681"/>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Rectangle 10">
            <a:extLst>
              <a:ext uri="{FF2B5EF4-FFF2-40B4-BE49-F238E27FC236}">
                <a16:creationId xmlns:a16="http://schemas.microsoft.com/office/drawing/2014/main" id="{A9131ADC-22D2-3288-7382-92516669FE85}"/>
              </a:ext>
            </a:extLst>
          </p:cNvPr>
          <p:cNvSpPr/>
          <p:nvPr/>
        </p:nvSpPr>
        <p:spPr bwMode="auto">
          <a:xfrm>
            <a:off x="2209512" y="2210759"/>
            <a:ext cx="609521" cy="685705"/>
          </a:xfrm>
          <a:prstGeom prst="rect">
            <a:avLst/>
          </a:prstGeom>
          <a:solidFill>
            <a:srgbClr val="BFFFFF"/>
          </a:solidFill>
          <a:ln w="38100" cap="flat" cmpd="sng" algn="ctr">
            <a:solidFill>
              <a:schemeClr val="tx1"/>
            </a:solidFill>
            <a:prstDash val="solid"/>
            <a:round/>
            <a:headEnd type="none" w="sm" len="sm"/>
            <a:tailEnd type="none" w="sm" len="sm"/>
          </a:ln>
          <a:effectLst/>
        </p:spPr>
        <p:txBody>
          <a:bodyPr vert="horz" wrap="square" lIns="91428" tIns="45714" rIns="91428" bIns="45714" numCol="1" rtlCol="0" anchor="ctr" anchorCtr="0" compatLnSpc="1">
            <a:prstTxWarp prst="textNoShape">
              <a:avLst/>
            </a:prstTxWarp>
          </a:bodyPr>
          <a:lstStyle/>
          <a:p>
            <a:pPr algn="ctr" defTabSz="914309" eaLnBrk="0" hangingPunct="0"/>
            <a:r>
              <a:rPr lang="en-US" sz="1200" dirty="0">
                <a:latin typeface="Times New Roman" panose="02020603050405020304" pitchFamily="18" charset="0"/>
              </a:rPr>
              <a:t>RSF 1</a:t>
            </a:r>
          </a:p>
        </p:txBody>
      </p:sp>
      <p:sp>
        <p:nvSpPr>
          <p:cNvPr id="14" name="Rectangle 13">
            <a:extLst>
              <a:ext uri="{FF2B5EF4-FFF2-40B4-BE49-F238E27FC236}">
                <a16:creationId xmlns:a16="http://schemas.microsoft.com/office/drawing/2014/main" id="{7EA2B14B-9DE7-BF2A-AC5E-4CCB88069221}"/>
              </a:ext>
            </a:extLst>
          </p:cNvPr>
          <p:cNvSpPr/>
          <p:nvPr/>
        </p:nvSpPr>
        <p:spPr bwMode="auto">
          <a:xfrm>
            <a:off x="2843828" y="5706537"/>
            <a:ext cx="609521" cy="685705"/>
          </a:xfrm>
          <a:prstGeom prst="rect">
            <a:avLst/>
          </a:prstGeom>
          <a:noFill/>
          <a:ln w="28575" cap="flat" cmpd="sng" algn="ctr">
            <a:solidFill>
              <a:schemeClr val="tx1"/>
            </a:solidFill>
            <a:prstDash val="sysDot"/>
            <a:round/>
            <a:headEnd type="none" w="sm" len="sm"/>
            <a:tailEnd type="none" w="sm" len="sm"/>
          </a:ln>
          <a:effectLst/>
        </p:spPr>
        <p:txBody>
          <a:bodyPr vert="horz" wrap="square" lIns="91428" tIns="45714" rIns="91428" bIns="45714" numCol="1" rtlCol="0" anchor="ctr" anchorCtr="0" compatLnSpc="1">
            <a:prstTxWarp prst="textNoShape">
              <a:avLst/>
            </a:prstTxWarp>
          </a:bodyPr>
          <a:lstStyle/>
          <a:p>
            <a:pPr algn="ctr" defTabSz="914309" eaLnBrk="0" hangingPunct="0"/>
            <a:r>
              <a:rPr lang="en-US" sz="1200" dirty="0">
                <a:latin typeface="Times New Roman" panose="02020603050405020304" pitchFamily="18" charset="0"/>
              </a:rPr>
              <a:t>RSF1</a:t>
            </a:r>
          </a:p>
        </p:txBody>
      </p:sp>
      <p:sp>
        <p:nvSpPr>
          <p:cNvPr id="15" name="Rectangle 14">
            <a:extLst>
              <a:ext uri="{FF2B5EF4-FFF2-40B4-BE49-F238E27FC236}">
                <a16:creationId xmlns:a16="http://schemas.microsoft.com/office/drawing/2014/main" id="{9CE29517-E09E-570F-2882-B6B012F944BE}"/>
              </a:ext>
            </a:extLst>
          </p:cNvPr>
          <p:cNvSpPr/>
          <p:nvPr/>
        </p:nvSpPr>
        <p:spPr bwMode="auto">
          <a:xfrm>
            <a:off x="5573575" y="2210758"/>
            <a:ext cx="609521" cy="685705"/>
          </a:xfrm>
          <a:prstGeom prst="rect">
            <a:avLst/>
          </a:prstGeom>
          <a:solidFill>
            <a:srgbClr val="BFFFFF"/>
          </a:solidFill>
          <a:ln w="38100" cap="flat" cmpd="sng" algn="ctr">
            <a:solidFill>
              <a:schemeClr val="tx1"/>
            </a:solidFill>
            <a:prstDash val="solid"/>
            <a:round/>
            <a:headEnd type="none" w="sm" len="sm"/>
            <a:tailEnd type="none" w="sm" len="sm"/>
          </a:ln>
          <a:effectLst/>
        </p:spPr>
        <p:txBody>
          <a:bodyPr vert="horz" wrap="square" lIns="91428" tIns="45714" rIns="91428" bIns="45714" numCol="1" rtlCol="0" anchor="ctr" anchorCtr="0" compatLnSpc="1">
            <a:prstTxWarp prst="textNoShape">
              <a:avLst/>
            </a:prstTxWarp>
          </a:bodyPr>
          <a:lstStyle/>
          <a:p>
            <a:pPr algn="ctr" defTabSz="914309" eaLnBrk="0" hangingPunct="0"/>
            <a:r>
              <a:rPr lang="en-US" sz="1200" dirty="0">
                <a:latin typeface="Times New Roman" panose="02020603050405020304" pitchFamily="18" charset="0"/>
              </a:rPr>
              <a:t>RSF 2</a:t>
            </a:r>
          </a:p>
        </p:txBody>
      </p:sp>
      <p:sp>
        <p:nvSpPr>
          <p:cNvPr id="16" name="Rectangle 15">
            <a:extLst>
              <a:ext uri="{FF2B5EF4-FFF2-40B4-BE49-F238E27FC236}">
                <a16:creationId xmlns:a16="http://schemas.microsoft.com/office/drawing/2014/main" id="{5E8842B8-A8AC-94E6-4527-FD7239304A61}"/>
              </a:ext>
            </a:extLst>
          </p:cNvPr>
          <p:cNvSpPr/>
          <p:nvPr/>
        </p:nvSpPr>
        <p:spPr bwMode="auto">
          <a:xfrm>
            <a:off x="4038074" y="5020832"/>
            <a:ext cx="609521" cy="685705"/>
          </a:xfrm>
          <a:prstGeom prst="rect">
            <a:avLst/>
          </a:prstGeom>
          <a:pattFill prst="pct10">
            <a:fgClr>
              <a:schemeClr val="tx1"/>
            </a:fgClr>
            <a:bgClr>
              <a:srgbClr val="BFFFFF"/>
            </a:bgClr>
          </a:pattFill>
          <a:ln w="38100" cap="flat" cmpd="sng" algn="ctr">
            <a:solidFill>
              <a:schemeClr val="tx1"/>
            </a:solidFill>
            <a:prstDash val="solid"/>
            <a:round/>
            <a:headEnd type="none" w="sm" len="sm"/>
            <a:tailEnd type="none" w="sm" len="sm"/>
          </a:ln>
          <a:effectLst/>
        </p:spPr>
        <p:txBody>
          <a:bodyPr vert="horz" wrap="square" lIns="91428" tIns="45714" rIns="91428" bIns="45714" numCol="1" rtlCol="0" anchor="ctr" anchorCtr="0" compatLnSpc="1">
            <a:prstTxWarp prst="textNoShape">
              <a:avLst/>
            </a:prstTxWarp>
          </a:bodyPr>
          <a:lstStyle/>
          <a:p>
            <a:pPr algn="ctr" defTabSz="914309" eaLnBrk="0" hangingPunct="0"/>
            <a:r>
              <a:rPr lang="en-US" sz="1200" dirty="0">
                <a:latin typeface="Times New Roman" panose="02020603050405020304" pitchFamily="18" charset="0"/>
              </a:rPr>
              <a:t>RSF1</a:t>
            </a:r>
          </a:p>
        </p:txBody>
      </p:sp>
      <p:sp>
        <p:nvSpPr>
          <p:cNvPr id="17" name="Rectangle 16">
            <a:extLst>
              <a:ext uri="{FF2B5EF4-FFF2-40B4-BE49-F238E27FC236}">
                <a16:creationId xmlns:a16="http://schemas.microsoft.com/office/drawing/2014/main" id="{11BFD360-B8CA-4ED4-4C23-640AE179F194}"/>
              </a:ext>
            </a:extLst>
          </p:cNvPr>
          <p:cNvSpPr/>
          <p:nvPr/>
        </p:nvSpPr>
        <p:spPr bwMode="auto">
          <a:xfrm>
            <a:off x="4528669" y="2905422"/>
            <a:ext cx="609521" cy="658836"/>
          </a:xfrm>
          <a:prstGeom prst="rect">
            <a:avLst/>
          </a:prstGeom>
          <a:pattFill prst="pct5">
            <a:fgClr>
              <a:schemeClr val="tx1"/>
            </a:fgClr>
            <a:bgClr>
              <a:schemeClr val="bg1"/>
            </a:bgClr>
          </a:pattFill>
          <a:ln w="28575" cap="flat" cmpd="sng" algn="ctr">
            <a:solidFill>
              <a:schemeClr val="tx1"/>
            </a:solidFill>
            <a:prstDash val="sysDot"/>
            <a:round/>
            <a:headEnd type="none" w="sm" len="sm"/>
            <a:tailEnd type="none" w="sm" len="sm"/>
          </a:ln>
          <a:effectLst/>
        </p:spPr>
        <p:txBody>
          <a:bodyPr vert="horz" wrap="square" lIns="91428" tIns="45714" rIns="91428" bIns="45714" numCol="1" rtlCol="0" anchor="ctr" anchorCtr="0" compatLnSpc="1">
            <a:prstTxWarp prst="textNoShape">
              <a:avLst/>
            </a:prstTxWarp>
          </a:bodyPr>
          <a:lstStyle/>
          <a:p>
            <a:pPr algn="ctr" defTabSz="914309" eaLnBrk="0" hangingPunct="0"/>
            <a:r>
              <a:rPr lang="en-US" sz="1200" dirty="0">
                <a:latin typeface="Times New Roman" panose="02020603050405020304" pitchFamily="18" charset="0"/>
              </a:rPr>
              <a:t>RSF1</a:t>
            </a:r>
          </a:p>
        </p:txBody>
      </p:sp>
      <p:sp>
        <p:nvSpPr>
          <p:cNvPr id="18" name="Rectangle 17">
            <a:extLst>
              <a:ext uri="{FF2B5EF4-FFF2-40B4-BE49-F238E27FC236}">
                <a16:creationId xmlns:a16="http://schemas.microsoft.com/office/drawing/2014/main" id="{ABE6FC79-C915-4948-AE62-106CFF0ABC8F}"/>
              </a:ext>
            </a:extLst>
          </p:cNvPr>
          <p:cNvSpPr/>
          <p:nvPr/>
        </p:nvSpPr>
        <p:spPr bwMode="auto">
          <a:xfrm>
            <a:off x="7420063" y="5020832"/>
            <a:ext cx="609521" cy="685705"/>
          </a:xfrm>
          <a:prstGeom prst="rect">
            <a:avLst/>
          </a:prstGeom>
          <a:pattFill prst="pct10">
            <a:fgClr>
              <a:schemeClr val="tx1"/>
            </a:fgClr>
            <a:bgClr>
              <a:srgbClr val="BFFFFF"/>
            </a:bgClr>
          </a:pattFill>
          <a:ln w="38100" cap="flat" cmpd="sng" algn="ctr">
            <a:solidFill>
              <a:schemeClr val="tx1"/>
            </a:solidFill>
            <a:prstDash val="solid"/>
            <a:round/>
            <a:headEnd type="none" w="sm" len="sm"/>
            <a:tailEnd type="none" w="sm" len="sm"/>
          </a:ln>
          <a:effectLst/>
        </p:spPr>
        <p:txBody>
          <a:bodyPr vert="horz" wrap="square" lIns="91428" tIns="45714" rIns="91428" bIns="45714" numCol="1" rtlCol="0" anchor="ctr" anchorCtr="0" compatLnSpc="1">
            <a:prstTxWarp prst="textNoShape">
              <a:avLst/>
            </a:prstTxWarp>
          </a:bodyPr>
          <a:lstStyle/>
          <a:p>
            <a:pPr algn="ctr" defTabSz="914309" eaLnBrk="0" hangingPunct="0"/>
            <a:r>
              <a:rPr lang="en-US" sz="1200" dirty="0">
                <a:latin typeface="Times New Roman" panose="02020603050405020304" pitchFamily="18" charset="0"/>
              </a:rPr>
              <a:t>RSF2</a:t>
            </a:r>
          </a:p>
        </p:txBody>
      </p:sp>
      <p:cxnSp>
        <p:nvCxnSpPr>
          <p:cNvPr id="28" name="Straight Arrow Connector 27">
            <a:extLst>
              <a:ext uri="{FF2B5EF4-FFF2-40B4-BE49-F238E27FC236}">
                <a16:creationId xmlns:a16="http://schemas.microsoft.com/office/drawing/2014/main" id="{1CECD948-32E2-4FA7-31B0-4CE3CA0C355E}"/>
              </a:ext>
            </a:extLst>
          </p:cNvPr>
          <p:cNvCxnSpPr/>
          <p:nvPr/>
        </p:nvCxnSpPr>
        <p:spPr bwMode="auto">
          <a:xfrm flipV="1">
            <a:off x="2246644" y="2210753"/>
            <a:ext cx="0" cy="676753"/>
          </a:xfrm>
          <a:prstGeom prst="straightConnector1">
            <a:avLst/>
          </a:prstGeom>
          <a:solidFill>
            <a:schemeClr val="accent1"/>
          </a:solidFill>
          <a:ln w="12700" cap="flat" cmpd="sng" algn="ctr">
            <a:solidFill>
              <a:srgbClr val="FF0000"/>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Straight Arrow Connector 31">
            <a:extLst>
              <a:ext uri="{FF2B5EF4-FFF2-40B4-BE49-F238E27FC236}">
                <a16:creationId xmlns:a16="http://schemas.microsoft.com/office/drawing/2014/main" id="{9695788C-EC09-6382-6226-336F4572C333}"/>
              </a:ext>
            </a:extLst>
          </p:cNvPr>
          <p:cNvCxnSpPr/>
          <p:nvPr/>
        </p:nvCxnSpPr>
        <p:spPr bwMode="auto">
          <a:xfrm>
            <a:off x="2233199" y="2923928"/>
            <a:ext cx="651341" cy="2773650"/>
          </a:xfrm>
          <a:prstGeom prst="straightConnector1">
            <a:avLst/>
          </a:prstGeom>
          <a:solidFill>
            <a:schemeClr val="accent1"/>
          </a:solidFill>
          <a:ln w="12700" cap="flat" cmpd="sng" algn="ctr">
            <a:solidFill>
              <a:srgbClr val="0432FF"/>
            </a:solidFill>
            <a:prstDash val="sysDot"/>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Straight Connector 43">
            <a:extLst>
              <a:ext uri="{FF2B5EF4-FFF2-40B4-BE49-F238E27FC236}">
                <a16:creationId xmlns:a16="http://schemas.microsoft.com/office/drawing/2014/main" id="{B2F13EA8-F09F-D4A7-7FB6-90E419577E77}"/>
              </a:ext>
            </a:extLst>
          </p:cNvPr>
          <p:cNvCxnSpPr/>
          <p:nvPr/>
        </p:nvCxnSpPr>
        <p:spPr bwMode="auto">
          <a:xfrm>
            <a:off x="2246645" y="2439323"/>
            <a:ext cx="2324760" cy="0"/>
          </a:xfrm>
          <a:prstGeom prst="line">
            <a:avLst/>
          </a:prstGeom>
          <a:solidFill>
            <a:schemeClr val="accent1"/>
          </a:solidFill>
          <a:ln w="3175" cap="flat" cmpd="sng" algn="ctr">
            <a:solidFill>
              <a:schemeClr val="tx1"/>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Straight Connector 44">
            <a:extLst>
              <a:ext uri="{FF2B5EF4-FFF2-40B4-BE49-F238E27FC236}">
                <a16:creationId xmlns:a16="http://schemas.microsoft.com/office/drawing/2014/main" id="{BD777EC5-B6BB-3B0D-4AC4-F25B35F0B40E}"/>
              </a:ext>
            </a:extLst>
          </p:cNvPr>
          <p:cNvCxnSpPr/>
          <p:nvPr/>
        </p:nvCxnSpPr>
        <p:spPr bwMode="auto">
          <a:xfrm>
            <a:off x="2884541" y="5363684"/>
            <a:ext cx="1199461" cy="0"/>
          </a:xfrm>
          <a:prstGeom prst="line">
            <a:avLst/>
          </a:prstGeom>
          <a:solidFill>
            <a:schemeClr val="accent1"/>
          </a:solidFill>
          <a:ln w="3175" cap="flat" cmpd="sng" algn="ctr">
            <a:solidFill>
              <a:schemeClr val="tx1"/>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7" name="TextBox 46">
            <a:extLst>
              <a:ext uri="{FF2B5EF4-FFF2-40B4-BE49-F238E27FC236}">
                <a16:creationId xmlns:a16="http://schemas.microsoft.com/office/drawing/2014/main" id="{3316936D-F3E0-0D81-5888-7D03A74019FA}"/>
              </a:ext>
            </a:extLst>
          </p:cNvPr>
          <p:cNvSpPr txBox="1"/>
          <p:nvPr/>
        </p:nvSpPr>
        <p:spPr>
          <a:xfrm>
            <a:off x="2995734" y="4776814"/>
            <a:ext cx="915231" cy="292350"/>
          </a:xfrm>
          <a:prstGeom prst="rect">
            <a:avLst/>
          </a:prstGeom>
          <a:noFill/>
        </p:spPr>
        <p:txBody>
          <a:bodyPr wrap="square" rtlCol="0">
            <a:spAutoFit/>
          </a:bodyPr>
          <a:lstStyle/>
          <a:p>
            <a:r>
              <a:rPr lang="en-US" dirty="0"/>
              <a:t>Reply time</a:t>
            </a:r>
          </a:p>
        </p:txBody>
      </p:sp>
      <p:sp>
        <p:nvSpPr>
          <p:cNvPr id="48" name="TextBox 47">
            <a:extLst>
              <a:ext uri="{FF2B5EF4-FFF2-40B4-BE49-F238E27FC236}">
                <a16:creationId xmlns:a16="http://schemas.microsoft.com/office/drawing/2014/main" id="{271B099C-E5DE-8C10-7F9D-517E83F986E7}"/>
              </a:ext>
            </a:extLst>
          </p:cNvPr>
          <p:cNvSpPr txBox="1"/>
          <p:nvPr/>
        </p:nvSpPr>
        <p:spPr>
          <a:xfrm>
            <a:off x="2843829" y="2496363"/>
            <a:ext cx="1883486" cy="292350"/>
          </a:xfrm>
          <a:prstGeom prst="rect">
            <a:avLst/>
          </a:prstGeom>
          <a:noFill/>
        </p:spPr>
        <p:txBody>
          <a:bodyPr wrap="square" rtlCol="0">
            <a:spAutoFit/>
          </a:bodyPr>
          <a:lstStyle/>
          <a:p>
            <a:r>
              <a:rPr lang="en-US" dirty="0"/>
              <a:t>Round-trip time</a:t>
            </a:r>
          </a:p>
        </p:txBody>
      </p:sp>
      <p:cxnSp>
        <p:nvCxnSpPr>
          <p:cNvPr id="50" name="Straight Arrow Connector 49">
            <a:extLst>
              <a:ext uri="{FF2B5EF4-FFF2-40B4-BE49-F238E27FC236}">
                <a16:creationId xmlns:a16="http://schemas.microsoft.com/office/drawing/2014/main" id="{3F2859AE-708D-445A-F4AF-E97180F0EBEC}"/>
              </a:ext>
            </a:extLst>
          </p:cNvPr>
          <p:cNvCxnSpPr/>
          <p:nvPr/>
        </p:nvCxnSpPr>
        <p:spPr bwMode="auto">
          <a:xfrm>
            <a:off x="7428484" y="2553610"/>
            <a:ext cx="1485756" cy="0"/>
          </a:xfrm>
          <a:prstGeom prst="straightConnector1">
            <a:avLst/>
          </a:prstGeom>
          <a:solidFill>
            <a:schemeClr val="accent1"/>
          </a:solidFill>
          <a:ln w="76200" cap="flat" cmpd="sng" algn="ctr">
            <a:solidFill>
              <a:srgbClr val="B36BE2"/>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Arrow Connector 52">
            <a:extLst>
              <a:ext uri="{FF2B5EF4-FFF2-40B4-BE49-F238E27FC236}">
                <a16:creationId xmlns:a16="http://schemas.microsoft.com/office/drawing/2014/main" id="{1D5B903D-2F59-700E-6ABA-96C2C2CDE91A}"/>
              </a:ext>
            </a:extLst>
          </p:cNvPr>
          <p:cNvCxnSpPr/>
          <p:nvPr/>
        </p:nvCxnSpPr>
        <p:spPr bwMode="auto">
          <a:xfrm>
            <a:off x="8914239" y="5258356"/>
            <a:ext cx="1485756" cy="0"/>
          </a:xfrm>
          <a:prstGeom prst="straightConnector1">
            <a:avLst/>
          </a:prstGeom>
          <a:solidFill>
            <a:schemeClr val="accent1"/>
          </a:solidFill>
          <a:ln w="76200" cap="flat" cmpd="sng" algn="ctr">
            <a:solidFill>
              <a:srgbClr val="BFFFFF"/>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Straight Connector 53">
            <a:extLst>
              <a:ext uri="{FF2B5EF4-FFF2-40B4-BE49-F238E27FC236}">
                <a16:creationId xmlns:a16="http://schemas.microsoft.com/office/drawing/2014/main" id="{423CFFEA-AF16-CFF1-E573-11704979F206}"/>
              </a:ext>
            </a:extLst>
          </p:cNvPr>
          <p:cNvCxnSpPr/>
          <p:nvPr/>
        </p:nvCxnSpPr>
        <p:spPr bwMode="auto">
          <a:xfrm>
            <a:off x="2209512" y="1893358"/>
            <a:ext cx="3364063" cy="0"/>
          </a:xfrm>
          <a:prstGeom prst="line">
            <a:avLst/>
          </a:prstGeom>
          <a:solidFill>
            <a:schemeClr val="accent1"/>
          </a:solidFill>
          <a:ln w="3175" cap="flat" cmpd="sng" algn="ctr">
            <a:solidFill>
              <a:schemeClr val="tx1"/>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6" name="TextBox 55">
            <a:extLst>
              <a:ext uri="{FF2B5EF4-FFF2-40B4-BE49-F238E27FC236}">
                <a16:creationId xmlns:a16="http://schemas.microsoft.com/office/drawing/2014/main" id="{AED5E7E4-9DC2-A0F6-885B-A19254F473EC}"/>
              </a:ext>
            </a:extLst>
          </p:cNvPr>
          <p:cNvSpPr txBox="1"/>
          <p:nvPr/>
        </p:nvSpPr>
        <p:spPr>
          <a:xfrm>
            <a:off x="3541636" y="1556444"/>
            <a:ext cx="1018244" cy="292350"/>
          </a:xfrm>
          <a:prstGeom prst="rect">
            <a:avLst/>
          </a:prstGeom>
          <a:noFill/>
        </p:spPr>
        <p:txBody>
          <a:bodyPr wrap="square" rtlCol="0">
            <a:spAutoFit/>
          </a:bodyPr>
          <a:lstStyle/>
          <a:p>
            <a:r>
              <a:rPr lang="en-US" dirty="0"/>
              <a:t>1ms</a:t>
            </a:r>
          </a:p>
        </p:txBody>
      </p:sp>
      <p:sp>
        <p:nvSpPr>
          <p:cNvPr id="57" name="TextBox 56">
            <a:extLst>
              <a:ext uri="{FF2B5EF4-FFF2-40B4-BE49-F238E27FC236}">
                <a16:creationId xmlns:a16="http://schemas.microsoft.com/office/drawing/2014/main" id="{8411156D-171E-1BAD-F972-41001D339AB5}"/>
              </a:ext>
            </a:extLst>
          </p:cNvPr>
          <p:cNvSpPr txBox="1"/>
          <p:nvPr/>
        </p:nvSpPr>
        <p:spPr>
          <a:xfrm>
            <a:off x="596619" y="1430694"/>
            <a:ext cx="1529933" cy="307737"/>
          </a:xfrm>
          <a:prstGeom prst="rect">
            <a:avLst/>
          </a:prstGeom>
          <a:noFill/>
        </p:spPr>
        <p:txBody>
          <a:bodyPr wrap="square" rtlCol="0">
            <a:spAutoFit/>
          </a:bodyPr>
          <a:lstStyle/>
          <a:p>
            <a:r>
              <a:rPr lang="en-US" sz="1400" dirty="0">
                <a:solidFill>
                  <a:srgbClr val="FF0000"/>
                </a:solidFill>
              </a:rPr>
              <a:t>RSF-RMARKER</a:t>
            </a:r>
          </a:p>
        </p:txBody>
      </p:sp>
      <p:cxnSp>
        <p:nvCxnSpPr>
          <p:cNvPr id="62" name="Straight Arrow Connector 61">
            <a:extLst>
              <a:ext uri="{FF2B5EF4-FFF2-40B4-BE49-F238E27FC236}">
                <a16:creationId xmlns:a16="http://schemas.microsoft.com/office/drawing/2014/main" id="{887D821F-4840-5C5C-A5D1-213B8E69D26B}"/>
              </a:ext>
            </a:extLst>
          </p:cNvPr>
          <p:cNvCxnSpPr/>
          <p:nvPr/>
        </p:nvCxnSpPr>
        <p:spPr bwMode="auto">
          <a:xfrm flipV="1">
            <a:off x="4571404" y="2887506"/>
            <a:ext cx="0" cy="676753"/>
          </a:xfrm>
          <a:prstGeom prst="straightConnector1">
            <a:avLst/>
          </a:prstGeom>
          <a:solidFill>
            <a:schemeClr val="accent1"/>
          </a:solidFill>
          <a:ln w="12700" cap="flat" cmpd="sng" algn="ctr">
            <a:solidFill>
              <a:srgbClr val="FF0000"/>
            </a:solidFill>
            <a:prstDash val="sysDot"/>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Straight Arrow Connector 62">
            <a:extLst>
              <a:ext uri="{FF2B5EF4-FFF2-40B4-BE49-F238E27FC236}">
                <a16:creationId xmlns:a16="http://schemas.microsoft.com/office/drawing/2014/main" id="{6A58635B-D478-8B61-5683-2B5D12CDD592}"/>
              </a:ext>
            </a:extLst>
          </p:cNvPr>
          <p:cNvCxnSpPr/>
          <p:nvPr/>
        </p:nvCxnSpPr>
        <p:spPr bwMode="auto">
          <a:xfrm flipV="1">
            <a:off x="4084001" y="5029784"/>
            <a:ext cx="0" cy="676753"/>
          </a:xfrm>
          <a:prstGeom prst="straightConnector1">
            <a:avLst/>
          </a:prstGeom>
          <a:solidFill>
            <a:schemeClr val="accent1"/>
          </a:solidFill>
          <a:ln w="12700" cap="flat" cmpd="sng" algn="ctr">
            <a:solidFill>
              <a:srgbClr val="FF0000"/>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Straight Arrow Connector 63">
            <a:extLst>
              <a:ext uri="{FF2B5EF4-FFF2-40B4-BE49-F238E27FC236}">
                <a16:creationId xmlns:a16="http://schemas.microsoft.com/office/drawing/2014/main" id="{8A082E83-2B41-DE63-02E4-6515AF45171A}"/>
              </a:ext>
            </a:extLst>
          </p:cNvPr>
          <p:cNvCxnSpPr/>
          <p:nvPr/>
        </p:nvCxnSpPr>
        <p:spPr bwMode="auto">
          <a:xfrm flipV="1">
            <a:off x="2884540" y="5706537"/>
            <a:ext cx="0" cy="676753"/>
          </a:xfrm>
          <a:prstGeom prst="straightConnector1">
            <a:avLst/>
          </a:prstGeom>
          <a:solidFill>
            <a:schemeClr val="accent1"/>
          </a:solidFill>
          <a:ln w="12700" cap="flat" cmpd="sng" algn="ctr">
            <a:solidFill>
              <a:srgbClr val="FF0000"/>
            </a:solidFill>
            <a:prstDash val="sysDot"/>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 name="TextBox 2">
            <a:extLst>
              <a:ext uri="{FF2B5EF4-FFF2-40B4-BE49-F238E27FC236}">
                <a16:creationId xmlns:a16="http://schemas.microsoft.com/office/drawing/2014/main" id="{51C60920-9080-C54A-94EF-22B2195AF592}"/>
              </a:ext>
            </a:extLst>
          </p:cNvPr>
          <p:cNvSpPr txBox="1"/>
          <p:nvPr/>
        </p:nvSpPr>
        <p:spPr>
          <a:xfrm>
            <a:off x="473192" y="829798"/>
            <a:ext cx="1650165" cy="307737"/>
          </a:xfrm>
          <a:prstGeom prst="rect">
            <a:avLst/>
          </a:prstGeom>
          <a:solidFill>
            <a:schemeClr val="bg1">
              <a:lumMod val="95000"/>
            </a:schemeClr>
          </a:solidFill>
        </p:spPr>
        <p:txBody>
          <a:bodyPr wrap="square" rtlCol="0">
            <a:spAutoFit/>
          </a:bodyPr>
          <a:lstStyle/>
          <a:p>
            <a:r>
              <a:rPr lang="en-US" sz="1400" dirty="0">
                <a:latin typeface="+mj-lt"/>
              </a:rPr>
              <a:t>Device-A: Initiator</a:t>
            </a:r>
          </a:p>
        </p:txBody>
      </p:sp>
      <p:sp>
        <p:nvSpPr>
          <p:cNvPr id="7" name="TextBox 6">
            <a:extLst>
              <a:ext uri="{FF2B5EF4-FFF2-40B4-BE49-F238E27FC236}">
                <a16:creationId xmlns:a16="http://schemas.microsoft.com/office/drawing/2014/main" id="{7863D21B-0B29-96E2-B087-9DAA95E54482}"/>
              </a:ext>
            </a:extLst>
          </p:cNvPr>
          <p:cNvSpPr txBox="1"/>
          <p:nvPr/>
        </p:nvSpPr>
        <p:spPr>
          <a:xfrm>
            <a:off x="0" y="5968716"/>
            <a:ext cx="1737750" cy="307737"/>
          </a:xfrm>
          <a:prstGeom prst="rect">
            <a:avLst/>
          </a:prstGeom>
          <a:solidFill>
            <a:schemeClr val="bg1">
              <a:lumMod val="95000"/>
            </a:schemeClr>
          </a:solidFill>
        </p:spPr>
        <p:txBody>
          <a:bodyPr wrap="none" rtlCol="0">
            <a:spAutoFit/>
          </a:bodyPr>
          <a:lstStyle/>
          <a:p>
            <a:r>
              <a:rPr lang="en-US" sz="1400" dirty="0">
                <a:latin typeface="+mj-lt"/>
              </a:rPr>
              <a:t>Device-B: Responder</a:t>
            </a:r>
          </a:p>
        </p:txBody>
      </p:sp>
      <p:grpSp>
        <p:nvGrpSpPr>
          <p:cNvPr id="8" name="Group 7">
            <a:extLst>
              <a:ext uri="{FF2B5EF4-FFF2-40B4-BE49-F238E27FC236}">
                <a16:creationId xmlns:a16="http://schemas.microsoft.com/office/drawing/2014/main" id="{6A416857-6F7C-1ACD-C57B-04B35B12D9B7}"/>
              </a:ext>
            </a:extLst>
          </p:cNvPr>
          <p:cNvGrpSpPr/>
          <p:nvPr/>
        </p:nvGrpSpPr>
        <p:grpSpPr>
          <a:xfrm>
            <a:off x="1659189" y="2363441"/>
            <a:ext cx="490543" cy="1066043"/>
            <a:chOff x="930914" y="2167091"/>
            <a:chExt cx="490607" cy="1066182"/>
          </a:xfrm>
        </p:grpSpPr>
        <p:sp>
          <p:nvSpPr>
            <p:cNvPr id="19" name="TextBox 18">
              <a:extLst>
                <a:ext uri="{FF2B5EF4-FFF2-40B4-BE49-F238E27FC236}">
                  <a16:creationId xmlns:a16="http://schemas.microsoft.com/office/drawing/2014/main" id="{3004F831-17E6-70F2-3339-23FE8B892589}"/>
                </a:ext>
              </a:extLst>
            </p:cNvPr>
            <p:cNvSpPr txBox="1"/>
            <p:nvPr/>
          </p:nvSpPr>
          <p:spPr>
            <a:xfrm>
              <a:off x="936414" y="2863941"/>
              <a:ext cx="482441" cy="369332"/>
            </a:xfrm>
            <a:prstGeom prst="rect">
              <a:avLst/>
            </a:prstGeom>
            <a:noFill/>
          </p:spPr>
          <p:txBody>
            <a:bodyPr wrap="square" rtlCol="0">
              <a:spAutoFit/>
            </a:bodyPr>
            <a:lstStyle/>
            <a:p>
              <a:r>
                <a:rPr lang="en-US" sz="1800" dirty="0">
                  <a:latin typeface="+mn-lt"/>
                </a:rPr>
                <a:t>Rx</a:t>
              </a:r>
            </a:p>
          </p:txBody>
        </p:sp>
        <p:sp>
          <p:nvSpPr>
            <p:cNvPr id="20" name="TextBox 19">
              <a:extLst>
                <a:ext uri="{FF2B5EF4-FFF2-40B4-BE49-F238E27FC236}">
                  <a16:creationId xmlns:a16="http://schemas.microsoft.com/office/drawing/2014/main" id="{D10996EF-8DE2-B845-E5E7-A96BC5A383EE}"/>
                </a:ext>
              </a:extLst>
            </p:cNvPr>
            <p:cNvSpPr txBox="1"/>
            <p:nvPr/>
          </p:nvSpPr>
          <p:spPr>
            <a:xfrm>
              <a:off x="930914" y="2167091"/>
              <a:ext cx="490607" cy="369332"/>
            </a:xfrm>
            <a:prstGeom prst="rect">
              <a:avLst/>
            </a:prstGeom>
            <a:noFill/>
          </p:spPr>
          <p:txBody>
            <a:bodyPr wrap="square" rtlCol="0">
              <a:spAutoFit/>
            </a:bodyPr>
            <a:lstStyle/>
            <a:p>
              <a:r>
                <a:rPr lang="en-US" sz="1800" dirty="0">
                  <a:latin typeface="+mn-lt"/>
                </a:rPr>
                <a:t>Tx</a:t>
              </a:r>
            </a:p>
          </p:txBody>
        </p:sp>
      </p:grpSp>
      <p:grpSp>
        <p:nvGrpSpPr>
          <p:cNvPr id="27" name="Group 26">
            <a:extLst>
              <a:ext uri="{FF2B5EF4-FFF2-40B4-BE49-F238E27FC236}">
                <a16:creationId xmlns:a16="http://schemas.microsoft.com/office/drawing/2014/main" id="{C5B62035-A149-2B33-F556-9D9DC0817739}"/>
              </a:ext>
            </a:extLst>
          </p:cNvPr>
          <p:cNvGrpSpPr/>
          <p:nvPr/>
        </p:nvGrpSpPr>
        <p:grpSpPr>
          <a:xfrm>
            <a:off x="1792566" y="5173515"/>
            <a:ext cx="490543" cy="1066043"/>
            <a:chOff x="930914" y="2167091"/>
            <a:chExt cx="490607" cy="1066182"/>
          </a:xfrm>
        </p:grpSpPr>
        <p:sp>
          <p:nvSpPr>
            <p:cNvPr id="29" name="TextBox 28">
              <a:extLst>
                <a:ext uri="{FF2B5EF4-FFF2-40B4-BE49-F238E27FC236}">
                  <a16:creationId xmlns:a16="http://schemas.microsoft.com/office/drawing/2014/main" id="{80ABA67B-9A2F-C392-362A-9F08ED2DF2E0}"/>
                </a:ext>
              </a:extLst>
            </p:cNvPr>
            <p:cNvSpPr txBox="1"/>
            <p:nvPr/>
          </p:nvSpPr>
          <p:spPr>
            <a:xfrm>
              <a:off x="936414" y="2863941"/>
              <a:ext cx="482441" cy="369332"/>
            </a:xfrm>
            <a:prstGeom prst="rect">
              <a:avLst/>
            </a:prstGeom>
            <a:noFill/>
          </p:spPr>
          <p:txBody>
            <a:bodyPr wrap="square" rtlCol="0">
              <a:spAutoFit/>
            </a:bodyPr>
            <a:lstStyle/>
            <a:p>
              <a:r>
                <a:rPr lang="en-US" sz="1800" dirty="0">
                  <a:latin typeface="+mn-lt"/>
                </a:rPr>
                <a:t>Rx</a:t>
              </a:r>
            </a:p>
          </p:txBody>
        </p:sp>
        <p:sp>
          <p:nvSpPr>
            <p:cNvPr id="30" name="TextBox 29">
              <a:extLst>
                <a:ext uri="{FF2B5EF4-FFF2-40B4-BE49-F238E27FC236}">
                  <a16:creationId xmlns:a16="http://schemas.microsoft.com/office/drawing/2014/main" id="{4DBA1717-F994-0D05-5B00-F7538B524ED8}"/>
                </a:ext>
              </a:extLst>
            </p:cNvPr>
            <p:cNvSpPr txBox="1"/>
            <p:nvPr/>
          </p:nvSpPr>
          <p:spPr>
            <a:xfrm>
              <a:off x="930914" y="2167091"/>
              <a:ext cx="490607" cy="369332"/>
            </a:xfrm>
            <a:prstGeom prst="rect">
              <a:avLst/>
            </a:prstGeom>
            <a:noFill/>
          </p:spPr>
          <p:txBody>
            <a:bodyPr wrap="square" rtlCol="0">
              <a:spAutoFit/>
            </a:bodyPr>
            <a:lstStyle/>
            <a:p>
              <a:r>
                <a:rPr lang="en-US" sz="1800" dirty="0">
                  <a:latin typeface="+mn-lt"/>
                </a:rPr>
                <a:t>Tx</a:t>
              </a:r>
            </a:p>
          </p:txBody>
        </p:sp>
      </p:grpSp>
      <p:cxnSp>
        <p:nvCxnSpPr>
          <p:cNvPr id="37" name="Straight Connector 36">
            <a:extLst>
              <a:ext uri="{FF2B5EF4-FFF2-40B4-BE49-F238E27FC236}">
                <a16:creationId xmlns:a16="http://schemas.microsoft.com/office/drawing/2014/main" id="{DDA0ACD0-25F1-4D0B-31F1-E3FC468F4BE7}"/>
              </a:ext>
            </a:extLst>
          </p:cNvPr>
          <p:cNvCxnSpPr/>
          <p:nvPr/>
        </p:nvCxnSpPr>
        <p:spPr bwMode="auto">
          <a:xfrm>
            <a:off x="4571404" y="1556444"/>
            <a:ext cx="0" cy="1348978"/>
          </a:xfrm>
          <a:prstGeom prst="line">
            <a:avLst/>
          </a:prstGeom>
          <a:solidFill>
            <a:schemeClr val="accent1"/>
          </a:solidFill>
          <a:ln w="6350" cap="flat" cmpd="sng" algn="ctr">
            <a:solidFill>
              <a:srgbClr val="FF0000"/>
            </a:solidFill>
            <a:prstDash val="sysDot"/>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 name="Straight Connector 39">
            <a:extLst>
              <a:ext uri="{FF2B5EF4-FFF2-40B4-BE49-F238E27FC236}">
                <a16:creationId xmlns:a16="http://schemas.microsoft.com/office/drawing/2014/main" id="{338B73AC-5A16-C5FC-CED5-01E1892BA4C7}"/>
              </a:ext>
            </a:extLst>
          </p:cNvPr>
          <p:cNvCxnSpPr/>
          <p:nvPr/>
        </p:nvCxnSpPr>
        <p:spPr bwMode="auto">
          <a:xfrm>
            <a:off x="2884540" y="4776814"/>
            <a:ext cx="0" cy="929723"/>
          </a:xfrm>
          <a:prstGeom prst="line">
            <a:avLst/>
          </a:prstGeom>
          <a:solidFill>
            <a:schemeClr val="accent1"/>
          </a:solidFill>
          <a:ln w="6350" cap="flat" cmpd="sng" algn="ctr">
            <a:solidFill>
              <a:srgbClr val="FF0000"/>
            </a:solidFill>
            <a:prstDash val="sysDot"/>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5" name="Straight Arrow Connector 34">
            <a:extLst>
              <a:ext uri="{FF2B5EF4-FFF2-40B4-BE49-F238E27FC236}">
                <a16:creationId xmlns:a16="http://schemas.microsoft.com/office/drawing/2014/main" id="{78707BCD-CEE9-460B-DC52-A50A87C1C9BE}"/>
              </a:ext>
            </a:extLst>
          </p:cNvPr>
          <p:cNvCxnSpPr/>
          <p:nvPr/>
        </p:nvCxnSpPr>
        <p:spPr bwMode="auto">
          <a:xfrm flipV="1">
            <a:off x="4084001" y="2934716"/>
            <a:ext cx="475879" cy="2762862"/>
          </a:xfrm>
          <a:prstGeom prst="straightConnector1">
            <a:avLst/>
          </a:prstGeom>
          <a:solidFill>
            <a:schemeClr val="accent1"/>
          </a:solidFill>
          <a:ln w="28575" cap="flat" cmpd="sng" algn="ctr">
            <a:solidFill>
              <a:srgbClr val="0432FF"/>
            </a:solidFill>
            <a:prstDash val="sysDot"/>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Straight Arrow Connector 12">
            <a:extLst>
              <a:ext uri="{FF2B5EF4-FFF2-40B4-BE49-F238E27FC236}">
                <a16:creationId xmlns:a16="http://schemas.microsoft.com/office/drawing/2014/main" id="{C7592D92-0FA4-3F6A-E739-E87A00EFC59A}"/>
              </a:ext>
            </a:extLst>
          </p:cNvPr>
          <p:cNvCxnSpPr/>
          <p:nvPr/>
        </p:nvCxnSpPr>
        <p:spPr bwMode="auto">
          <a:xfrm>
            <a:off x="1828562" y="1727624"/>
            <a:ext cx="380950" cy="380950"/>
          </a:xfrm>
          <a:prstGeom prst="straightConnector1">
            <a:avLst/>
          </a:prstGeom>
          <a:solidFill>
            <a:schemeClr val="accent1"/>
          </a:solidFill>
          <a:ln w="76200" cap="flat" cmpd="sng" algn="ctr">
            <a:solidFill>
              <a:srgbClr val="FF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Straight Arrow Connector 20">
            <a:extLst>
              <a:ext uri="{FF2B5EF4-FFF2-40B4-BE49-F238E27FC236}">
                <a16:creationId xmlns:a16="http://schemas.microsoft.com/office/drawing/2014/main" id="{27460F1B-B4BB-C17F-D0CE-BCF2A10D00D0}"/>
              </a:ext>
            </a:extLst>
          </p:cNvPr>
          <p:cNvCxnSpPr/>
          <p:nvPr/>
        </p:nvCxnSpPr>
        <p:spPr bwMode="auto">
          <a:xfrm>
            <a:off x="3649445" y="4568980"/>
            <a:ext cx="380950" cy="380950"/>
          </a:xfrm>
          <a:prstGeom prst="straightConnector1">
            <a:avLst/>
          </a:prstGeom>
          <a:solidFill>
            <a:schemeClr val="accent1"/>
          </a:solidFill>
          <a:ln w="76200" cap="flat" cmpd="sng" algn="ctr">
            <a:solidFill>
              <a:srgbClr val="FF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 name="TextBox 21">
            <a:extLst>
              <a:ext uri="{FF2B5EF4-FFF2-40B4-BE49-F238E27FC236}">
                <a16:creationId xmlns:a16="http://schemas.microsoft.com/office/drawing/2014/main" id="{621E1E10-3513-858E-64BB-5D8C7C3AEB5B}"/>
              </a:ext>
            </a:extLst>
          </p:cNvPr>
          <p:cNvSpPr txBox="1"/>
          <p:nvPr/>
        </p:nvSpPr>
        <p:spPr>
          <a:xfrm>
            <a:off x="1958124" y="1129071"/>
            <a:ext cx="1165552" cy="292350"/>
          </a:xfrm>
          <a:prstGeom prst="rect">
            <a:avLst/>
          </a:prstGeom>
          <a:noFill/>
        </p:spPr>
        <p:txBody>
          <a:bodyPr wrap="none" rtlCol="0">
            <a:spAutoFit/>
          </a:bodyPr>
          <a:lstStyle/>
          <a:p>
            <a:pPr algn="l"/>
            <a:r>
              <a:rPr lang="en-US" dirty="0">
                <a:solidFill>
                  <a:srgbClr val="FF0000"/>
                </a:solidFill>
              </a:rPr>
              <a:t>T</a:t>
            </a:r>
            <a:r>
              <a:rPr lang="en-US" sz="1100" dirty="0">
                <a:solidFill>
                  <a:srgbClr val="FF0000"/>
                </a:solidFill>
              </a:rPr>
              <a:t>A+</a:t>
            </a:r>
            <a:r>
              <a:rPr lang="en-US" dirty="0">
                <a:solidFill>
                  <a:srgbClr val="FF0000"/>
                </a:solidFill>
              </a:rPr>
              <a:t>2400</a:t>
            </a:r>
            <a:r>
              <a:rPr lang="en-US" sz="1100" dirty="0">
                <a:solidFill>
                  <a:srgbClr val="FF0000"/>
                </a:solidFill>
              </a:rPr>
              <a:t>RSTU</a:t>
            </a:r>
            <a:endParaRPr lang="en-US" dirty="0">
              <a:solidFill>
                <a:srgbClr val="FF0000"/>
              </a:solidFill>
            </a:endParaRPr>
          </a:p>
        </p:txBody>
      </p:sp>
      <p:sp>
        <p:nvSpPr>
          <p:cNvPr id="23" name="TextBox 22">
            <a:extLst>
              <a:ext uri="{FF2B5EF4-FFF2-40B4-BE49-F238E27FC236}">
                <a16:creationId xmlns:a16="http://schemas.microsoft.com/office/drawing/2014/main" id="{157F8533-417C-7126-DB32-DF2F50046D7E}"/>
              </a:ext>
            </a:extLst>
          </p:cNvPr>
          <p:cNvSpPr txBox="1"/>
          <p:nvPr/>
        </p:nvSpPr>
        <p:spPr>
          <a:xfrm>
            <a:off x="1500737" y="4409056"/>
            <a:ext cx="1664213" cy="292350"/>
          </a:xfrm>
          <a:prstGeom prst="rect">
            <a:avLst/>
          </a:prstGeom>
          <a:noFill/>
        </p:spPr>
        <p:txBody>
          <a:bodyPr wrap="none" rtlCol="0">
            <a:spAutoFit/>
          </a:bodyPr>
          <a:lstStyle/>
          <a:p>
            <a:pPr algn="l"/>
            <a:r>
              <a:rPr lang="en-US" dirty="0">
                <a:solidFill>
                  <a:srgbClr val="FF0000"/>
                </a:solidFill>
              </a:rPr>
              <a:t>T</a:t>
            </a:r>
            <a:r>
              <a:rPr lang="en-US" sz="1100" dirty="0">
                <a:solidFill>
                  <a:srgbClr val="FF0000"/>
                </a:solidFill>
              </a:rPr>
              <a:t>A</a:t>
            </a:r>
            <a:r>
              <a:rPr lang="en-US" dirty="0">
                <a:solidFill>
                  <a:srgbClr val="FF0000"/>
                </a:solidFill>
              </a:rPr>
              <a:t>+ 2400</a:t>
            </a:r>
            <a:r>
              <a:rPr lang="en-US" sz="1100" dirty="0">
                <a:solidFill>
                  <a:srgbClr val="FF0000"/>
                </a:solidFill>
              </a:rPr>
              <a:t>RSTU </a:t>
            </a:r>
            <a:r>
              <a:rPr lang="en-US" dirty="0">
                <a:solidFill>
                  <a:srgbClr val="FF0000"/>
                </a:solidFill>
              </a:rPr>
              <a:t>+TOF</a:t>
            </a:r>
          </a:p>
        </p:txBody>
      </p:sp>
      <p:sp>
        <p:nvSpPr>
          <p:cNvPr id="24" name="TextBox 23">
            <a:extLst>
              <a:ext uri="{FF2B5EF4-FFF2-40B4-BE49-F238E27FC236}">
                <a16:creationId xmlns:a16="http://schemas.microsoft.com/office/drawing/2014/main" id="{CB63FC09-54BB-5E73-9295-3D1578B37214}"/>
              </a:ext>
            </a:extLst>
          </p:cNvPr>
          <p:cNvSpPr txBox="1"/>
          <p:nvPr/>
        </p:nvSpPr>
        <p:spPr>
          <a:xfrm>
            <a:off x="3687205" y="4268981"/>
            <a:ext cx="1202416" cy="292350"/>
          </a:xfrm>
          <a:prstGeom prst="rect">
            <a:avLst/>
          </a:prstGeom>
          <a:noFill/>
        </p:spPr>
        <p:txBody>
          <a:bodyPr wrap="none" rtlCol="0">
            <a:spAutoFit/>
          </a:bodyPr>
          <a:lstStyle/>
          <a:p>
            <a:pPr algn="l"/>
            <a:r>
              <a:rPr lang="en-US" dirty="0">
                <a:solidFill>
                  <a:srgbClr val="FF0000"/>
                </a:solidFill>
              </a:rPr>
              <a:t>T</a:t>
            </a:r>
            <a:r>
              <a:rPr lang="en-US" sz="1100" dirty="0">
                <a:solidFill>
                  <a:srgbClr val="FF0000"/>
                </a:solidFill>
              </a:rPr>
              <a:t>B</a:t>
            </a:r>
            <a:r>
              <a:rPr lang="en-US" dirty="0">
                <a:solidFill>
                  <a:srgbClr val="FF0000"/>
                </a:solidFill>
              </a:rPr>
              <a:t>+1800</a:t>
            </a:r>
            <a:r>
              <a:rPr lang="en-US" sz="1200" dirty="0">
                <a:solidFill>
                  <a:srgbClr val="FF0000"/>
                </a:solidFill>
              </a:rPr>
              <a:t>RSTU</a:t>
            </a:r>
            <a:endParaRPr lang="en-US" dirty="0">
              <a:solidFill>
                <a:srgbClr val="FF0000"/>
              </a:solidFill>
            </a:endParaRPr>
          </a:p>
        </p:txBody>
      </p:sp>
      <p:sp>
        <p:nvSpPr>
          <p:cNvPr id="25" name="TextBox 24">
            <a:extLst>
              <a:ext uri="{FF2B5EF4-FFF2-40B4-BE49-F238E27FC236}">
                <a16:creationId xmlns:a16="http://schemas.microsoft.com/office/drawing/2014/main" id="{4074003E-299E-103B-D0DE-BFA1166122C4}"/>
              </a:ext>
            </a:extLst>
          </p:cNvPr>
          <p:cNvSpPr txBox="1"/>
          <p:nvPr/>
        </p:nvSpPr>
        <p:spPr>
          <a:xfrm>
            <a:off x="4272277" y="1195054"/>
            <a:ext cx="1609718" cy="292350"/>
          </a:xfrm>
          <a:prstGeom prst="rect">
            <a:avLst/>
          </a:prstGeom>
          <a:noFill/>
        </p:spPr>
        <p:txBody>
          <a:bodyPr wrap="none" rtlCol="0">
            <a:spAutoFit/>
          </a:bodyPr>
          <a:lstStyle/>
          <a:p>
            <a:pPr algn="l"/>
            <a:r>
              <a:rPr lang="en-US" dirty="0">
                <a:solidFill>
                  <a:srgbClr val="FF0000"/>
                </a:solidFill>
              </a:rPr>
              <a:t>T</a:t>
            </a:r>
            <a:r>
              <a:rPr lang="en-US" sz="1100" dirty="0">
                <a:solidFill>
                  <a:srgbClr val="FF0000"/>
                </a:solidFill>
              </a:rPr>
              <a:t>B</a:t>
            </a:r>
            <a:r>
              <a:rPr lang="en-US" dirty="0">
                <a:solidFill>
                  <a:srgbClr val="FF0000"/>
                </a:solidFill>
              </a:rPr>
              <a:t>+1800</a:t>
            </a:r>
            <a:r>
              <a:rPr lang="en-US" sz="1200" dirty="0">
                <a:solidFill>
                  <a:srgbClr val="FF0000"/>
                </a:solidFill>
              </a:rPr>
              <a:t>RSTU</a:t>
            </a:r>
            <a:r>
              <a:rPr lang="en-US" dirty="0">
                <a:solidFill>
                  <a:srgbClr val="FF0000"/>
                </a:solidFill>
              </a:rPr>
              <a:t>+TOF</a:t>
            </a:r>
          </a:p>
        </p:txBody>
      </p:sp>
      <p:cxnSp>
        <p:nvCxnSpPr>
          <p:cNvPr id="34" name="Straight Connector 33">
            <a:extLst>
              <a:ext uri="{FF2B5EF4-FFF2-40B4-BE49-F238E27FC236}">
                <a16:creationId xmlns:a16="http://schemas.microsoft.com/office/drawing/2014/main" id="{9EB453A1-5A02-13EA-9ACD-2A9768AFD152}"/>
              </a:ext>
            </a:extLst>
          </p:cNvPr>
          <p:cNvCxnSpPr/>
          <p:nvPr/>
        </p:nvCxnSpPr>
        <p:spPr bwMode="auto">
          <a:xfrm>
            <a:off x="2182622" y="1519863"/>
            <a:ext cx="0" cy="1348978"/>
          </a:xfrm>
          <a:prstGeom prst="line">
            <a:avLst/>
          </a:prstGeom>
          <a:solidFill>
            <a:schemeClr val="accent1"/>
          </a:solidFill>
          <a:ln w="6350" cap="flat" cmpd="sng" algn="ctr">
            <a:solidFill>
              <a:srgbClr val="FF0000"/>
            </a:solidFill>
            <a:prstDash val="sysDot"/>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Straight Connector 37">
            <a:extLst>
              <a:ext uri="{FF2B5EF4-FFF2-40B4-BE49-F238E27FC236}">
                <a16:creationId xmlns:a16="http://schemas.microsoft.com/office/drawing/2014/main" id="{0EB5BAB2-D903-9C7E-34DC-A2EE967E7AD9}"/>
              </a:ext>
            </a:extLst>
          </p:cNvPr>
          <p:cNvCxnSpPr/>
          <p:nvPr/>
        </p:nvCxnSpPr>
        <p:spPr bwMode="auto">
          <a:xfrm>
            <a:off x="4030395" y="4602491"/>
            <a:ext cx="0" cy="1120727"/>
          </a:xfrm>
          <a:prstGeom prst="line">
            <a:avLst/>
          </a:prstGeom>
          <a:solidFill>
            <a:schemeClr val="accent1"/>
          </a:solidFill>
          <a:ln w="6350" cap="flat" cmpd="sng" algn="ctr">
            <a:solidFill>
              <a:srgbClr val="FF0000"/>
            </a:solidFill>
            <a:prstDash val="sysDot"/>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6" name="Rectangle 45">
            <a:extLst>
              <a:ext uri="{FF2B5EF4-FFF2-40B4-BE49-F238E27FC236}">
                <a16:creationId xmlns:a16="http://schemas.microsoft.com/office/drawing/2014/main" id="{6944555E-D1B4-E03B-0D93-01652B85ABA8}"/>
              </a:ext>
            </a:extLst>
          </p:cNvPr>
          <p:cNvSpPr/>
          <p:nvPr/>
        </p:nvSpPr>
        <p:spPr>
          <a:xfrm>
            <a:off x="107807" y="1257714"/>
            <a:ext cx="365813" cy="164908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Clr>
                <a:schemeClr val="bg1"/>
              </a:buClr>
            </a:pPr>
            <a:r>
              <a:rPr lang="en-US" dirty="0"/>
              <a:t>POLL</a:t>
            </a:r>
          </a:p>
        </p:txBody>
      </p:sp>
      <p:sp>
        <p:nvSpPr>
          <p:cNvPr id="49" name="Rectangle 48">
            <a:extLst>
              <a:ext uri="{FF2B5EF4-FFF2-40B4-BE49-F238E27FC236}">
                <a16:creationId xmlns:a16="http://schemas.microsoft.com/office/drawing/2014/main" id="{EB6B2385-04FE-D4B5-E828-4AF3D166D0D0}"/>
              </a:ext>
            </a:extLst>
          </p:cNvPr>
          <p:cNvSpPr/>
          <p:nvPr/>
        </p:nvSpPr>
        <p:spPr>
          <a:xfrm>
            <a:off x="981700" y="4090751"/>
            <a:ext cx="365813" cy="164908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Clr>
                <a:schemeClr val="bg1"/>
              </a:buClr>
            </a:pPr>
            <a:r>
              <a:rPr lang="en-US" dirty="0"/>
              <a:t>RESP</a:t>
            </a:r>
          </a:p>
        </p:txBody>
      </p:sp>
      <p:sp>
        <p:nvSpPr>
          <p:cNvPr id="51" name="TextBox 50">
            <a:extLst>
              <a:ext uri="{FF2B5EF4-FFF2-40B4-BE49-F238E27FC236}">
                <a16:creationId xmlns:a16="http://schemas.microsoft.com/office/drawing/2014/main" id="{BB83463B-BC6A-35A7-6BCB-E5BAB28C68E3}"/>
              </a:ext>
            </a:extLst>
          </p:cNvPr>
          <p:cNvSpPr txBox="1"/>
          <p:nvPr/>
        </p:nvSpPr>
        <p:spPr>
          <a:xfrm>
            <a:off x="-26879" y="898668"/>
            <a:ext cx="389799" cy="292350"/>
          </a:xfrm>
          <a:prstGeom prst="rect">
            <a:avLst/>
          </a:prstGeom>
          <a:noFill/>
        </p:spPr>
        <p:txBody>
          <a:bodyPr wrap="none" rtlCol="0">
            <a:spAutoFit/>
          </a:bodyPr>
          <a:lstStyle/>
          <a:p>
            <a:pPr algn="l"/>
            <a:r>
              <a:rPr lang="en-US" dirty="0">
                <a:solidFill>
                  <a:srgbClr val="FF0000"/>
                </a:solidFill>
              </a:rPr>
              <a:t>T</a:t>
            </a:r>
            <a:r>
              <a:rPr lang="en-US" sz="1100" dirty="0">
                <a:solidFill>
                  <a:srgbClr val="FF0000"/>
                </a:solidFill>
              </a:rPr>
              <a:t>A</a:t>
            </a:r>
            <a:endParaRPr lang="en-US" dirty="0">
              <a:solidFill>
                <a:srgbClr val="FF0000"/>
              </a:solidFill>
            </a:endParaRPr>
          </a:p>
        </p:txBody>
      </p:sp>
      <p:sp>
        <p:nvSpPr>
          <p:cNvPr id="55" name="TextBox 54">
            <a:extLst>
              <a:ext uri="{FF2B5EF4-FFF2-40B4-BE49-F238E27FC236}">
                <a16:creationId xmlns:a16="http://schemas.microsoft.com/office/drawing/2014/main" id="{42236D26-5968-794F-F32F-A6A5D7623F41}"/>
              </a:ext>
            </a:extLst>
          </p:cNvPr>
          <p:cNvSpPr txBox="1"/>
          <p:nvPr/>
        </p:nvSpPr>
        <p:spPr>
          <a:xfrm>
            <a:off x="704154" y="3704427"/>
            <a:ext cx="381786" cy="292350"/>
          </a:xfrm>
          <a:prstGeom prst="rect">
            <a:avLst/>
          </a:prstGeom>
          <a:noFill/>
        </p:spPr>
        <p:txBody>
          <a:bodyPr wrap="none" rtlCol="0">
            <a:spAutoFit/>
          </a:bodyPr>
          <a:lstStyle/>
          <a:p>
            <a:pPr algn="l"/>
            <a:r>
              <a:rPr lang="en-US" dirty="0">
                <a:solidFill>
                  <a:srgbClr val="FF0000"/>
                </a:solidFill>
              </a:rPr>
              <a:t>T</a:t>
            </a:r>
            <a:r>
              <a:rPr lang="en-US" sz="1100" dirty="0">
                <a:solidFill>
                  <a:srgbClr val="FF0000"/>
                </a:solidFill>
              </a:rPr>
              <a:t>B</a:t>
            </a:r>
            <a:endParaRPr lang="en-US" dirty="0">
              <a:solidFill>
                <a:srgbClr val="FF0000"/>
              </a:solidFill>
            </a:endParaRPr>
          </a:p>
        </p:txBody>
      </p:sp>
      <p:sp>
        <p:nvSpPr>
          <p:cNvPr id="58" name="Rectangle 57">
            <a:extLst>
              <a:ext uri="{FF2B5EF4-FFF2-40B4-BE49-F238E27FC236}">
                <a16:creationId xmlns:a16="http://schemas.microsoft.com/office/drawing/2014/main" id="{69114883-49AA-9855-B82D-FA087E2DCEB1}"/>
              </a:ext>
            </a:extLst>
          </p:cNvPr>
          <p:cNvSpPr/>
          <p:nvPr/>
        </p:nvSpPr>
        <p:spPr>
          <a:xfrm>
            <a:off x="9747259" y="1302734"/>
            <a:ext cx="1065102" cy="164908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Clr>
                <a:schemeClr val="bg1"/>
              </a:buClr>
            </a:pPr>
            <a:r>
              <a:rPr lang="en-US" dirty="0"/>
              <a:t>Report with  </a:t>
            </a:r>
            <a:r>
              <a:rPr lang="en-US" dirty="0" err="1"/>
              <a:t>Tround</a:t>
            </a:r>
            <a:endParaRPr lang="en-US" dirty="0"/>
          </a:p>
        </p:txBody>
      </p:sp>
      <p:sp>
        <p:nvSpPr>
          <p:cNvPr id="59" name="Rectangle 58">
            <a:extLst>
              <a:ext uri="{FF2B5EF4-FFF2-40B4-BE49-F238E27FC236}">
                <a16:creationId xmlns:a16="http://schemas.microsoft.com/office/drawing/2014/main" id="{56D9B255-F923-DDD5-C90A-60FD72054448}"/>
              </a:ext>
            </a:extLst>
          </p:cNvPr>
          <p:cNvSpPr/>
          <p:nvPr/>
        </p:nvSpPr>
        <p:spPr>
          <a:xfrm>
            <a:off x="10783373" y="4090751"/>
            <a:ext cx="1065102" cy="164908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Clr>
                <a:schemeClr val="bg1"/>
              </a:buClr>
            </a:pPr>
            <a:r>
              <a:rPr lang="en-US" dirty="0"/>
              <a:t>Report with  </a:t>
            </a:r>
            <a:r>
              <a:rPr lang="en-US" dirty="0" err="1"/>
              <a:t>Treply</a:t>
            </a:r>
            <a:endParaRPr lang="en-US" dirty="0"/>
          </a:p>
        </p:txBody>
      </p:sp>
      <p:sp>
        <p:nvSpPr>
          <p:cNvPr id="4" name="TextBox 3">
            <a:extLst>
              <a:ext uri="{FF2B5EF4-FFF2-40B4-BE49-F238E27FC236}">
                <a16:creationId xmlns:a16="http://schemas.microsoft.com/office/drawing/2014/main" id="{380739E8-6A9F-F15F-FB55-1A3069FAF139}"/>
              </a:ext>
            </a:extLst>
          </p:cNvPr>
          <p:cNvSpPr txBox="1"/>
          <p:nvPr/>
        </p:nvSpPr>
        <p:spPr>
          <a:xfrm>
            <a:off x="-86135" y="4427736"/>
            <a:ext cx="745620" cy="307737"/>
          </a:xfrm>
          <a:prstGeom prst="rect">
            <a:avLst/>
          </a:prstGeom>
          <a:noFill/>
        </p:spPr>
        <p:txBody>
          <a:bodyPr wrap="none" rtlCol="0">
            <a:spAutoFit/>
          </a:bodyPr>
          <a:lstStyle/>
          <a:p>
            <a:pPr algn="l"/>
            <a:r>
              <a:rPr lang="en-US" sz="1400" dirty="0" err="1"/>
              <a:t>CFO</a:t>
            </a:r>
            <a:r>
              <a:rPr lang="en-US" sz="900" dirty="0" err="1"/>
              <a:t>estA</a:t>
            </a:r>
            <a:endParaRPr lang="en-US" sz="1400" dirty="0"/>
          </a:p>
        </p:txBody>
      </p:sp>
      <p:cxnSp>
        <p:nvCxnSpPr>
          <p:cNvPr id="12" name="Straight Arrow Connector 11">
            <a:extLst>
              <a:ext uri="{FF2B5EF4-FFF2-40B4-BE49-F238E27FC236}">
                <a16:creationId xmlns:a16="http://schemas.microsoft.com/office/drawing/2014/main" id="{5ACDA3E5-BF46-ED0F-F0A4-1B935FE8E197}"/>
              </a:ext>
            </a:extLst>
          </p:cNvPr>
          <p:cNvCxnSpPr/>
          <p:nvPr/>
        </p:nvCxnSpPr>
        <p:spPr>
          <a:xfrm>
            <a:off x="225837" y="2950868"/>
            <a:ext cx="42715" cy="1457547"/>
          </a:xfrm>
          <a:prstGeom prst="straightConnector1">
            <a:avLst/>
          </a:prstGeom>
          <a:ln w="22225">
            <a:headEnd type="none" w="lg" len="lg"/>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29530652-32E4-99C0-499C-A4CD075F4B9F}"/>
              </a:ext>
            </a:extLst>
          </p:cNvPr>
          <p:cNvCxnSpPr/>
          <p:nvPr/>
        </p:nvCxnSpPr>
        <p:spPr>
          <a:xfrm flipV="1">
            <a:off x="1124016" y="2592230"/>
            <a:ext cx="51860" cy="1481482"/>
          </a:xfrm>
          <a:prstGeom prst="straightConnector1">
            <a:avLst/>
          </a:prstGeom>
          <a:ln w="22225">
            <a:headEnd type="none" w="lg" len="lg"/>
            <a:tailEnd type="triangle"/>
          </a:ln>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CF370B92-D7D8-754A-FD45-F92B3EE99688}"/>
              </a:ext>
            </a:extLst>
          </p:cNvPr>
          <p:cNvSpPr txBox="1"/>
          <p:nvPr/>
        </p:nvSpPr>
        <p:spPr>
          <a:xfrm>
            <a:off x="740604" y="2317742"/>
            <a:ext cx="739209" cy="307737"/>
          </a:xfrm>
          <a:prstGeom prst="rect">
            <a:avLst/>
          </a:prstGeom>
          <a:noFill/>
        </p:spPr>
        <p:txBody>
          <a:bodyPr wrap="none" rtlCol="0">
            <a:spAutoFit/>
          </a:bodyPr>
          <a:lstStyle/>
          <a:p>
            <a:pPr algn="l"/>
            <a:r>
              <a:rPr lang="en-US" sz="1400" dirty="0" err="1"/>
              <a:t>CFO</a:t>
            </a:r>
            <a:r>
              <a:rPr lang="en-US" sz="900" dirty="0" err="1"/>
              <a:t>estB</a:t>
            </a:r>
            <a:endParaRPr lang="en-US" sz="1400" dirty="0"/>
          </a:p>
        </p:txBody>
      </p:sp>
      <p:cxnSp>
        <p:nvCxnSpPr>
          <p:cNvPr id="42" name="Straight Arrow Connector 41">
            <a:extLst>
              <a:ext uri="{FF2B5EF4-FFF2-40B4-BE49-F238E27FC236}">
                <a16:creationId xmlns:a16="http://schemas.microsoft.com/office/drawing/2014/main" id="{C2C0F4FE-B701-4FE9-4B50-215EC182E9A1}"/>
              </a:ext>
            </a:extLst>
          </p:cNvPr>
          <p:cNvCxnSpPr/>
          <p:nvPr/>
        </p:nvCxnSpPr>
        <p:spPr>
          <a:xfrm>
            <a:off x="10148637" y="2987024"/>
            <a:ext cx="160222" cy="892994"/>
          </a:xfrm>
          <a:prstGeom prst="straightConnector1">
            <a:avLst/>
          </a:prstGeom>
          <a:ln w="22225">
            <a:headEnd type="none" w="lg" len="lg"/>
            <a:tailEnd type="triangle"/>
          </a:ln>
        </p:spPr>
        <p:style>
          <a:lnRef idx="1">
            <a:schemeClr val="accent1"/>
          </a:lnRef>
          <a:fillRef idx="0">
            <a:schemeClr val="accent1"/>
          </a:fillRef>
          <a:effectRef idx="0">
            <a:schemeClr val="accent1"/>
          </a:effectRef>
          <a:fontRef idx="minor">
            <a:schemeClr val="tx1"/>
          </a:fontRef>
        </p:style>
      </p:cxnSp>
      <p:cxnSp>
        <p:nvCxnSpPr>
          <p:cNvPr id="60" name="Straight Arrow Connector 59">
            <a:extLst>
              <a:ext uri="{FF2B5EF4-FFF2-40B4-BE49-F238E27FC236}">
                <a16:creationId xmlns:a16="http://schemas.microsoft.com/office/drawing/2014/main" id="{55B675AA-8208-3C39-8FBD-F473A38C7254}"/>
              </a:ext>
            </a:extLst>
          </p:cNvPr>
          <p:cNvCxnSpPr>
            <a:cxnSpLocks/>
          </p:cNvCxnSpPr>
          <p:nvPr/>
        </p:nvCxnSpPr>
        <p:spPr>
          <a:xfrm flipV="1">
            <a:off x="11373643" y="3159111"/>
            <a:ext cx="225229" cy="903202"/>
          </a:xfrm>
          <a:prstGeom prst="straightConnector1">
            <a:avLst/>
          </a:prstGeom>
          <a:ln w="22225">
            <a:headEnd type="none" w="lg" len="lg"/>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68" name="TextBox 67">
                <a:extLst>
                  <a:ext uri="{FF2B5EF4-FFF2-40B4-BE49-F238E27FC236}">
                    <a16:creationId xmlns:a16="http://schemas.microsoft.com/office/drawing/2014/main" id="{21D4BEF1-3C9E-1AE9-33A5-64243FEC638A}"/>
                  </a:ext>
                </a:extLst>
              </p:cNvPr>
              <p:cNvSpPr txBox="1"/>
              <p:nvPr/>
            </p:nvSpPr>
            <p:spPr>
              <a:xfrm>
                <a:off x="5522080" y="1602967"/>
                <a:ext cx="2905226" cy="215480"/>
              </a:xfrm>
              <a:prstGeom prst="rect">
                <a:avLst/>
              </a:prstGeom>
              <a:noFill/>
            </p:spPr>
            <p:txBody>
              <a:bodyPr wrap="none" lIns="0" tIns="0" rIns="0" bIns="0" rtlCol="0">
                <a:spAutoFit/>
              </a:bodyPr>
              <a:lstStyle/>
              <a:p>
                <a:pPr algn="l"/>
                <a14:m>
                  <m:oMathPara xmlns:m="http://schemas.openxmlformats.org/officeDocument/2006/math">
                    <m:oMathParaPr>
                      <m:jc m:val="centerGroup"/>
                    </m:oMathParaPr>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𝑇</m:t>
                          </m:r>
                        </m:e>
                        <m:sub>
                          <m:r>
                            <a:rPr lang="en-US" i="1">
                              <a:latin typeface="Cambria Math" panose="02040503050406030204" pitchFamily="18" charset="0"/>
                            </a:rPr>
                            <m:t>𝑟𝑜𝑢𝑛𝑑𝑡𝑟𝑖𝑝</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𝑇</m:t>
                          </m:r>
                        </m:e>
                        <m:sub>
                          <m:r>
                            <a:rPr lang="en-US" i="1">
                              <a:latin typeface="Cambria Math" panose="02040503050406030204" pitchFamily="18" charset="0"/>
                            </a:rPr>
                            <m:t>𝐵</m:t>
                          </m:r>
                          <m:r>
                            <a:rPr lang="en-US" i="1">
                              <a:latin typeface="Cambria Math" panose="02040503050406030204" pitchFamily="18" charset="0"/>
                            </a:rPr>
                            <m:t> </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𝑇</m:t>
                          </m:r>
                        </m:e>
                        <m:sub>
                          <m:r>
                            <a:rPr lang="en-US" i="1">
                              <a:latin typeface="Cambria Math" panose="02040503050406030204" pitchFamily="18" charset="0"/>
                            </a:rPr>
                            <m:t>𝐴</m:t>
                          </m:r>
                        </m:sub>
                      </m:sSub>
                      <m:r>
                        <a:rPr lang="en-US" i="1">
                          <a:latin typeface="Cambria Math" panose="02040503050406030204" pitchFamily="18" charset="0"/>
                        </a:rPr>
                        <m:t>−600</m:t>
                      </m:r>
                      <m:r>
                        <a:rPr lang="en-US" i="1">
                          <a:latin typeface="Cambria Math" panose="02040503050406030204" pitchFamily="18" charset="0"/>
                        </a:rPr>
                        <m:t>𝑅𝑆𝑇𝑈</m:t>
                      </m:r>
                      <m:r>
                        <a:rPr lang="en-US" i="1">
                          <a:latin typeface="Cambria Math" panose="02040503050406030204" pitchFamily="18" charset="0"/>
                        </a:rPr>
                        <m:t>+</m:t>
                      </m:r>
                      <m:r>
                        <a:rPr lang="en-US" i="1">
                          <a:latin typeface="Cambria Math" panose="02040503050406030204" pitchFamily="18" charset="0"/>
                        </a:rPr>
                        <m:t>𝑇𝑜𝐹</m:t>
                      </m:r>
                    </m:oMath>
                  </m:oMathPara>
                </a14:m>
                <a:endParaRPr lang="en-US" dirty="0" err="1"/>
              </a:p>
            </p:txBody>
          </p:sp>
        </mc:Choice>
        <mc:Fallback xmlns="">
          <p:sp>
            <p:nvSpPr>
              <p:cNvPr id="68" name="TextBox 67">
                <a:extLst>
                  <a:ext uri="{FF2B5EF4-FFF2-40B4-BE49-F238E27FC236}">
                    <a16:creationId xmlns:a16="http://schemas.microsoft.com/office/drawing/2014/main" id="{21D4BEF1-3C9E-1AE9-33A5-64243FEC638A}"/>
                  </a:ext>
                </a:extLst>
              </p:cNvPr>
              <p:cNvSpPr txBox="1">
                <a:spLocks noRot="1" noChangeAspect="1" noMove="1" noResize="1" noEditPoints="1" noAdjustHandles="1" noChangeArrowheads="1" noChangeShapeType="1" noTextEdit="1"/>
              </p:cNvSpPr>
              <p:nvPr/>
            </p:nvSpPr>
            <p:spPr>
              <a:xfrm>
                <a:off x="5522080" y="1602967"/>
                <a:ext cx="2905226" cy="215480"/>
              </a:xfrm>
              <a:prstGeom prst="rect">
                <a:avLst/>
              </a:prstGeom>
              <a:blipFill>
                <a:blip r:embed="rId2"/>
                <a:stretch>
                  <a:fillRect l="-840" r="-630" b="-2857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9" name="TextBox 68">
                <a:extLst>
                  <a:ext uri="{FF2B5EF4-FFF2-40B4-BE49-F238E27FC236}">
                    <a16:creationId xmlns:a16="http://schemas.microsoft.com/office/drawing/2014/main" id="{0AB89B97-7385-805D-084E-684490CCD1E1}"/>
                  </a:ext>
                </a:extLst>
              </p:cNvPr>
              <p:cNvSpPr txBox="1"/>
              <p:nvPr/>
            </p:nvSpPr>
            <p:spPr>
              <a:xfrm>
                <a:off x="6183096" y="6110033"/>
                <a:ext cx="2624607" cy="215800"/>
              </a:xfrm>
              <a:prstGeom prst="rect">
                <a:avLst/>
              </a:prstGeom>
              <a:noFill/>
            </p:spPr>
            <p:txBody>
              <a:bodyPr wrap="none" lIns="0" tIns="0" rIns="0" bIns="0" rtlCol="0">
                <a:spAutoFit/>
              </a:bodyPr>
              <a:lstStyle/>
              <a:p>
                <a:pPr algn="l"/>
                <a14:m>
                  <m:oMathPara xmlns:m="http://schemas.openxmlformats.org/officeDocument/2006/math">
                    <m:oMathParaPr>
                      <m:jc m:val="centerGroup"/>
                    </m:oMathParaPr>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𝑇</m:t>
                          </m:r>
                        </m:e>
                        <m:sub>
                          <m:r>
                            <a:rPr lang="en-US" i="1">
                              <a:latin typeface="Cambria Math" panose="02040503050406030204" pitchFamily="18" charset="0"/>
                            </a:rPr>
                            <m:t>𝑟𝑒𝑝𝑙𝑦</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𝑇</m:t>
                          </m:r>
                        </m:e>
                        <m:sub>
                          <m:r>
                            <a:rPr lang="en-US" i="1">
                              <a:latin typeface="Cambria Math" panose="02040503050406030204" pitchFamily="18" charset="0"/>
                            </a:rPr>
                            <m:t>𝐵</m:t>
                          </m:r>
                          <m:r>
                            <a:rPr lang="en-US" i="1">
                              <a:latin typeface="Cambria Math" panose="02040503050406030204" pitchFamily="18" charset="0"/>
                            </a:rPr>
                            <m:t> </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𝑇</m:t>
                          </m:r>
                        </m:e>
                        <m:sub>
                          <m:r>
                            <a:rPr lang="en-US" i="1">
                              <a:latin typeface="Cambria Math" panose="02040503050406030204" pitchFamily="18" charset="0"/>
                            </a:rPr>
                            <m:t>𝐴</m:t>
                          </m:r>
                        </m:sub>
                      </m:sSub>
                      <m:r>
                        <a:rPr lang="en-US" i="1">
                          <a:latin typeface="Cambria Math" panose="02040503050406030204" pitchFamily="18" charset="0"/>
                        </a:rPr>
                        <m:t>−600</m:t>
                      </m:r>
                      <m:r>
                        <a:rPr lang="en-US" i="1">
                          <a:latin typeface="Cambria Math" panose="02040503050406030204" pitchFamily="18" charset="0"/>
                        </a:rPr>
                        <m:t>𝑅𝑆𝑇𝑈</m:t>
                      </m:r>
                      <m:r>
                        <a:rPr lang="en-US" i="1">
                          <a:latin typeface="Cambria Math" panose="02040503050406030204" pitchFamily="18" charset="0"/>
                        </a:rPr>
                        <m:t>−</m:t>
                      </m:r>
                      <m:r>
                        <a:rPr lang="en-US" i="1">
                          <a:latin typeface="Cambria Math" panose="02040503050406030204" pitchFamily="18" charset="0"/>
                        </a:rPr>
                        <m:t>𝑇𝑜𝐹</m:t>
                      </m:r>
                    </m:oMath>
                  </m:oMathPara>
                </a14:m>
                <a:endParaRPr lang="en-US" dirty="0" err="1"/>
              </a:p>
            </p:txBody>
          </p:sp>
        </mc:Choice>
        <mc:Fallback xmlns="">
          <p:sp>
            <p:nvSpPr>
              <p:cNvPr id="69" name="TextBox 68">
                <a:extLst>
                  <a:ext uri="{FF2B5EF4-FFF2-40B4-BE49-F238E27FC236}">
                    <a16:creationId xmlns:a16="http://schemas.microsoft.com/office/drawing/2014/main" id="{0AB89B97-7385-805D-084E-684490CCD1E1}"/>
                  </a:ext>
                </a:extLst>
              </p:cNvPr>
              <p:cNvSpPr txBox="1">
                <a:spLocks noRot="1" noChangeAspect="1" noMove="1" noResize="1" noEditPoints="1" noAdjustHandles="1" noChangeArrowheads="1" noChangeShapeType="1" noTextEdit="1"/>
              </p:cNvSpPr>
              <p:nvPr/>
            </p:nvSpPr>
            <p:spPr>
              <a:xfrm>
                <a:off x="6183096" y="6110033"/>
                <a:ext cx="2624607" cy="215800"/>
              </a:xfrm>
              <a:prstGeom prst="rect">
                <a:avLst/>
              </a:prstGeom>
              <a:blipFill>
                <a:blip r:embed="rId3"/>
                <a:stretch>
                  <a:fillRect l="-928" r="-696" b="-25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0" name="TextBox 69">
                <a:extLst>
                  <a:ext uri="{FF2B5EF4-FFF2-40B4-BE49-F238E27FC236}">
                    <a16:creationId xmlns:a16="http://schemas.microsoft.com/office/drawing/2014/main" id="{789B9DD0-8DE3-CDFD-7778-F6B5EEEEEC3D}"/>
                  </a:ext>
                </a:extLst>
              </p:cNvPr>
              <p:cNvSpPr txBox="1"/>
              <p:nvPr/>
            </p:nvSpPr>
            <p:spPr>
              <a:xfrm>
                <a:off x="5829912" y="3449114"/>
                <a:ext cx="3082366" cy="38512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𝑇𝑜𝐹</m:t>
                          </m:r>
                        </m:e>
                        <m:sub>
                          <m:r>
                            <a:rPr lang="en-US" i="1">
                              <a:latin typeface="Cambria Math" panose="02040503050406030204" pitchFamily="18" charset="0"/>
                            </a:rPr>
                            <m:t>𝑖𝑛𝑖𝑡</m:t>
                          </m:r>
                        </m:sub>
                      </m:sSub>
                      <m:r>
                        <a:rPr lang="en-US" i="1">
                          <a:latin typeface="Cambria Math" panose="02040503050406030204" pitchFamily="18" charset="0"/>
                        </a:rPr>
                        <m:t>=</m:t>
                      </m:r>
                      <m:f>
                        <m:fPr>
                          <m:ctrlPr>
                            <a:rPr lang="en-US" i="1">
                              <a:latin typeface="Cambria Math" panose="02040503050406030204" pitchFamily="18" charset="0"/>
                            </a:rPr>
                          </m:ctrlPr>
                        </m:fPr>
                        <m:num>
                          <m:sSub>
                            <m:sSubPr>
                              <m:ctrlPr>
                                <a:rPr lang="en-US" i="1">
                                  <a:latin typeface="Cambria Math" panose="02040503050406030204" pitchFamily="18" charset="0"/>
                                </a:rPr>
                              </m:ctrlPr>
                            </m:sSubPr>
                            <m:e>
                              <m:r>
                                <a:rPr lang="en-US" i="1">
                                  <a:latin typeface="Cambria Math" panose="02040503050406030204" pitchFamily="18" charset="0"/>
                                </a:rPr>
                                <m:t>𝑇</m:t>
                              </m:r>
                            </m:e>
                            <m:sub>
                              <m:r>
                                <a:rPr lang="en-US" i="1">
                                  <a:latin typeface="Cambria Math" panose="02040503050406030204" pitchFamily="18" charset="0"/>
                                </a:rPr>
                                <m:t>𝑟𝑜𝑢𝑛𝑑𝑡𝑟𝑖𝑝</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𝑇</m:t>
                              </m:r>
                            </m:e>
                            <m:sub>
                              <m:r>
                                <a:rPr lang="en-US" i="1">
                                  <a:latin typeface="Cambria Math" panose="02040503050406030204" pitchFamily="18" charset="0"/>
                                </a:rPr>
                                <m:t>𝑟𝑒𝑝𝑙𝑦</m:t>
                              </m:r>
                            </m:sub>
                          </m:sSub>
                          <m:r>
                            <a:rPr lang="en-US" i="1" dirty="0">
                              <a:latin typeface="Cambria Math" panose="02040503050406030204" pitchFamily="18" charset="0"/>
                            </a:rPr>
                            <m:t>(1−</m:t>
                          </m:r>
                          <m:sSub>
                            <m:sSubPr>
                              <m:ctrlPr>
                                <a:rPr lang="en-US" i="1" dirty="0">
                                  <a:latin typeface="Cambria Math" panose="02040503050406030204" pitchFamily="18" charset="0"/>
                                </a:rPr>
                              </m:ctrlPr>
                            </m:sSubPr>
                            <m:e>
                              <m:r>
                                <a:rPr lang="en-US" i="1" dirty="0">
                                  <a:latin typeface="Cambria Math" panose="02040503050406030204" pitchFamily="18" charset="0"/>
                                </a:rPr>
                                <m:t>𝐶𝐹𝑂</m:t>
                              </m:r>
                            </m:e>
                            <m:sub>
                              <m:r>
                                <a:rPr lang="en-US" i="1" dirty="0">
                                  <a:latin typeface="Cambria Math" panose="02040503050406030204" pitchFamily="18" charset="0"/>
                                </a:rPr>
                                <m:t>𝑒𝑠𝑡𝐵</m:t>
                              </m:r>
                            </m:sub>
                          </m:sSub>
                          <m:r>
                            <a:rPr lang="en-US" i="1" dirty="0">
                              <a:latin typeface="Cambria Math" panose="02040503050406030204" pitchFamily="18" charset="0"/>
                            </a:rPr>
                            <m:t>)</m:t>
                          </m:r>
                        </m:num>
                        <m:den>
                          <m:r>
                            <a:rPr lang="en-US" i="1">
                              <a:latin typeface="Cambria Math" panose="02040503050406030204" pitchFamily="18" charset="0"/>
                            </a:rPr>
                            <m:t>2</m:t>
                          </m:r>
                        </m:den>
                      </m:f>
                    </m:oMath>
                  </m:oMathPara>
                </a14:m>
                <a:endParaRPr lang="en-US" dirty="0" err="1"/>
              </a:p>
            </p:txBody>
          </p:sp>
        </mc:Choice>
        <mc:Fallback xmlns="">
          <p:sp>
            <p:nvSpPr>
              <p:cNvPr id="70" name="TextBox 69">
                <a:extLst>
                  <a:ext uri="{FF2B5EF4-FFF2-40B4-BE49-F238E27FC236}">
                    <a16:creationId xmlns:a16="http://schemas.microsoft.com/office/drawing/2014/main" id="{789B9DD0-8DE3-CDFD-7778-F6B5EEEEEC3D}"/>
                  </a:ext>
                </a:extLst>
              </p:cNvPr>
              <p:cNvSpPr txBox="1">
                <a:spLocks noRot="1" noChangeAspect="1" noMove="1" noResize="1" noEditPoints="1" noAdjustHandles="1" noChangeArrowheads="1" noChangeShapeType="1" noTextEdit="1"/>
              </p:cNvSpPr>
              <p:nvPr/>
            </p:nvSpPr>
            <p:spPr>
              <a:xfrm>
                <a:off x="5829912" y="3449114"/>
                <a:ext cx="3082366" cy="385120"/>
              </a:xfrm>
              <a:prstGeom prst="rect">
                <a:avLst/>
              </a:prstGeom>
              <a:blipFill>
                <a:blip r:embed="rId4"/>
                <a:stretch>
                  <a:fillRect l="-593" t="-4762" r="-1383" b="-1269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1" name="TextBox 70">
                <a:extLst>
                  <a:ext uri="{FF2B5EF4-FFF2-40B4-BE49-F238E27FC236}">
                    <a16:creationId xmlns:a16="http://schemas.microsoft.com/office/drawing/2014/main" id="{21321176-0FCB-416A-D3C5-A4B83F2F60E5}"/>
                  </a:ext>
                </a:extLst>
              </p:cNvPr>
              <p:cNvSpPr txBox="1"/>
              <p:nvPr/>
            </p:nvSpPr>
            <p:spPr>
              <a:xfrm>
                <a:off x="5845323" y="4225226"/>
                <a:ext cx="3110575" cy="38512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𝑇𝑜𝐹</m:t>
                          </m:r>
                        </m:e>
                        <m:sub>
                          <m:r>
                            <a:rPr lang="en-US" i="1">
                              <a:latin typeface="Cambria Math" panose="02040503050406030204" pitchFamily="18" charset="0"/>
                            </a:rPr>
                            <m:t>𝑟𝑒𝑠𝑝</m:t>
                          </m:r>
                        </m:sub>
                      </m:sSub>
                      <m:r>
                        <a:rPr lang="en-US" i="1">
                          <a:latin typeface="Cambria Math" panose="02040503050406030204" pitchFamily="18" charset="0"/>
                        </a:rPr>
                        <m:t>=</m:t>
                      </m:r>
                      <m:f>
                        <m:fPr>
                          <m:ctrlPr>
                            <a:rPr lang="en-US" i="1">
                              <a:latin typeface="Cambria Math" panose="02040503050406030204" pitchFamily="18" charset="0"/>
                            </a:rPr>
                          </m:ctrlPr>
                        </m:fPr>
                        <m:num>
                          <m:sSub>
                            <m:sSubPr>
                              <m:ctrlPr>
                                <a:rPr lang="en-US" i="1">
                                  <a:latin typeface="Cambria Math" panose="02040503050406030204" pitchFamily="18" charset="0"/>
                                </a:rPr>
                              </m:ctrlPr>
                            </m:sSubPr>
                            <m:e>
                              <m:r>
                                <a:rPr lang="en-US" i="1">
                                  <a:latin typeface="Cambria Math" panose="02040503050406030204" pitchFamily="18" charset="0"/>
                                </a:rPr>
                                <m:t>𝑇</m:t>
                              </m:r>
                            </m:e>
                            <m:sub>
                              <m:r>
                                <a:rPr lang="en-US" i="1">
                                  <a:latin typeface="Cambria Math" panose="02040503050406030204" pitchFamily="18" charset="0"/>
                                </a:rPr>
                                <m:t>𝑟𝑜𝑢𝑛𝑑𝑡𝑟𝑖𝑝</m:t>
                              </m:r>
                            </m:sub>
                          </m:sSub>
                          <m:r>
                            <a:rPr lang="en-US" i="1" dirty="0">
                              <a:latin typeface="Cambria Math" panose="02040503050406030204" pitchFamily="18" charset="0"/>
                            </a:rPr>
                            <m:t>(1−</m:t>
                          </m:r>
                          <m:sSub>
                            <m:sSubPr>
                              <m:ctrlPr>
                                <a:rPr lang="en-US" i="1" dirty="0">
                                  <a:latin typeface="Cambria Math" panose="02040503050406030204" pitchFamily="18" charset="0"/>
                                </a:rPr>
                              </m:ctrlPr>
                            </m:sSubPr>
                            <m:e>
                              <m:r>
                                <a:rPr lang="en-US" i="1" dirty="0">
                                  <a:latin typeface="Cambria Math" panose="02040503050406030204" pitchFamily="18" charset="0"/>
                                </a:rPr>
                                <m:t>𝐶𝐹𝑂</m:t>
                              </m:r>
                            </m:e>
                            <m:sub>
                              <m:r>
                                <a:rPr lang="en-US" i="1" dirty="0">
                                  <a:latin typeface="Cambria Math" panose="02040503050406030204" pitchFamily="18" charset="0"/>
                                </a:rPr>
                                <m:t>𝑒𝑠𝑡𝐴</m:t>
                              </m:r>
                            </m:sub>
                          </m:sSub>
                          <m:r>
                            <a:rPr lang="en-US" i="1" dirty="0">
                              <a:latin typeface="Cambria Math" panose="02040503050406030204" pitchFamily="18" charset="0"/>
                            </a:rPr>
                            <m:t>)</m:t>
                          </m:r>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𝑇</m:t>
                              </m:r>
                            </m:e>
                            <m:sub>
                              <m:r>
                                <a:rPr lang="en-US" i="1">
                                  <a:latin typeface="Cambria Math" panose="02040503050406030204" pitchFamily="18" charset="0"/>
                                </a:rPr>
                                <m:t>𝑟𝑒𝑝𝑙𝑦</m:t>
                              </m:r>
                            </m:sub>
                          </m:sSub>
                        </m:num>
                        <m:den>
                          <m:r>
                            <a:rPr lang="en-US" i="1">
                              <a:latin typeface="Cambria Math" panose="02040503050406030204" pitchFamily="18" charset="0"/>
                            </a:rPr>
                            <m:t>2</m:t>
                          </m:r>
                        </m:den>
                      </m:f>
                    </m:oMath>
                  </m:oMathPara>
                </a14:m>
                <a:endParaRPr lang="en-US" dirty="0" err="1"/>
              </a:p>
            </p:txBody>
          </p:sp>
        </mc:Choice>
        <mc:Fallback xmlns="">
          <p:sp>
            <p:nvSpPr>
              <p:cNvPr id="71" name="TextBox 70">
                <a:extLst>
                  <a:ext uri="{FF2B5EF4-FFF2-40B4-BE49-F238E27FC236}">
                    <a16:creationId xmlns:a16="http://schemas.microsoft.com/office/drawing/2014/main" id="{21321176-0FCB-416A-D3C5-A4B83F2F60E5}"/>
                  </a:ext>
                </a:extLst>
              </p:cNvPr>
              <p:cNvSpPr txBox="1">
                <a:spLocks noRot="1" noChangeAspect="1" noMove="1" noResize="1" noEditPoints="1" noAdjustHandles="1" noChangeArrowheads="1" noChangeShapeType="1" noTextEdit="1"/>
              </p:cNvSpPr>
              <p:nvPr/>
            </p:nvSpPr>
            <p:spPr>
              <a:xfrm>
                <a:off x="5845323" y="4225226"/>
                <a:ext cx="3110575" cy="385120"/>
              </a:xfrm>
              <a:prstGeom prst="rect">
                <a:avLst/>
              </a:prstGeom>
              <a:blipFill>
                <a:blip r:embed="rId5"/>
                <a:stretch>
                  <a:fillRect l="-784" t="-4762" r="-588" b="-14286"/>
                </a:stretch>
              </a:blipFill>
            </p:spPr>
            <p:txBody>
              <a:bodyPr/>
              <a:lstStyle/>
              <a:p>
                <a:r>
                  <a:rPr lang="en-US">
                    <a:noFill/>
                  </a:rPr>
                  <a:t> </a:t>
                </a:r>
              </a:p>
            </p:txBody>
          </p:sp>
        </mc:Fallback>
      </mc:AlternateContent>
    </p:spTree>
    <p:extLst>
      <p:ext uri="{BB962C8B-B14F-4D97-AF65-F5344CB8AC3E}">
        <p14:creationId xmlns:p14="http://schemas.microsoft.com/office/powerpoint/2010/main" val="31863918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3627592-CAD8-91D3-B40B-81D6CD0FB348}"/>
            </a:ext>
          </a:extLst>
        </p:cNvPr>
        <p:cNvGrpSpPr/>
        <p:nvPr/>
      </p:nvGrpSpPr>
      <p:grpSpPr>
        <a:xfrm>
          <a:off x="0" y="0"/>
          <a:ext cx="0" cy="0"/>
          <a:chOff x="0" y="0"/>
          <a:chExt cx="0" cy="0"/>
        </a:xfrm>
      </p:grpSpPr>
      <p:sp>
        <p:nvSpPr>
          <p:cNvPr id="10242" name="Rectangle 1026">
            <a:extLst>
              <a:ext uri="{FF2B5EF4-FFF2-40B4-BE49-F238E27FC236}">
                <a16:creationId xmlns:a16="http://schemas.microsoft.com/office/drawing/2014/main" id="{F4EED34C-0218-B4C4-E661-6A6A2380517B}"/>
              </a:ext>
            </a:extLst>
          </p:cNvPr>
          <p:cNvSpPr>
            <a:spLocks noGrp="1" noChangeArrowheads="1"/>
          </p:cNvSpPr>
          <p:nvPr>
            <p:ph type="title"/>
          </p:nvPr>
        </p:nvSpPr>
        <p:spPr>
          <a:xfrm>
            <a:off x="406347" y="685959"/>
            <a:ext cx="11580893" cy="457306"/>
          </a:xfrm>
        </p:spPr>
        <p:txBody>
          <a:bodyPr/>
          <a:lstStyle/>
          <a:p>
            <a:r>
              <a:rPr lang="en-US" sz="2800" dirty="0"/>
              <a:t>Introduction / motivation</a:t>
            </a:r>
          </a:p>
        </p:txBody>
      </p:sp>
      <p:sp>
        <p:nvSpPr>
          <p:cNvPr id="10243" name="Rectangle 1027">
            <a:extLst>
              <a:ext uri="{FF2B5EF4-FFF2-40B4-BE49-F238E27FC236}">
                <a16:creationId xmlns:a16="http://schemas.microsoft.com/office/drawing/2014/main" id="{C3A48293-5A2B-360C-14F5-CECEAD02EC78}"/>
              </a:ext>
            </a:extLst>
          </p:cNvPr>
          <p:cNvSpPr>
            <a:spLocks noGrp="1" noChangeArrowheads="1"/>
          </p:cNvSpPr>
          <p:nvPr>
            <p:ph type="body" idx="1"/>
          </p:nvPr>
        </p:nvSpPr>
        <p:spPr>
          <a:xfrm>
            <a:off x="507935" y="1296193"/>
            <a:ext cx="11149871" cy="5105401"/>
          </a:xfrm>
        </p:spPr>
        <p:txBody>
          <a:bodyPr>
            <a:normAutofit fontScale="70000" lnSpcReduction="20000"/>
          </a:bodyPr>
          <a:lstStyle/>
          <a:p>
            <a:pPr marL="285750" indent="-285750">
              <a:lnSpc>
                <a:spcPct val="150000"/>
              </a:lnSpc>
              <a:buFont typeface="Arial" panose="020B0604020202020204" pitchFamily="34" charset="0"/>
              <a:buChar char="•"/>
            </a:pPr>
            <a:r>
              <a:rPr lang="en-GB" sz="2400" dirty="0"/>
              <a:t>The timing of MMS ranging transmission is managed at the MAC layer. </a:t>
            </a:r>
          </a:p>
          <a:p>
            <a:pPr marL="285750" indent="-285750">
              <a:lnSpc>
                <a:spcPct val="150000"/>
              </a:lnSpc>
              <a:buFont typeface="Arial" panose="020B0604020202020204" pitchFamily="34" charset="0"/>
              <a:buChar char="•"/>
            </a:pPr>
            <a:r>
              <a:rPr lang="en-GB" sz="2400" dirty="0"/>
              <a:t>To evaluate the </a:t>
            </a:r>
            <a:r>
              <a:rPr lang="en-GB" sz="2400" dirty="0" err="1"/>
              <a:t>ToF</a:t>
            </a:r>
            <a:r>
              <a:rPr lang="en-GB" sz="2400" dirty="0"/>
              <a:t> the initiator needs a report compact frame with the reply time.</a:t>
            </a:r>
          </a:p>
          <a:p>
            <a:pPr marL="285750" indent="-285750">
              <a:lnSpc>
                <a:spcPct val="150000"/>
              </a:lnSpc>
              <a:buFont typeface="Arial" panose="020B0604020202020204" pitchFamily="34" charset="0"/>
              <a:buChar char="•"/>
            </a:pPr>
            <a:r>
              <a:rPr lang="en-GB" sz="2400" dirty="0"/>
              <a:t>To evaluate the </a:t>
            </a:r>
            <a:r>
              <a:rPr lang="en-GB" sz="2400" dirty="0" err="1"/>
              <a:t>ToF</a:t>
            </a:r>
            <a:r>
              <a:rPr lang="en-GB" sz="2400" dirty="0"/>
              <a:t> the responder needs a report compact frame with the roundtrip time.</a:t>
            </a:r>
            <a:endParaRPr lang="en-US" sz="2400" dirty="0"/>
          </a:p>
          <a:p>
            <a:pPr marL="285750" indent="-285750">
              <a:lnSpc>
                <a:spcPct val="150000"/>
              </a:lnSpc>
              <a:buFont typeface="Arial" panose="020B0604020202020204" pitchFamily="34" charset="0"/>
              <a:buChar char="•"/>
            </a:pPr>
            <a:r>
              <a:rPr lang="en-US" sz="2400" dirty="0"/>
              <a:t>Report Phase is optional: Not possible to set the round-trip time </a:t>
            </a:r>
            <a:r>
              <a:rPr lang="en-US" sz="2400" dirty="0">
                <a:sym typeface="Wingdings" panose="05000000000000000000" pitchFamily="2" charset="2"/>
              </a:rPr>
              <a:t>but we </a:t>
            </a:r>
            <a:r>
              <a:rPr lang="en-US" sz="2400" dirty="0"/>
              <a:t>can set the reply time</a:t>
            </a:r>
          </a:p>
          <a:p>
            <a:pPr marL="0" indent="0">
              <a:lnSpc>
                <a:spcPct val="150000"/>
              </a:lnSpc>
              <a:buNone/>
            </a:pPr>
            <a:r>
              <a:rPr lang="en-US" sz="3400" dirty="0">
                <a:sym typeface="Wingdings" panose="05000000000000000000" pitchFamily="2" charset="2"/>
              </a:rPr>
              <a:t> H</a:t>
            </a:r>
            <a:r>
              <a:rPr lang="en-US" sz="3400" dirty="0"/>
              <a:t>ow?</a:t>
            </a:r>
          </a:p>
          <a:p>
            <a:pPr marL="285750" indent="-285750">
              <a:lnSpc>
                <a:spcPct val="150000"/>
              </a:lnSpc>
              <a:buFont typeface="Arial" panose="020B0604020202020204" pitchFamily="34" charset="0"/>
              <a:buChar char="•"/>
            </a:pPr>
            <a:r>
              <a:rPr lang="en-GB" sz="2400" dirty="0"/>
              <a:t>In this CR, we propose to synchronize the NBA MMS UWB ranging transmission of the Responder to the one of the initiator by setting a fixed and accurate reply time between the reception of the first RSF fragment received from the initiator and the transmission of the first RSF fragment by the responder. In that case, the initiator does not need the report compact frame from the responder to compute the </a:t>
            </a:r>
            <a:r>
              <a:rPr lang="en-GB" sz="2400" dirty="0" err="1"/>
              <a:t>ToF</a:t>
            </a:r>
            <a:r>
              <a:rPr lang="en-GB" sz="2400" dirty="0"/>
              <a:t>.</a:t>
            </a:r>
            <a:endParaRPr lang="en-US" sz="2400" dirty="0"/>
          </a:p>
          <a:p>
            <a:pPr marL="285750" indent="-285750">
              <a:lnSpc>
                <a:spcPct val="150000"/>
              </a:lnSpc>
              <a:buFont typeface="Arial" panose="020B0604020202020204" pitchFamily="34" charset="0"/>
              <a:buChar char="•"/>
            </a:pPr>
            <a:r>
              <a:rPr lang="en-US" sz="2400" dirty="0"/>
              <a:t>Advantages:</a:t>
            </a:r>
          </a:p>
          <a:p>
            <a:pPr marL="721324" lvl="1" indent="-285750">
              <a:lnSpc>
                <a:spcPct val="150000"/>
              </a:lnSpc>
              <a:buFont typeface="Arial" panose="020B0604020202020204" pitchFamily="34" charset="0"/>
              <a:buChar char="•"/>
            </a:pPr>
            <a:r>
              <a:rPr lang="en-US" sz="2300" dirty="0">
                <a:effectLst/>
                <a:ea typeface="Times New Roman" panose="02020603050405020304" pitchFamily="18" charset="0"/>
              </a:rPr>
              <a:t>This new option reduces the energy consumption of the interleaved MMS by avoiding the need to send the report</a:t>
            </a:r>
            <a:endParaRPr lang="en-US" sz="2300" dirty="0">
              <a:sym typeface="Wingdings" panose="05000000000000000000" pitchFamily="2" charset="2"/>
            </a:endParaRPr>
          </a:p>
          <a:p>
            <a:pPr marL="0" lvl="1" indent="0">
              <a:lnSpc>
                <a:spcPct val="150000"/>
              </a:lnSpc>
              <a:buNone/>
            </a:pPr>
            <a:r>
              <a:rPr lang="en-US" sz="3400" dirty="0">
                <a:ea typeface="ＭＳ Ｐゴシック" pitchFamily="-65" charset="-128"/>
                <a:sym typeface="Wingdings" panose="05000000000000000000" pitchFamily="2" charset="2"/>
              </a:rPr>
              <a:t> W</a:t>
            </a:r>
            <a:r>
              <a:rPr lang="en-US" sz="3400" dirty="0">
                <a:ea typeface="ＭＳ Ｐゴシック" pitchFamily="-65" charset="-128"/>
              </a:rPr>
              <a:t>hen?</a:t>
            </a:r>
          </a:p>
          <a:p>
            <a:pPr marL="721324" lvl="1" indent="-285750">
              <a:lnSpc>
                <a:spcPct val="150000"/>
              </a:lnSpc>
              <a:buFont typeface="Arial" panose="020B0604020202020204" pitchFamily="34" charset="0"/>
              <a:buChar char="•"/>
            </a:pPr>
            <a:endParaRPr lang="en-US" sz="2300" dirty="0">
              <a:effectLst/>
              <a:ea typeface="Times New Roman" panose="02020603050405020304" pitchFamily="18" charset="0"/>
            </a:endParaRPr>
          </a:p>
        </p:txBody>
      </p:sp>
    </p:spTree>
    <p:extLst>
      <p:ext uri="{BB962C8B-B14F-4D97-AF65-F5344CB8AC3E}">
        <p14:creationId xmlns:p14="http://schemas.microsoft.com/office/powerpoint/2010/main" val="10439600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27E6B237-A38D-1C30-B6AE-6CF48D3814F5}"/>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1471" b="94608" l="7752" r="91473">
                        <a14:foregroundMark x1="48837" y1="9804" x2="48837" y2="9804"/>
                        <a14:foregroundMark x1="55039" y1="93627" x2="55039" y2="93627"/>
                        <a14:foregroundMark x1="35659" y1="95098" x2="35659" y2="95098"/>
                        <a14:foregroundMark x1="92248" y1="40686" x2="92248" y2="40686"/>
                        <a14:foregroundMark x1="45736" y1="9314" x2="42636" y2="1471"/>
                      </a14:backgroundRemoval>
                    </a14:imgEffect>
                  </a14:imgLayer>
                </a14:imgProps>
              </a:ext>
            </a:extLst>
          </a:blip>
          <a:stretch>
            <a:fillRect/>
          </a:stretch>
        </p:blipFill>
        <p:spPr>
          <a:xfrm>
            <a:off x="304006" y="4039394"/>
            <a:ext cx="1144263" cy="1809533"/>
          </a:xfrm>
          <a:prstGeom prst="rect">
            <a:avLst/>
          </a:prstGeom>
        </p:spPr>
      </p:pic>
      <p:pic>
        <p:nvPicPr>
          <p:cNvPr id="4" name="Graphic 3" descr="House with solid fill">
            <a:extLst>
              <a:ext uri="{FF2B5EF4-FFF2-40B4-BE49-F238E27FC236}">
                <a16:creationId xmlns:a16="http://schemas.microsoft.com/office/drawing/2014/main" id="{CEC55366-0C77-52BA-A3FB-A3C43EF007A3}"/>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0357477" y="4009163"/>
            <a:ext cx="1809533" cy="1809533"/>
          </a:xfrm>
          <a:prstGeom prst="rect">
            <a:avLst/>
          </a:prstGeom>
        </p:spPr>
      </p:pic>
      <p:pic>
        <p:nvPicPr>
          <p:cNvPr id="6" name="Picture 5">
            <a:extLst>
              <a:ext uri="{FF2B5EF4-FFF2-40B4-BE49-F238E27FC236}">
                <a16:creationId xmlns:a16="http://schemas.microsoft.com/office/drawing/2014/main" id="{BC87CF1E-7275-D6B6-886E-D93B7C1E2709}"/>
              </a:ext>
            </a:extLst>
          </p:cNvPr>
          <p:cNvPicPr>
            <a:picLocks noChangeAspect="1"/>
          </p:cNvPicPr>
          <p:nvPr/>
        </p:nvPicPr>
        <p:blipFill>
          <a:blip r:embed="rId6"/>
          <a:stretch>
            <a:fillRect/>
          </a:stretch>
        </p:blipFill>
        <p:spPr>
          <a:xfrm>
            <a:off x="447420" y="2206837"/>
            <a:ext cx="2674852" cy="937341"/>
          </a:xfrm>
          <a:prstGeom prst="rect">
            <a:avLst/>
          </a:prstGeom>
        </p:spPr>
      </p:pic>
      <p:cxnSp>
        <p:nvCxnSpPr>
          <p:cNvPr id="8" name="Straight Arrow Connector 7">
            <a:extLst>
              <a:ext uri="{FF2B5EF4-FFF2-40B4-BE49-F238E27FC236}">
                <a16:creationId xmlns:a16="http://schemas.microsoft.com/office/drawing/2014/main" id="{5472848A-3709-E622-4F06-FCC87F72851C}"/>
              </a:ext>
            </a:extLst>
          </p:cNvPr>
          <p:cNvCxnSpPr/>
          <p:nvPr/>
        </p:nvCxnSpPr>
        <p:spPr bwMode="auto">
          <a:xfrm>
            <a:off x="1448269" y="4725194"/>
            <a:ext cx="9142737" cy="0"/>
          </a:xfrm>
          <a:prstGeom prst="straightConnector1">
            <a:avLst/>
          </a:prstGeom>
          <a:solidFill>
            <a:schemeClr val="accent1"/>
          </a:solidFill>
          <a:ln w="57150" cap="flat" cmpd="sng" algn="ctr">
            <a:solidFill>
              <a:srgbClr val="0070C0"/>
            </a:solidFill>
            <a:prstDash val="solid"/>
            <a:round/>
            <a:headEnd type="triangle"/>
            <a:tailEnd type="triangle"/>
          </a:ln>
          <a:effectLst/>
        </p:spPr>
      </p:cxnSp>
      <p:sp>
        <p:nvSpPr>
          <p:cNvPr id="9" name="TextBox 8">
            <a:extLst>
              <a:ext uri="{FF2B5EF4-FFF2-40B4-BE49-F238E27FC236}">
                <a16:creationId xmlns:a16="http://schemas.microsoft.com/office/drawing/2014/main" id="{B480F813-D321-9A3D-B3E6-C2B6D241A59D}"/>
              </a:ext>
            </a:extLst>
          </p:cNvPr>
          <p:cNvSpPr txBox="1"/>
          <p:nvPr/>
        </p:nvSpPr>
        <p:spPr>
          <a:xfrm>
            <a:off x="876137" y="1910409"/>
            <a:ext cx="827471" cy="338554"/>
          </a:xfrm>
          <a:prstGeom prst="rect">
            <a:avLst/>
          </a:prstGeom>
          <a:noFill/>
        </p:spPr>
        <p:txBody>
          <a:bodyPr wrap="none" rtlCol="0">
            <a:spAutoFit/>
          </a:bodyPr>
          <a:lstStyle/>
          <a:p>
            <a:r>
              <a:rPr lang="en-US" sz="1600" b="1" dirty="0">
                <a:solidFill>
                  <a:srgbClr val="0000FF"/>
                </a:solidFill>
              </a:rPr>
              <a:t>16 RSF</a:t>
            </a:r>
          </a:p>
        </p:txBody>
      </p:sp>
      <p:sp>
        <p:nvSpPr>
          <p:cNvPr id="10" name="TextBox 9">
            <a:extLst>
              <a:ext uri="{FF2B5EF4-FFF2-40B4-BE49-F238E27FC236}">
                <a16:creationId xmlns:a16="http://schemas.microsoft.com/office/drawing/2014/main" id="{EB15BE88-632E-8CA4-A157-7F49BF28E9C0}"/>
              </a:ext>
            </a:extLst>
          </p:cNvPr>
          <p:cNvSpPr txBox="1"/>
          <p:nvPr/>
        </p:nvSpPr>
        <p:spPr>
          <a:xfrm>
            <a:off x="685006" y="3198213"/>
            <a:ext cx="908710" cy="338554"/>
          </a:xfrm>
          <a:prstGeom prst="rect">
            <a:avLst/>
          </a:prstGeom>
          <a:noFill/>
        </p:spPr>
        <p:txBody>
          <a:bodyPr wrap="none" rtlCol="0">
            <a:spAutoFit/>
          </a:bodyPr>
          <a:lstStyle/>
          <a:p>
            <a:r>
              <a:rPr lang="en-US" sz="1600" b="1" dirty="0">
                <a:solidFill>
                  <a:srgbClr val="0000FF"/>
                </a:solidFill>
              </a:rPr>
              <a:t>+ report</a:t>
            </a:r>
          </a:p>
        </p:txBody>
      </p:sp>
    </p:spTree>
    <p:extLst>
      <p:ext uri="{BB962C8B-B14F-4D97-AF65-F5344CB8AC3E}">
        <p14:creationId xmlns:p14="http://schemas.microsoft.com/office/powerpoint/2010/main" val="23313707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D7DE594-20FF-AE9C-688F-9F2C77CB1699}"/>
            </a:ext>
          </a:extLst>
        </p:cNvPr>
        <p:cNvGrpSpPr/>
        <p:nvPr/>
      </p:nvGrpSpPr>
      <p:grpSpPr>
        <a:xfrm>
          <a:off x="0" y="0"/>
          <a:ext cx="0" cy="0"/>
          <a:chOff x="0" y="0"/>
          <a:chExt cx="0" cy="0"/>
        </a:xfrm>
      </p:grpSpPr>
      <p:pic>
        <p:nvPicPr>
          <p:cNvPr id="2" name="Picture 1">
            <a:extLst>
              <a:ext uri="{FF2B5EF4-FFF2-40B4-BE49-F238E27FC236}">
                <a16:creationId xmlns:a16="http://schemas.microsoft.com/office/drawing/2014/main" id="{EF509FC7-814B-691F-07E8-F946F376E5D9}"/>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1471" b="94608" l="7752" r="91473">
                        <a14:foregroundMark x1="48837" y1="9804" x2="48837" y2="9804"/>
                        <a14:foregroundMark x1="55039" y1="93627" x2="55039" y2="93627"/>
                        <a14:foregroundMark x1="35659" y1="95098" x2="35659" y2="95098"/>
                        <a14:foregroundMark x1="92248" y1="40686" x2="92248" y2="40686"/>
                        <a14:foregroundMark x1="45736" y1="9314" x2="42636" y2="1471"/>
                      </a14:backgroundRemoval>
                    </a14:imgEffect>
                  </a14:imgLayer>
                </a14:imgProps>
              </a:ext>
            </a:extLst>
          </a:blip>
          <a:stretch>
            <a:fillRect/>
          </a:stretch>
        </p:blipFill>
        <p:spPr>
          <a:xfrm>
            <a:off x="2437606" y="4045724"/>
            <a:ext cx="1144263" cy="1809533"/>
          </a:xfrm>
          <a:prstGeom prst="rect">
            <a:avLst/>
          </a:prstGeom>
        </p:spPr>
      </p:pic>
      <p:pic>
        <p:nvPicPr>
          <p:cNvPr id="4" name="Graphic 3" descr="House with solid fill">
            <a:extLst>
              <a:ext uri="{FF2B5EF4-FFF2-40B4-BE49-F238E27FC236}">
                <a16:creationId xmlns:a16="http://schemas.microsoft.com/office/drawing/2014/main" id="{AA271FDE-A837-AE6C-7093-97C4AB567501}"/>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0357477" y="4009163"/>
            <a:ext cx="1809533" cy="1809533"/>
          </a:xfrm>
          <a:prstGeom prst="rect">
            <a:avLst/>
          </a:prstGeom>
        </p:spPr>
      </p:pic>
      <p:pic>
        <p:nvPicPr>
          <p:cNvPr id="6" name="Picture 5">
            <a:extLst>
              <a:ext uri="{FF2B5EF4-FFF2-40B4-BE49-F238E27FC236}">
                <a16:creationId xmlns:a16="http://schemas.microsoft.com/office/drawing/2014/main" id="{BD26395B-34CC-72BE-F628-59B8FF9AB784}"/>
              </a:ext>
            </a:extLst>
          </p:cNvPr>
          <p:cNvPicPr>
            <a:picLocks noChangeAspect="1"/>
          </p:cNvPicPr>
          <p:nvPr/>
        </p:nvPicPr>
        <p:blipFill>
          <a:blip r:embed="rId6"/>
          <a:stretch>
            <a:fillRect/>
          </a:stretch>
        </p:blipFill>
        <p:spPr>
          <a:xfrm>
            <a:off x="1904206" y="2424139"/>
            <a:ext cx="2674852" cy="937341"/>
          </a:xfrm>
          <a:prstGeom prst="rect">
            <a:avLst/>
          </a:prstGeom>
        </p:spPr>
      </p:pic>
      <p:cxnSp>
        <p:nvCxnSpPr>
          <p:cNvPr id="8" name="Straight Arrow Connector 7">
            <a:extLst>
              <a:ext uri="{FF2B5EF4-FFF2-40B4-BE49-F238E27FC236}">
                <a16:creationId xmlns:a16="http://schemas.microsoft.com/office/drawing/2014/main" id="{554FF71A-9E5C-D964-AFDD-C96F938AAC6A}"/>
              </a:ext>
            </a:extLst>
          </p:cNvPr>
          <p:cNvCxnSpPr>
            <a:cxnSpLocks/>
          </p:cNvCxnSpPr>
          <p:nvPr/>
        </p:nvCxnSpPr>
        <p:spPr bwMode="auto">
          <a:xfrm flipV="1">
            <a:off x="3581869" y="4725194"/>
            <a:ext cx="7009137" cy="76200"/>
          </a:xfrm>
          <a:prstGeom prst="straightConnector1">
            <a:avLst/>
          </a:prstGeom>
          <a:solidFill>
            <a:schemeClr val="accent1"/>
          </a:solidFill>
          <a:ln w="57150" cap="flat" cmpd="sng" algn="ctr">
            <a:solidFill>
              <a:srgbClr val="0070C0"/>
            </a:solidFill>
            <a:prstDash val="solid"/>
            <a:round/>
            <a:headEnd type="triangle"/>
            <a:tailEnd type="triangle"/>
          </a:ln>
          <a:effectLst/>
        </p:spPr>
      </p:cxnSp>
      <p:sp>
        <p:nvSpPr>
          <p:cNvPr id="9" name="TextBox 8">
            <a:extLst>
              <a:ext uri="{FF2B5EF4-FFF2-40B4-BE49-F238E27FC236}">
                <a16:creationId xmlns:a16="http://schemas.microsoft.com/office/drawing/2014/main" id="{4A695684-C129-C7DD-A0E9-4371C10B3394}"/>
              </a:ext>
            </a:extLst>
          </p:cNvPr>
          <p:cNvSpPr txBox="1"/>
          <p:nvPr/>
        </p:nvSpPr>
        <p:spPr>
          <a:xfrm>
            <a:off x="2332923" y="2127711"/>
            <a:ext cx="724878" cy="338554"/>
          </a:xfrm>
          <a:prstGeom prst="rect">
            <a:avLst/>
          </a:prstGeom>
          <a:noFill/>
        </p:spPr>
        <p:txBody>
          <a:bodyPr wrap="none" rtlCol="0">
            <a:spAutoFit/>
          </a:bodyPr>
          <a:lstStyle/>
          <a:p>
            <a:r>
              <a:rPr lang="en-US" sz="1600" b="1" dirty="0">
                <a:solidFill>
                  <a:srgbClr val="0000FF"/>
                </a:solidFill>
              </a:rPr>
              <a:t>8 RSF</a:t>
            </a:r>
          </a:p>
        </p:txBody>
      </p:sp>
      <p:sp>
        <p:nvSpPr>
          <p:cNvPr id="10" name="TextBox 9">
            <a:extLst>
              <a:ext uri="{FF2B5EF4-FFF2-40B4-BE49-F238E27FC236}">
                <a16:creationId xmlns:a16="http://schemas.microsoft.com/office/drawing/2014/main" id="{6D7973E9-CAF8-EEB9-D265-1E618295F98F}"/>
              </a:ext>
            </a:extLst>
          </p:cNvPr>
          <p:cNvSpPr txBox="1"/>
          <p:nvPr/>
        </p:nvSpPr>
        <p:spPr>
          <a:xfrm>
            <a:off x="2141792" y="3415515"/>
            <a:ext cx="908710" cy="338554"/>
          </a:xfrm>
          <a:prstGeom prst="rect">
            <a:avLst/>
          </a:prstGeom>
          <a:noFill/>
        </p:spPr>
        <p:txBody>
          <a:bodyPr wrap="none" rtlCol="0">
            <a:spAutoFit/>
          </a:bodyPr>
          <a:lstStyle/>
          <a:p>
            <a:r>
              <a:rPr lang="en-US" sz="1600" b="1" dirty="0">
                <a:solidFill>
                  <a:srgbClr val="0000FF"/>
                </a:solidFill>
              </a:rPr>
              <a:t>+ report</a:t>
            </a:r>
          </a:p>
        </p:txBody>
      </p:sp>
    </p:spTree>
    <p:extLst>
      <p:ext uri="{BB962C8B-B14F-4D97-AF65-F5344CB8AC3E}">
        <p14:creationId xmlns:p14="http://schemas.microsoft.com/office/powerpoint/2010/main" val="3454920501"/>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sisl xmlns:xsd="http://www.w3.org/2001/XMLSchema" xmlns:xsi="http://www.w3.org/2001/XMLSchema-instance" xmlns="http://www.boldonjames.com/2008/01/sie/internal/label" sislVersion="0" policy="82049413-2d3e-4083-a592-ac23f9157539" origin="userSelected">
  <element uid="ee71e43c-6952-4aa0-ba93-1c3981439a05" value=""/>
</sisl>
</file>

<file path=customXml/item2.xml><?xml version="1.0" encoding="utf-8"?>
<WrappedLabelHistory xmlns:xsd="http://www.w3.org/2001/XMLSchema" xmlns:xsi="http://www.w3.org/2001/XMLSchema-instance" xmlns="http://www.boldonjames.com/2016/02/Classifier/internal/wrappedLabelHistory">
  <Value>PD94bWwgdmVyc2lvbj0iMS4wIiBlbmNvZGluZz0idXMtYXNjaWkiPz48bGFiZWxIaXN0b3J5IHhtbG5zOnhzZD0iaHR0cDovL3d3dy53My5vcmcvMjAwMS9YTUxTY2hlbWEiIHhtbG5zOnhzaT0iaHR0cDovL3d3dy53My5vcmcvMjAwMS9YTUxTY2hlbWEtaW5zdGFuY2UiIHhtbG5zPSJodHRwOi8vd3d3LmJvbGRvbmphbWVzLmNvbS8yMDE2LzAyL0NsYXNzaWZpZXIvaW50ZXJuYWwvbGFiZWxIaXN0b3J5Ij48aXRlbT48c2lzbCBzaXNsVmVyc2lvbj0iMCIgcG9saWN5PSI4MjA0OTQxMy0yZDNlLTQwODMtYTU5Mi1hYzIzZjkxNTc1MzkiIG9yaWdpbj0idXNlclNlbGVjdGVkIj48ZWxlbWVudCB1aWQ9ImVlNzFlNDNjLTY5NTItNGFhMC1iYTkzLTFjMzk4MTQzOWEwNSIgdmFsdWU9IiIgeG1sbnM9Imh0dHA6Ly93d3cuYm9sZG9uamFtZXMuY29tLzIwMDgvMDEvc2llL2ludGVybmFsL2xhYmVsIiAvPjwvc2lzbD48VXNlck5hbWU+Q09SUFxidjA4MDI0NzwvVXNlck5hbWU+PERhdGVUaW1lPjA4LzAxLzIwMjEgMTI6NTk6MDI8L0RhdGVUaW1lPjxMYWJlbFN0cmluZz5VTlJFU1RSSUNURUQ8L0xhYmVsU3RyaW5nPjwvaXRlbT48L2xhYmVsSGlzdG9yeT4=</Value>
</WrappedLabelHistory>
</file>

<file path=customXml/itemProps1.xml><?xml version="1.0" encoding="utf-8"?>
<ds:datastoreItem xmlns:ds="http://schemas.openxmlformats.org/officeDocument/2006/customXml" ds:itemID="{53731B65-3C10-4580-BCB3-83C7D94814C0}">
  <ds:schemaRefs>
    <ds:schemaRef ds:uri="http://www.w3.org/2001/XMLSchema"/>
    <ds:schemaRef ds:uri="http://www.boldonjames.com/2008/01/sie/internal/label"/>
  </ds:schemaRefs>
</ds:datastoreItem>
</file>

<file path=customXml/itemProps2.xml><?xml version="1.0" encoding="utf-8"?>
<ds:datastoreItem xmlns:ds="http://schemas.openxmlformats.org/officeDocument/2006/customXml" ds:itemID="{D356AA49-1F13-4EB0-AA8E-57FAD09BD349}">
  <ds:schemaRefs>
    <ds:schemaRef ds:uri="http://www.w3.org/2001/XMLSchema"/>
    <ds:schemaRef ds:uri="http://www.boldonjames.com/2016/02/Classifier/internal/wrappedLabelHistory"/>
  </ds:schemaRefs>
</ds:datastoreItem>
</file>

<file path=docMetadata/LabelInfo.xml><?xml version="1.0" encoding="utf-8"?>
<clbl:labelList xmlns:clbl="http://schemas.microsoft.com/office/2020/mipLabelMetadata">
  <clbl:label id="{783439ab-34c5-49cd-8f76-f98ee7c0bf70}" enabled="1" method="Privileged" siteId="{ea529389-cf47-4fb2-b8ff-2ddd0b7d2a34}" contentBits="2" removed="0"/>
  <clbl:label id="{cf8c7287-838c-46dd-b281-b1140229e67a}" enabled="1" method="Privileged" siteId="{75e027c9-20d5-47d5-b82f-77d7cd041e8f}" contentBits="0" removed="0"/>
</clbl:labelList>
</file>

<file path=docProps/app.xml><?xml version="1.0" encoding="utf-8"?>
<Properties xmlns="http://schemas.openxmlformats.org/officeDocument/2006/extended-properties" xmlns:vt="http://schemas.openxmlformats.org/officeDocument/2006/docPropsVTypes">
  <Template/>
  <TotalTime>1111</TotalTime>
  <Words>1492</Words>
  <Application>Microsoft Office PowerPoint</Application>
  <PresentationFormat>Custom</PresentationFormat>
  <Paragraphs>280</Paragraphs>
  <Slides>17</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ＭＳ Ｐゴシック</vt:lpstr>
      <vt:lpstr>Arial</vt:lpstr>
      <vt:lpstr>Calibri</vt:lpstr>
      <vt:lpstr>Cambria Math</vt:lpstr>
      <vt:lpstr>Times New Roman</vt:lpstr>
      <vt:lpstr>Wingdings</vt:lpstr>
      <vt:lpstr>Default Design</vt:lpstr>
      <vt:lpstr>PowerPoint Presentation</vt:lpstr>
      <vt:lpstr>comments</vt:lpstr>
      <vt:lpstr>Introduction / motivation</vt:lpstr>
      <vt:lpstr>SS-TWR with RSF-Only MMS</vt:lpstr>
      <vt:lpstr>SS-TWR with RSF-Only MMS</vt:lpstr>
      <vt:lpstr>SS-TWR with RSF-Only MMS</vt:lpstr>
      <vt:lpstr>Introduction / motivation</vt:lpstr>
      <vt:lpstr>PowerPoint Presentation</vt:lpstr>
      <vt:lpstr>PowerPoint Presentation</vt:lpstr>
      <vt:lpstr>PowerPoint Presentation</vt:lpstr>
      <vt:lpstr>PowerPoint Presentation</vt:lpstr>
      <vt:lpstr>PowerPoint Presentation</vt:lpstr>
      <vt:lpstr>PowerPoint Presentation</vt:lpstr>
      <vt:lpstr>Sync SS-TWR with RSF-Only</vt:lpstr>
      <vt:lpstr>Sync SS-TWR with UWB-Driven MMS</vt:lpstr>
      <vt:lpstr>Implementation</vt:lpstr>
      <vt:lpstr>PowerPoint Presentation</vt:lpstr>
    </vt:vector>
  </TitlesOfParts>
  <Company>Decawave Ltd</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Localisation architecture review and proposal for TG12 ULI</dc:title>
  <dc:subject>IEEE 802.15 &lt;TG12 ULI&gt;</dc:subject>
  <dc:creator>Billy Verso</dc:creator>
  <dc:description>&lt;15-16-xxxx-00-0012&gt;</dc:description>
  <cp:lastModifiedBy>Mickael MAMAN</cp:lastModifiedBy>
  <cp:revision>1218</cp:revision>
  <cp:lastPrinted>2015-07-14T16:02:16Z</cp:lastPrinted>
  <dcterms:created xsi:type="dcterms:W3CDTF">2009-07-12T16:25:16Z</dcterms:created>
  <dcterms:modified xsi:type="dcterms:W3CDTF">2025-05-14T12:40:41Z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IndexRef">
    <vt:lpwstr>cc5ac905-b420-43a2-acba-7c52be8e3e02</vt:lpwstr>
  </property>
  <property fmtid="{D5CDD505-2E9C-101B-9397-08002B2CF9AE}" pid="3" name="bjClsUserRVM">
    <vt:lpwstr>[]</vt:lpwstr>
  </property>
  <property fmtid="{D5CDD505-2E9C-101B-9397-08002B2CF9AE}" pid="4" name="bjSaver">
    <vt:lpwstr>iwBQqIGM6YJfvP+wd87oT95wYEBiIJN0</vt:lpwstr>
  </property>
  <property fmtid="{D5CDD505-2E9C-101B-9397-08002B2CF9AE}" pid="5" name="bjDocumentLabelXML">
    <vt:lpwstr>&lt;?xml version="1.0" encoding="us-ascii"?&gt;&lt;sisl xmlns:xsd="http://www.w3.org/2001/XMLSchema" xmlns:xsi="http://www.w3.org/2001/XMLSchema-instance" sislVersion="0" policy="82049413-2d3e-4083-a592-ac23f9157539" origin="userSelected" xmlns="http://www.boldonj</vt:lpwstr>
  </property>
  <property fmtid="{D5CDD505-2E9C-101B-9397-08002B2CF9AE}" pid="6" name="bjDocumentLabelXML-0">
    <vt:lpwstr>ames.com/2008/01/sie/internal/label"&gt;&lt;element uid="ee71e43c-6952-4aa0-ba93-1c3981439a05" value="" /&gt;&lt;/sisl&gt;</vt:lpwstr>
  </property>
  <property fmtid="{D5CDD505-2E9C-101B-9397-08002B2CF9AE}" pid="7" name="bjDocumentSecurityLabel">
    <vt:lpwstr>UNRESTRICTED</vt:lpwstr>
  </property>
  <property fmtid="{D5CDD505-2E9C-101B-9397-08002B2CF9AE}" pid="8" name="bjLabelHistoryID">
    <vt:lpwstr>{D356AA49-1F13-4EB0-AA8E-57FAD09BD349}</vt:lpwstr>
  </property>
  <property fmtid="{D5CDD505-2E9C-101B-9397-08002B2CF9AE}" pid="9" name="ClassificationContentMarkingFooterLocations">
    <vt:lpwstr>Default Design:3</vt:lpwstr>
  </property>
  <property fmtid="{D5CDD505-2E9C-101B-9397-08002B2CF9AE}" pid="10" name="ClassificationContentMarkingFooterText">
    <vt:lpwstr>© 2025 Qorvo US, Inc. – All Rights Reserved</vt:lpwstr>
  </property>
</Properties>
</file>