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64" r:id="rId4"/>
    <p:sldId id="258" r:id="rId5"/>
    <p:sldId id="259" r:id="rId6"/>
    <p:sldId id="261" r:id="rId7"/>
    <p:sldId id="260" r:id="rId8"/>
    <p:sldId id="266" r:id="rId9"/>
    <p:sldId id="262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0141D2-A9F7-4AB5-B94A-AB6DFEA402F5}" v="11" dt="2025-05-13T10:29:16.634"/>
    <p1510:client id="{BDD07206-3388-45FB-AE93-7C9CED4887C6}" v="34" dt="2025-05-14T09:31:30.7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6" autoAdjust="0"/>
    <p:restoredTop sz="94660"/>
  </p:normalViewPr>
  <p:slideViewPr>
    <p:cSldViewPr snapToGrid="0">
      <p:cViewPr varScale="1">
        <p:scale>
          <a:sx n="78" d="100"/>
          <a:sy n="78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29A2F-F437-40AE-934E-7A59D60E801E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D8E35-831D-40FA-85CA-CC16B2249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54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2D8998-6F4F-3EB8-5227-870ADE6B65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9687B3D-4B6D-E815-D54F-08272FFEFF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4CA000-EDCB-0DDF-C61F-1E5C348F74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261033-AF34-4F4E-55E7-F8ABA3CE45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D8E35-831D-40FA-85CA-CC16B2249E6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159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D8E35-831D-40FA-85CA-CC16B2249E6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74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884F3-2B3A-5BB5-C146-5F8BE2394E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A0B9AB-BDB3-E217-BEB8-ECC5D0286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C0501-895C-9DE2-A077-7C2E1AC48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C876-7B05-4C37-9775-5012ECFD45A0}" type="datetime1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7BFA1-2FC5-4D42-2DE9-5680CAE6E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0561C-54AF-9A1B-42B9-C2CE5CFEE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2C97427-0887-DCE3-836C-521EAFB58FBE}"/>
              </a:ext>
            </a:extLst>
          </p:cNvPr>
          <p:cNvSpPr txBox="1">
            <a:spLocks/>
          </p:cNvSpPr>
          <p:nvPr userDrawn="1"/>
        </p:nvSpPr>
        <p:spPr>
          <a:xfrm>
            <a:off x="7114309" y="20796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4225BB0-2333-F534-B490-8D471D0A406E}"/>
              </a:ext>
            </a:extLst>
          </p:cNvPr>
          <p:cNvSpPr txBox="1">
            <a:spLocks/>
          </p:cNvSpPr>
          <p:nvPr userDrawn="1"/>
        </p:nvSpPr>
        <p:spPr>
          <a:xfrm>
            <a:off x="7114309" y="11011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DCN </a:t>
            </a:r>
            <a:r>
              <a:rPr lang="en-IN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15-25-0257-00-16me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10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60572-2F40-8E42-55F5-2CA9B01CB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A5D053-EC07-02E7-AED1-ECDE5D12A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EAE55-6903-E4D8-5B61-40BAFC893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4404-2BAA-422D-8F2D-DAFDD33C0E63}" type="datetime1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DB7FB-3E1A-9031-FA7D-F183272E7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EB891-2278-E524-2234-9CC99DA0D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84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1A9744-A800-D3B4-5B73-9069260BD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1FEA82-E4E1-E387-6963-9BC1F6D49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5980F-0A6D-E398-CFEF-6999BFD27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7AB2F-4F6D-4091-B350-9F7DA7EACF81}" type="datetime1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17986-4D59-CBC0-03A2-DC8E69E1A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7D266-0E79-300D-2637-BFE7A14A3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16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AD0C1-0C69-3E1E-99A2-4208CDECC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C7215-F53A-0D9D-9739-8376901BD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5728E-FF3A-B349-A826-472A9E737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2A276-E932-417D-AEF1-11E082DE6DFF}" type="datetime1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C9FAD-A9D1-0722-3A52-727FDC8AF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9569F-1390-5E05-EFB6-C8B62EA96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7A6069A-ADC8-417B-EED0-20562CDDC920}"/>
              </a:ext>
            </a:extLst>
          </p:cNvPr>
          <p:cNvSpPr txBox="1">
            <a:spLocks/>
          </p:cNvSpPr>
          <p:nvPr userDrawn="1"/>
        </p:nvSpPr>
        <p:spPr>
          <a:xfrm>
            <a:off x="7114309" y="11011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DCN </a:t>
            </a:r>
            <a:r>
              <a:rPr lang="en-IN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15-25-0257-00-16me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06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F673E-F096-8E6A-6CB2-5D2017591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ADDF5C-06B6-837C-D8B9-3C714EEDA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3A931-F7CF-FB57-979A-96ECCE195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4AE5-E0A1-4318-BAE7-102E49106EF5}" type="datetime1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E0D84-8D6D-6AA8-46BA-97728A018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54BFD-81C7-DEB0-ECFC-571E72099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09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57456-0658-48D8-D00B-34CCBA5B1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DE217-C17C-87A9-2BA5-28FE60F3B3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50982-B3DA-19B7-6670-E758BB068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617C68-330C-57B5-92DA-C4FF32736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8371-7434-464C-82B4-7067D33B1207}" type="datetime1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8E07F8-A9C0-26BC-5D2D-9A4576233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1C0D6-FED1-F21C-E149-8A6B01D43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8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10FB4-1F70-3FCC-10C1-769D15D43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66C84F-A6F0-259B-1351-D5CFC0702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67BF97-25C7-1F97-52A8-C6698760D0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F4E08D-B39F-B02D-5D48-9C65581985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9A431A-2CC7-9F36-E689-DA3C9766B8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71A12-A3DA-4D11-8FAB-FA5481BC1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6150-68D5-472D-9889-359931C4A66C}" type="datetime1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1D42A1-25A6-1EF7-B163-48DE822BF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832633-8747-4E1B-996F-6FDD66948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2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8BC9C-05CD-4F9C-A63C-5678CB9DA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65568E-4D04-0371-0481-7629AD2B3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DE44-363F-4821-983B-D6B02BF6A426}" type="datetime1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D225C0-FF47-E59F-462C-B26249BB8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0BDD47-02CC-8063-CBF6-85C29DCB5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50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17F709-998A-1C0F-9B5B-100C672FB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1E1E-2905-4200-9FE6-1F6BF4E02407}" type="datetime1">
              <a:rPr lang="en-US" smtClean="0"/>
              <a:t>5/14/2025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81828B-4488-D67B-6CE8-9E394C048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E44A4B-8CA5-A686-B06E-E15C79D99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9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74DE8-E129-5EFB-853F-816736496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EFBA0-2EA3-2BB8-1FF8-0519818F8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A02F7-63C3-B12A-3835-4F0FD94FB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8DB678-1F97-CBB4-6080-4509EF008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0ECA-C59B-4805-928E-E60CCB7CBAF8}" type="datetime1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A826B9-3C3D-3FD1-6036-E8E36AB69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041A13-9525-749B-C730-61358B4A1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03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A512F-F0EC-4A8A-5F21-CBDEA4BBC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28DF44-E4AE-39D9-428F-A118C8C950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B86FBF-AEEA-D385-8C05-E773BB913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A7E7D8-8289-D0A1-3BEB-8A57399D2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D60F-1BAE-4E09-967E-CACEF386393E}" type="datetime1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BA5516-4612-6266-2525-774FA6A2F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69A67F-13B7-6C2A-80A0-A2770AA46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7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B3EEDB-6F41-7A9B-B761-66F02C7DB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D570EE-C334-8001-1C8D-EFF72DD13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643D9-C370-9EE3-C8C6-4F1E08D5C9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426014-C00D-46CD-AB0E-3765C6D05B93}" type="datetime1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42A7E-A822-55BC-2AE0-3148AA3CB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59100-D96E-3721-42C5-71DE926BB8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1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59E9F-407A-8668-DBF5-AFEBB6488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742271"/>
          </a:xfrm>
        </p:spPr>
        <p:txBody>
          <a:bodyPr>
            <a:noAutofit/>
          </a:bodyPr>
          <a:lstStyle/>
          <a:p>
            <a:r>
              <a:rPr lang="en-GB" sz="4400" b="1" dirty="0"/>
              <a:t>IEEE 802.16t </a:t>
            </a:r>
            <a:r>
              <a:rPr lang="en-US" sz="4400" b="1" dirty="0"/>
              <a:t>Point to multipoint MAC performance analysis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C9B7F5-9BEF-C790-220F-9D1B33C8D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7E4F-BBA2-431C-85C8-281E173206F4}" type="datetime1">
              <a:rPr lang="en-US" smtClean="0"/>
              <a:t>5/14/2025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021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EEC54-54A5-942C-EC0E-7DF073375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Frame Allocations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E06141B-9FD5-397B-EE88-9097C42F66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19109"/>
              </p:ext>
            </p:extLst>
          </p:nvPr>
        </p:nvGraphicFramePr>
        <p:xfrm>
          <a:off x="789708" y="2388596"/>
          <a:ext cx="10515596" cy="3700474"/>
        </p:xfrm>
        <a:graphic>
          <a:graphicData uri="http://schemas.openxmlformats.org/drawingml/2006/table">
            <a:tbl>
              <a:tblPr/>
              <a:tblGrid>
                <a:gridCol w="757480">
                  <a:extLst>
                    <a:ext uri="{9D8B030D-6E8A-4147-A177-3AD203B41FA5}">
                      <a16:colId xmlns:a16="http://schemas.microsoft.com/office/drawing/2014/main" val="4227698454"/>
                    </a:ext>
                  </a:extLst>
                </a:gridCol>
                <a:gridCol w="118820">
                  <a:extLst>
                    <a:ext uri="{9D8B030D-6E8A-4147-A177-3AD203B41FA5}">
                      <a16:colId xmlns:a16="http://schemas.microsoft.com/office/drawing/2014/main" val="1077442672"/>
                    </a:ext>
                  </a:extLst>
                </a:gridCol>
                <a:gridCol w="311903">
                  <a:extLst>
                    <a:ext uri="{9D8B030D-6E8A-4147-A177-3AD203B41FA5}">
                      <a16:colId xmlns:a16="http://schemas.microsoft.com/office/drawing/2014/main" val="1648409726"/>
                    </a:ext>
                  </a:extLst>
                </a:gridCol>
                <a:gridCol w="534691">
                  <a:extLst>
                    <a:ext uri="{9D8B030D-6E8A-4147-A177-3AD203B41FA5}">
                      <a16:colId xmlns:a16="http://schemas.microsoft.com/office/drawing/2014/main" val="3470111990"/>
                    </a:ext>
                  </a:extLst>
                </a:gridCol>
                <a:gridCol w="623807">
                  <a:extLst>
                    <a:ext uri="{9D8B030D-6E8A-4147-A177-3AD203B41FA5}">
                      <a16:colId xmlns:a16="http://schemas.microsoft.com/office/drawing/2014/main" val="2812024749"/>
                    </a:ext>
                  </a:extLst>
                </a:gridCol>
                <a:gridCol w="178230">
                  <a:extLst>
                    <a:ext uri="{9D8B030D-6E8A-4147-A177-3AD203B41FA5}">
                      <a16:colId xmlns:a16="http://schemas.microsoft.com/office/drawing/2014/main" val="1612120859"/>
                    </a:ext>
                  </a:extLst>
                </a:gridCol>
                <a:gridCol w="311903">
                  <a:extLst>
                    <a:ext uri="{9D8B030D-6E8A-4147-A177-3AD203B41FA5}">
                      <a16:colId xmlns:a16="http://schemas.microsoft.com/office/drawing/2014/main" val="342435113"/>
                    </a:ext>
                  </a:extLst>
                </a:gridCol>
                <a:gridCol w="534691">
                  <a:extLst>
                    <a:ext uri="{9D8B030D-6E8A-4147-A177-3AD203B41FA5}">
                      <a16:colId xmlns:a16="http://schemas.microsoft.com/office/drawing/2014/main" val="2227155376"/>
                    </a:ext>
                  </a:extLst>
                </a:gridCol>
                <a:gridCol w="623807">
                  <a:extLst>
                    <a:ext uri="{9D8B030D-6E8A-4147-A177-3AD203B41FA5}">
                      <a16:colId xmlns:a16="http://schemas.microsoft.com/office/drawing/2014/main" val="3953015491"/>
                    </a:ext>
                  </a:extLst>
                </a:gridCol>
                <a:gridCol w="133673">
                  <a:extLst>
                    <a:ext uri="{9D8B030D-6E8A-4147-A177-3AD203B41FA5}">
                      <a16:colId xmlns:a16="http://schemas.microsoft.com/office/drawing/2014/main" val="1117171662"/>
                    </a:ext>
                  </a:extLst>
                </a:gridCol>
                <a:gridCol w="311903">
                  <a:extLst>
                    <a:ext uri="{9D8B030D-6E8A-4147-A177-3AD203B41FA5}">
                      <a16:colId xmlns:a16="http://schemas.microsoft.com/office/drawing/2014/main" val="11062873"/>
                    </a:ext>
                  </a:extLst>
                </a:gridCol>
                <a:gridCol w="534691">
                  <a:extLst>
                    <a:ext uri="{9D8B030D-6E8A-4147-A177-3AD203B41FA5}">
                      <a16:colId xmlns:a16="http://schemas.microsoft.com/office/drawing/2014/main" val="1750154132"/>
                    </a:ext>
                  </a:extLst>
                </a:gridCol>
                <a:gridCol w="623807">
                  <a:extLst>
                    <a:ext uri="{9D8B030D-6E8A-4147-A177-3AD203B41FA5}">
                      <a16:colId xmlns:a16="http://schemas.microsoft.com/office/drawing/2014/main" val="678192611"/>
                    </a:ext>
                  </a:extLst>
                </a:gridCol>
                <a:gridCol w="148525">
                  <a:extLst>
                    <a:ext uri="{9D8B030D-6E8A-4147-A177-3AD203B41FA5}">
                      <a16:colId xmlns:a16="http://schemas.microsoft.com/office/drawing/2014/main" val="2711994325"/>
                    </a:ext>
                  </a:extLst>
                </a:gridCol>
                <a:gridCol w="311903">
                  <a:extLst>
                    <a:ext uri="{9D8B030D-6E8A-4147-A177-3AD203B41FA5}">
                      <a16:colId xmlns:a16="http://schemas.microsoft.com/office/drawing/2014/main" val="1184512910"/>
                    </a:ext>
                  </a:extLst>
                </a:gridCol>
                <a:gridCol w="534691">
                  <a:extLst>
                    <a:ext uri="{9D8B030D-6E8A-4147-A177-3AD203B41FA5}">
                      <a16:colId xmlns:a16="http://schemas.microsoft.com/office/drawing/2014/main" val="11349948"/>
                    </a:ext>
                  </a:extLst>
                </a:gridCol>
                <a:gridCol w="623807">
                  <a:extLst>
                    <a:ext uri="{9D8B030D-6E8A-4147-A177-3AD203B41FA5}">
                      <a16:colId xmlns:a16="http://schemas.microsoft.com/office/drawing/2014/main" val="3649903295"/>
                    </a:ext>
                  </a:extLst>
                </a:gridCol>
                <a:gridCol w="178230">
                  <a:extLst>
                    <a:ext uri="{9D8B030D-6E8A-4147-A177-3AD203B41FA5}">
                      <a16:colId xmlns:a16="http://schemas.microsoft.com/office/drawing/2014/main" val="2400121714"/>
                    </a:ext>
                  </a:extLst>
                </a:gridCol>
                <a:gridCol w="267346">
                  <a:extLst>
                    <a:ext uri="{9D8B030D-6E8A-4147-A177-3AD203B41FA5}">
                      <a16:colId xmlns:a16="http://schemas.microsoft.com/office/drawing/2014/main" val="3690781061"/>
                    </a:ext>
                  </a:extLst>
                </a:gridCol>
                <a:gridCol w="534691">
                  <a:extLst>
                    <a:ext uri="{9D8B030D-6E8A-4147-A177-3AD203B41FA5}">
                      <a16:colId xmlns:a16="http://schemas.microsoft.com/office/drawing/2014/main" val="3808885145"/>
                    </a:ext>
                  </a:extLst>
                </a:gridCol>
                <a:gridCol w="623807">
                  <a:extLst>
                    <a:ext uri="{9D8B030D-6E8A-4147-A177-3AD203B41FA5}">
                      <a16:colId xmlns:a16="http://schemas.microsoft.com/office/drawing/2014/main" val="1201237824"/>
                    </a:ext>
                  </a:extLst>
                </a:gridCol>
                <a:gridCol w="267346">
                  <a:extLst>
                    <a:ext uri="{9D8B030D-6E8A-4147-A177-3AD203B41FA5}">
                      <a16:colId xmlns:a16="http://schemas.microsoft.com/office/drawing/2014/main" val="1579101318"/>
                    </a:ext>
                  </a:extLst>
                </a:gridCol>
                <a:gridCol w="267346">
                  <a:extLst>
                    <a:ext uri="{9D8B030D-6E8A-4147-A177-3AD203B41FA5}">
                      <a16:colId xmlns:a16="http://schemas.microsoft.com/office/drawing/2014/main" val="1941413695"/>
                    </a:ext>
                  </a:extLst>
                </a:gridCol>
                <a:gridCol w="534691">
                  <a:extLst>
                    <a:ext uri="{9D8B030D-6E8A-4147-A177-3AD203B41FA5}">
                      <a16:colId xmlns:a16="http://schemas.microsoft.com/office/drawing/2014/main" val="2916859557"/>
                    </a:ext>
                  </a:extLst>
                </a:gridCol>
                <a:gridCol w="623807">
                  <a:extLst>
                    <a:ext uri="{9D8B030D-6E8A-4147-A177-3AD203B41FA5}">
                      <a16:colId xmlns:a16="http://schemas.microsoft.com/office/drawing/2014/main" val="2877471532"/>
                    </a:ext>
                  </a:extLst>
                </a:gridCol>
              </a:tblGrid>
              <a:tr h="3137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Frame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MS-1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MS-2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MS-3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MS-4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MS-5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MS-6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986787"/>
                  </a:ext>
                </a:extLst>
              </a:tr>
              <a:tr h="3200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Maint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Maint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Maint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Maint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Maint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Maint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F7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471462"/>
                  </a:ext>
                </a:extLst>
              </a:tr>
              <a:tr h="306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175539"/>
                  </a:ext>
                </a:extLst>
              </a:tr>
              <a:tr h="306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734947"/>
                  </a:ext>
                </a:extLst>
              </a:tr>
              <a:tr h="306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717051"/>
                  </a:ext>
                </a:extLst>
              </a:tr>
              <a:tr h="306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919746"/>
                  </a:ext>
                </a:extLst>
              </a:tr>
              <a:tr h="306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52570"/>
                  </a:ext>
                </a:extLst>
              </a:tr>
              <a:tr h="306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605796"/>
                  </a:ext>
                </a:extLst>
              </a:tr>
              <a:tr h="306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313290"/>
                  </a:ext>
                </a:extLst>
              </a:tr>
              <a:tr h="306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126794"/>
                  </a:ext>
                </a:extLst>
              </a:tr>
              <a:tr h="306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813498"/>
                  </a:ext>
                </a:extLst>
              </a:tr>
              <a:tr h="306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C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687616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E174D7-F2EC-F515-134A-29F8136EE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92DC-269A-4B55-8587-69769667B2B0}" type="datetime1">
              <a:rPr lang="en-US" smtClean="0"/>
              <a:t>5/14/2025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3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A2458E-B041-DAE1-01CF-E5660EE3CB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633C1-E400-1A91-4026-1A4038CB8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AC55A-2BB9-FDD6-2F12-8F255C8D7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GB" dirty="0"/>
              <a:t>To </a:t>
            </a:r>
            <a:r>
              <a:rPr lang="en-GB" dirty="0" err="1"/>
              <a:t>analyze</a:t>
            </a:r>
            <a:r>
              <a:rPr lang="en-GB" dirty="0"/>
              <a:t> the 802.16t MAC layer in narrowband scenarios 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GB" dirty="0"/>
              <a:t>To understand the </a:t>
            </a:r>
            <a:r>
              <a:rPr lang="en-GB" dirty="0" err="1"/>
              <a:t>tradeoffs</a:t>
            </a:r>
            <a:r>
              <a:rPr lang="en-GB" dirty="0"/>
              <a:t> between overhead, latency and throughput under diverse traffic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GB" dirty="0"/>
              <a:t>To inform potential MAC improvements, such as more efficient scheduling algorithms or reduced overhead in control frames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24F9D-806C-BCF9-4B10-8ACD308CA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58054-2E23-4BCD-BE63-77B17DD1D71B}" type="datetime1">
              <a:rPr lang="en-US" smtClean="0"/>
              <a:t>5/14/2025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25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FFB5-09D8-C9AB-AE7C-2C79DFDCA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analysis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668FC-992C-FD98-7E51-FAAD1C141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MAC Efficiency: slot utilization; quantify scheduling overhead.</a:t>
            </a:r>
          </a:p>
          <a:p>
            <a:pPr>
              <a:lnSpc>
                <a:spcPct val="120000"/>
              </a:lnSpc>
            </a:pPr>
            <a:r>
              <a:rPr lang="en-US" dirty="0"/>
              <a:t>Diverse Traffic Testing: Simulate different traffic scenarios with different number of MSs with mixed demand.</a:t>
            </a:r>
          </a:p>
          <a:p>
            <a:pPr>
              <a:lnSpc>
                <a:spcPct val="120000"/>
              </a:lnSpc>
            </a:pPr>
            <a:r>
              <a:rPr lang="en-US" dirty="0"/>
              <a:t>Performance Measurement: Calculate average/max latency, deadline misses; slot usage and fairness</a:t>
            </a:r>
          </a:p>
          <a:p>
            <a:pPr>
              <a:lnSpc>
                <a:spcPct val="120000"/>
              </a:lnSpc>
            </a:pPr>
            <a:r>
              <a:rPr lang="en-US" dirty="0"/>
              <a:t>Frame-Level Scheduling Visualization: Track per frame allocations to locate source and reason for overhead and latencies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05B03-8C42-ADA2-2CB1-6BB1A010F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3A664-BDD8-4C32-8A28-05499291E957}" type="datetime1">
              <a:rPr lang="en-US" smtClean="0"/>
              <a:t>5/14/2025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23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8C3B2-3A2D-5724-C431-03CAA4FBC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railroad application 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A37C7-6CC7-FC96-2003-1D5234A17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Low data volume</a:t>
            </a:r>
          </a:p>
          <a:p>
            <a:pPr lvl="1"/>
            <a:r>
              <a:rPr lang="en-GB" dirty="0"/>
              <a:t>Most messages are short packets (20–500 bytes), but require timely and reliable delivery</a:t>
            </a:r>
          </a:p>
          <a:p>
            <a:r>
              <a:rPr lang="en-GB" dirty="0"/>
              <a:t>Periodicity: </a:t>
            </a:r>
          </a:p>
          <a:p>
            <a:pPr lvl="1"/>
            <a:r>
              <a:rPr lang="en-GB" dirty="0"/>
              <a:t>Periodic telemetry (e.g., status, health) and event-driven alerts</a:t>
            </a:r>
          </a:p>
          <a:p>
            <a:pPr lvl="1"/>
            <a:r>
              <a:rPr lang="en-GB" dirty="0"/>
              <a:t>Long idle periods punctuated by bursts (e.g., fault reports, emergency commands, diagnostics)</a:t>
            </a:r>
          </a:p>
          <a:p>
            <a:r>
              <a:rPr lang="en-US" dirty="0"/>
              <a:t>Latency: </a:t>
            </a:r>
          </a:p>
          <a:p>
            <a:pPr lvl="1"/>
            <a:r>
              <a:rPr lang="en-GB" dirty="0"/>
              <a:t>Some messages are delay-tolerant, others safety-critical with strict latency (&lt;100–200 </a:t>
            </a:r>
            <a:r>
              <a:rPr lang="en-GB" dirty="0" err="1"/>
              <a:t>ms</a:t>
            </a:r>
            <a:r>
              <a:rPr lang="en-GB" dirty="0"/>
              <a:t>)</a:t>
            </a:r>
          </a:p>
          <a:p>
            <a:r>
              <a:rPr lang="en-GB" dirty="0"/>
              <a:t>Asymmetric: </a:t>
            </a:r>
          </a:p>
          <a:p>
            <a:pPr lvl="1"/>
            <a:r>
              <a:rPr lang="en-GB" sz="2600" dirty="0"/>
              <a:t>uplink usually higher than downlink</a:t>
            </a:r>
            <a:endParaRPr lang="en-US" sz="26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D440C-E334-2B8A-50CD-F6719F923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44521-9E3E-43CF-B7B9-06643653FCF8}" type="datetime1">
              <a:rPr lang="en-US" smtClean="0"/>
              <a:t>5/14/2025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22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ABD7C-1FDC-B656-DE7E-BF982A47F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 Controllable parameters and tradeoffs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38204-0522-4490-6375-BFAFB563E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BW Requests polling periodicity and scheduling cycle</a:t>
            </a:r>
          </a:p>
          <a:p>
            <a:pPr lvl="1"/>
            <a:r>
              <a:rPr lang="en-GB" dirty="0"/>
              <a:t>Polling too often consumes bandwidth; too infrequent leads to traffic starvation. Needs tuning per MS traffic class.</a:t>
            </a:r>
          </a:p>
          <a:p>
            <a:pPr lvl="1"/>
            <a:r>
              <a:rPr lang="en-GB" dirty="0"/>
              <a:t>CDMA based BW requests</a:t>
            </a:r>
          </a:p>
          <a:p>
            <a:r>
              <a:rPr lang="en-US" dirty="0"/>
              <a:t>Scheduling window: fixed / sliding; fixed size / adaptive size</a:t>
            </a:r>
          </a:p>
          <a:p>
            <a:r>
              <a:rPr lang="en-US" dirty="0"/>
              <a:t>Frame duration</a:t>
            </a:r>
          </a:p>
          <a:p>
            <a:r>
              <a:rPr lang="en-US" dirty="0"/>
              <a:t>Bulk vs. Request based</a:t>
            </a:r>
          </a:p>
          <a:p>
            <a:r>
              <a:rPr lang="en-GB" dirty="0"/>
              <a:t>Prioritization and QoS enforcement</a:t>
            </a:r>
          </a:p>
          <a:p>
            <a:pPr lvl="1"/>
            <a:r>
              <a:rPr lang="en-GB" dirty="0"/>
              <a:t>Serving urgent traffic may starve low-priority MSs in tight bandwidth;</a:t>
            </a:r>
          </a:p>
          <a:p>
            <a:pPr lvl="1"/>
            <a:r>
              <a:rPr lang="en-GB" dirty="0"/>
              <a:t>Fairness mechanisms should be tuned for mission profile</a:t>
            </a:r>
          </a:p>
          <a:p>
            <a:r>
              <a:rPr lang="en-US" dirty="0"/>
              <a:t>MAPs vs dynamic allocations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F1528-BB73-6428-A201-49D75C1A1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D40BE-FAB1-489A-B7F7-85766251797E}" type="datetime1">
              <a:rPr lang="en-US" smtClean="0"/>
              <a:t>5/14/2025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235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81018-2F6C-40F3-C040-94CBEE7A9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Tool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C79F5-0DE5-126B-B84E-EBEF0EB98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Non real time</a:t>
            </a:r>
          </a:p>
          <a:p>
            <a:pPr lvl="1"/>
            <a:r>
              <a:rPr lang="en-US" dirty="0"/>
              <a:t>Time is simulated by slots</a:t>
            </a:r>
          </a:p>
          <a:p>
            <a:r>
              <a:rPr lang="en-US" dirty="0"/>
              <a:t>Runs on a single device</a:t>
            </a:r>
          </a:p>
          <a:p>
            <a:pPr lvl="1"/>
            <a:r>
              <a:rPr lang="en-US" dirty="0"/>
              <a:t>Configurable PHY characteristics</a:t>
            </a:r>
          </a:p>
          <a:p>
            <a:pPr lvl="1"/>
            <a:r>
              <a:rPr lang="en-US" dirty="0"/>
              <a:t>No real traffic communication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3EF72-C57D-E775-A2DE-DB10A47A3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18D4-48E9-4F5D-A9E7-1AC0D2EF25EB}" type="datetime1">
              <a:rPr lang="en-US" smtClean="0"/>
              <a:t>5/14/2025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53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EAFC1-BBBC-64C2-8704-5DC5745F3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Tool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B037A-E68C-0264-0EA9-3324B027E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PHY configuration </a:t>
            </a:r>
          </a:p>
          <a:p>
            <a:pPr lvl="1"/>
            <a:r>
              <a:rPr lang="en-GB" dirty="0"/>
              <a:t>Channel bandwidth, frame duration, UL/DL ratio</a:t>
            </a:r>
          </a:p>
          <a:p>
            <a:r>
              <a:rPr lang="en-GB" dirty="0"/>
              <a:t>Number of MSs</a:t>
            </a:r>
          </a:p>
          <a:p>
            <a:r>
              <a:rPr lang="en-GB" dirty="0"/>
              <a:t>Traffic profiles: </a:t>
            </a:r>
          </a:p>
          <a:p>
            <a:pPr lvl="1"/>
            <a:r>
              <a:rPr lang="en-GB" dirty="0"/>
              <a:t>Changing MCS profile</a:t>
            </a:r>
          </a:p>
          <a:p>
            <a:pPr lvl="1"/>
            <a:r>
              <a:rPr lang="en-GB" dirty="0"/>
              <a:t>Random error rate profile</a:t>
            </a:r>
          </a:p>
          <a:p>
            <a:pPr lvl="1"/>
            <a:r>
              <a:rPr lang="en-GB" dirty="0"/>
              <a:t>One or more Traffic Scenarios are defined to simulate realistic network activity</a:t>
            </a:r>
          </a:p>
          <a:p>
            <a:pPr lvl="1"/>
            <a:r>
              <a:rPr lang="en-GB" dirty="0"/>
              <a:t>A Traffic Scenario describes the transmission </a:t>
            </a:r>
            <a:r>
              <a:rPr lang="en-GB" dirty="0" err="1"/>
              <a:t>behavior</a:t>
            </a:r>
            <a:r>
              <a:rPr lang="en-GB" dirty="0"/>
              <a:t> of a group of MSs and consists of a mix of traffic patterns.</a:t>
            </a:r>
          </a:p>
          <a:p>
            <a:pPr lvl="1"/>
            <a:r>
              <a:rPr lang="en-GB" dirty="0"/>
              <a:t>Each Traffic Pattern is characterized by the following parameters:</a:t>
            </a:r>
          </a:p>
          <a:p>
            <a:pPr lvl="2"/>
            <a:r>
              <a:rPr lang="en-GB" dirty="0"/>
              <a:t>Traffic  period and timing: interval between transmissions and the precise start time of the pattern.</a:t>
            </a:r>
          </a:p>
          <a:p>
            <a:pPr lvl="2"/>
            <a:r>
              <a:rPr lang="en-GB" dirty="0"/>
              <a:t>Data Packet size (fixed / random)</a:t>
            </a:r>
          </a:p>
          <a:p>
            <a:pPr lvl="2"/>
            <a:r>
              <a:rPr lang="en-GB" dirty="0"/>
              <a:t>Packet periodicity (fixed/random)</a:t>
            </a:r>
          </a:p>
          <a:p>
            <a:pPr lvl="2"/>
            <a:r>
              <a:rPr lang="en-GB" dirty="0"/>
              <a:t>QoS limitations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F591F-6689-6544-B538-1538D6F50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E2C0-69E7-4B6F-A406-DF18490F2317}" type="datetime1">
              <a:rPr lang="en-US" smtClean="0"/>
              <a:t>5/14/2025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077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A34242-94C5-664E-11E1-87075AFF1C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0F7D7-7F17-7E36-8F1A-A1013CFA2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96A2-DF71-5D53-FE23-F638C8D2E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358745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Summary Measurements:</a:t>
            </a:r>
          </a:p>
          <a:p>
            <a:pPr lvl="1"/>
            <a:r>
              <a:rPr lang="en-US" dirty="0"/>
              <a:t>Throughput</a:t>
            </a:r>
          </a:p>
          <a:p>
            <a:pPr lvl="1"/>
            <a:r>
              <a:rPr lang="en-US" dirty="0"/>
              <a:t>Slots distribution: management (IR, PR, Req </a:t>
            </a:r>
            <a:r>
              <a:rPr lang="en-US" dirty="0" err="1"/>
              <a:t>etc</a:t>
            </a:r>
            <a:r>
              <a:rPr lang="en-US" dirty="0"/>
              <a:t>); data; unused</a:t>
            </a:r>
          </a:p>
          <a:p>
            <a:pPr lvl="1"/>
            <a:r>
              <a:rPr lang="en-US" dirty="0"/>
              <a:t>Latency (average / max / restriction violations)</a:t>
            </a:r>
          </a:p>
          <a:p>
            <a:r>
              <a:rPr lang="en-US" dirty="0"/>
              <a:t>For deeper analysis:</a:t>
            </a:r>
          </a:p>
          <a:p>
            <a:pPr lvl="1"/>
            <a:r>
              <a:rPr lang="en-US" dirty="0"/>
              <a:t>Frame by frame  slots assignment visualization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en-US" dirty="0"/>
              <a:t>Example of output for uplink scenario:</a:t>
            </a:r>
          </a:p>
          <a:p>
            <a:pPr lvl="1"/>
            <a:r>
              <a:rPr lang="en-US" dirty="0"/>
              <a:t>Channel BW: 125 kHz; Frame duration 100 msec</a:t>
            </a:r>
          </a:p>
          <a:p>
            <a:pPr lvl="1"/>
            <a:r>
              <a:rPr lang="en-US" dirty="0"/>
              <a:t>MS-1 to MS-4: 512 bytes every 500 msec, MCS 64QAM ¾</a:t>
            </a:r>
          </a:p>
          <a:p>
            <a:pPr lvl="1"/>
            <a:r>
              <a:rPr lang="en-US" dirty="0"/>
              <a:t>MS-5 to MS-8: 67 bytes every 220-250 msec, MCS 16QAM ½ </a:t>
            </a:r>
          </a:p>
          <a:p>
            <a:pPr lvl="1"/>
            <a:r>
              <a:rPr lang="en-US" dirty="0"/>
              <a:t>MS-8 to MS-12: 75 bytes every 200 msec, MCS 64QAM ¾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6F4B0-902F-8A9C-524D-93535ACF0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377BC-A758-4BB6-A3CE-B2D4C0EFEA63}" type="datetime1">
              <a:rPr lang="en-US" smtClean="0"/>
              <a:t>5/14/2025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41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25BC7-0E6A-0E64-9DE3-A7ED5A42F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for Uplink Output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2A50A05-01FA-5F3D-E50C-399C377CB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44436"/>
            <a:ext cx="8096376" cy="376999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CA2524C-5D5B-7E34-C447-A9F8C45EFE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2572" y="1595966"/>
            <a:ext cx="3848637" cy="482984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6058B79-CBE7-369A-3E9B-CC4F9529C6E1}"/>
              </a:ext>
            </a:extLst>
          </p:cNvPr>
          <p:cNvSpPr txBox="1"/>
          <p:nvPr/>
        </p:nvSpPr>
        <p:spPr>
          <a:xfrm>
            <a:off x="2438400" y="2064327"/>
            <a:ext cx="2805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Average and Max Latency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F53F03-4634-4844-3B01-E23EEB9F9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2BE7-645F-496A-A8A2-B99830FE4F15}" type="datetime1">
              <a:rPr lang="en-US" smtClean="0"/>
              <a:t>5/14/2025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10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810</Words>
  <Application>Microsoft Office PowerPoint</Application>
  <PresentationFormat>Widescreen</PresentationFormat>
  <Paragraphs>367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Verdana</vt:lpstr>
      <vt:lpstr>Office Theme</vt:lpstr>
      <vt:lpstr>IEEE 802.16t Point to multipoint MAC performance analysis</vt:lpstr>
      <vt:lpstr>Analysis Goal</vt:lpstr>
      <vt:lpstr>Key analysis areas</vt:lpstr>
      <vt:lpstr>Characteristics of railroad application traffic</vt:lpstr>
      <vt:lpstr>MAC Controllable parameters and tradeoffs</vt:lpstr>
      <vt:lpstr>Analysis Tool </vt:lpstr>
      <vt:lpstr>Analysis Tool Inputs</vt:lpstr>
      <vt:lpstr>Measurement outputs</vt:lpstr>
      <vt:lpstr>Example for Uplink Output</vt:lpstr>
      <vt:lpstr>Per Frame Allocations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Yael Luz</dc:creator>
  <cp:lastModifiedBy>Vishal Kalkundrikar</cp:lastModifiedBy>
  <cp:revision>5</cp:revision>
  <dcterms:created xsi:type="dcterms:W3CDTF">2025-05-13T08:04:41Z</dcterms:created>
  <dcterms:modified xsi:type="dcterms:W3CDTF">2025-05-14T11:20:35Z</dcterms:modified>
</cp:coreProperties>
</file>