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1"/>
  </p:notesMasterIdLst>
  <p:handoutMasterIdLst>
    <p:handoutMasterId r:id="rId22"/>
  </p:handoutMasterIdLst>
  <p:sldIdLst>
    <p:sldId id="287" r:id="rId5"/>
    <p:sldId id="572" r:id="rId6"/>
    <p:sldId id="552" r:id="rId7"/>
    <p:sldId id="544" r:id="rId8"/>
    <p:sldId id="569" r:id="rId9"/>
    <p:sldId id="560" r:id="rId10"/>
    <p:sldId id="568" r:id="rId11"/>
    <p:sldId id="260" r:id="rId12"/>
    <p:sldId id="263" r:id="rId13"/>
    <p:sldId id="264" r:id="rId14"/>
    <p:sldId id="571" r:id="rId15"/>
    <p:sldId id="573" r:id="rId16"/>
    <p:sldId id="561" r:id="rId17"/>
    <p:sldId id="570" r:id="rId18"/>
    <p:sldId id="559" r:id="rId19"/>
    <p:sldId id="567" r:id="rId2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9900"/>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46238-09FC-4557-981B-CB8C1637A7A6}" v="1" dt="2025-05-14T04:26:02.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4598" autoAdjust="0"/>
  </p:normalViewPr>
  <p:slideViewPr>
    <p:cSldViewPr>
      <p:cViewPr>
        <p:scale>
          <a:sx n="100" d="100"/>
          <a:sy n="100" d="100"/>
        </p:scale>
        <p:origin x="2370" y="-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Aldana" userId="adf88408-f944-48f9-b3f4-b5b70793e1b2" providerId="ADAL" clId="{32546238-09FC-4557-981B-CB8C1637A7A6}"/>
    <pc:docChg chg="modSld">
      <pc:chgData name="Carlos Aldana" userId="adf88408-f944-48f9-b3f4-b5b70793e1b2" providerId="ADAL" clId="{32546238-09FC-4557-981B-CB8C1637A7A6}" dt="2025-05-14T04:30:17.727" v="182" actId="1076"/>
      <pc:docMkLst>
        <pc:docMk/>
      </pc:docMkLst>
      <pc:sldChg chg="addSp delSp modSp mod">
        <pc:chgData name="Carlos Aldana" userId="adf88408-f944-48f9-b3f4-b5b70793e1b2" providerId="ADAL" clId="{32546238-09FC-4557-981B-CB8C1637A7A6}" dt="2025-05-14T04:30:17.727" v="182" actId="1076"/>
        <pc:sldMkLst>
          <pc:docMk/>
          <pc:sldMk cId="0" sldId="260"/>
        </pc:sldMkLst>
        <pc:spChg chg="mod">
          <ac:chgData name="Carlos Aldana" userId="adf88408-f944-48f9-b3f4-b5b70793e1b2" providerId="ADAL" clId="{32546238-09FC-4557-981B-CB8C1637A7A6}" dt="2025-05-14T04:28:14.370" v="135" actId="20577"/>
          <ac:spMkLst>
            <pc:docMk/>
            <pc:sldMk cId="0" sldId="260"/>
            <ac:spMk id="2" creationId="{C25A2E0C-2D2A-25A1-3308-8D14D618D1E7}"/>
          </ac:spMkLst>
        </pc:spChg>
        <pc:spChg chg="add del">
          <ac:chgData name="Carlos Aldana" userId="adf88408-f944-48f9-b3f4-b5b70793e1b2" providerId="ADAL" clId="{32546238-09FC-4557-981B-CB8C1637A7A6}" dt="2025-05-14T04:26:02.879" v="41" actId="478"/>
          <ac:spMkLst>
            <pc:docMk/>
            <pc:sldMk cId="0" sldId="260"/>
            <ac:spMk id="17" creationId="{4938E6B0-D095-668F-EAE2-E761D3DFE3AE}"/>
          </ac:spMkLst>
        </pc:spChg>
        <pc:spChg chg="mod">
          <ac:chgData name="Carlos Aldana" userId="adf88408-f944-48f9-b3f4-b5b70793e1b2" providerId="ADAL" clId="{32546238-09FC-4557-981B-CB8C1637A7A6}" dt="2025-05-14T04:30:17.727" v="182" actId="1076"/>
          <ac:spMkLst>
            <pc:docMk/>
            <pc:sldMk cId="0" sldId="260"/>
            <ac:spMk id="26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r>
              <a:rPr lang="en-US" dirty="0"/>
              <a:t>November 2023</a:t>
            </a:r>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November 2023</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November 2023</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p:nvPr>
        </p:nvSpPr>
        <p:spPr/>
        <p:txBody>
          <a:bodyPr/>
          <a:lstStyle/>
          <a:p>
            <a:pPr>
              <a:defRPr/>
            </a:pPr>
            <a:r>
              <a:rPr lang="en-US"/>
              <a:t>November 2023</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15</a:t>
            </a:fld>
            <a:endParaRPr lang="en-US" altLang="en-US" dirty="0"/>
          </a:p>
        </p:txBody>
      </p:sp>
    </p:spTree>
    <p:extLst>
      <p:ext uri="{BB962C8B-B14F-4D97-AF65-F5344CB8AC3E}">
        <p14:creationId xmlns:p14="http://schemas.microsoft.com/office/powerpoint/2010/main" val="126717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1AA69-510A-5640-4E6B-F5228707C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BF23A-0ABB-1BA6-78AE-381C8DA813AB}"/>
              </a:ext>
            </a:extLst>
          </p:cNvPr>
          <p:cNvSpPr>
            <a:spLocks noGrp="1" noRot="1" noChangeAspect="1"/>
          </p:cNvSpPr>
          <p:nvPr>
            <p:ph type="sldImg"/>
          </p:nvPr>
        </p:nvSpPr>
        <p:spPr>
          <a:xfrm>
            <a:off x="1131888" y="698500"/>
            <a:ext cx="4591050" cy="3443288"/>
          </a:xfrm>
        </p:spPr>
      </p:sp>
      <p:sp>
        <p:nvSpPr>
          <p:cNvPr id="3" name="Notes Placeholder 2">
            <a:extLst>
              <a:ext uri="{FF2B5EF4-FFF2-40B4-BE49-F238E27FC236}">
                <a16:creationId xmlns:a16="http://schemas.microsoft.com/office/drawing/2014/main" id="{1AD89E75-B94B-A909-C2D7-D053CEABBDCF}"/>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DAF928A3-EF68-C52A-8A5A-92EE5719E13D}"/>
              </a:ext>
            </a:extLst>
          </p:cNvPr>
          <p:cNvSpPr>
            <a:spLocks noGrp="1"/>
          </p:cNvSpPr>
          <p:nvPr>
            <p:ph type="dt"/>
          </p:nvPr>
        </p:nvSpPr>
        <p:spPr/>
        <p:txBody>
          <a:bodyPr/>
          <a:lstStyle/>
          <a:p>
            <a:pPr>
              <a:defRPr/>
            </a:pPr>
            <a:r>
              <a:rPr lang="en-US"/>
              <a:t>November 2023</a:t>
            </a:r>
            <a:endParaRPr lang="en-US" dirty="0"/>
          </a:p>
        </p:txBody>
      </p:sp>
      <p:sp>
        <p:nvSpPr>
          <p:cNvPr id="5" name="Slide Number Placeholder 4">
            <a:extLst>
              <a:ext uri="{FF2B5EF4-FFF2-40B4-BE49-F238E27FC236}">
                <a16:creationId xmlns:a16="http://schemas.microsoft.com/office/drawing/2014/main" id="{3DC33D33-0639-0C9D-E8B7-945B61071C4D}"/>
              </a:ext>
            </a:extLst>
          </p:cNvPr>
          <p:cNvSpPr>
            <a:spLocks noGrp="1"/>
          </p:cNvSpPr>
          <p:nvPr>
            <p:ph type="sldNum"/>
          </p:nvPr>
        </p:nvSpPr>
        <p:spPr/>
        <p:txBody>
          <a:bodyPr/>
          <a:lstStyle/>
          <a:p>
            <a:pPr>
              <a:defRPr/>
            </a:pPr>
            <a:r>
              <a:rPr lang="en-US" altLang="en-US"/>
              <a:t>Page </a:t>
            </a:r>
            <a:fld id="{AF55197A-4911-4ED0-BBAA-82A1653DF638}" type="slidenum">
              <a:rPr lang="en-US" altLang="en-US" smtClean="0"/>
              <a:pPr>
                <a:defRPr/>
              </a:pPr>
              <a:t>16</a:t>
            </a:fld>
            <a:endParaRPr lang="en-US" altLang="en-US" dirty="0"/>
          </a:p>
        </p:txBody>
      </p:sp>
    </p:spTree>
    <p:extLst>
      <p:ext uri="{BB962C8B-B14F-4D97-AF65-F5344CB8AC3E}">
        <p14:creationId xmlns:p14="http://schemas.microsoft.com/office/powerpoint/2010/main" val="200189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RL master">
  <p:cSld name="FRL master">
    <p:spTree>
      <p:nvGrpSpPr>
        <p:cNvPr id="1" name="Shape 28"/>
        <p:cNvGrpSpPr/>
        <p:nvPr/>
      </p:nvGrpSpPr>
      <p:grpSpPr>
        <a:xfrm>
          <a:off x="0" y="0"/>
          <a:ext cx="0" cy="0"/>
          <a:chOff x="0" y="0"/>
          <a:chExt cx="0" cy="0"/>
        </a:xfrm>
      </p:grpSpPr>
      <p:pic>
        <p:nvPicPr>
          <p:cNvPr id="29" name="Google Shape;29;p42"/>
          <p:cNvPicPr preferRelativeResize="0"/>
          <p:nvPr/>
        </p:nvPicPr>
        <p:blipFill rotWithShape="1">
          <a:blip r:embed="rId2">
            <a:alphaModFix/>
          </a:blip>
          <a:srcRect t="21" b="28777"/>
          <a:stretch/>
        </p:blipFill>
        <p:spPr>
          <a:xfrm>
            <a:off x="0" y="433"/>
            <a:ext cx="9143996" cy="6857995"/>
          </a:xfrm>
          <a:prstGeom prst="rect">
            <a:avLst/>
          </a:prstGeom>
          <a:noFill/>
          <a:ln>
            <a:noFill/>
          </a:ln>
        </p:spPr>
      </p:pic>
      <p:sp>
        <p:nvSpPr>
          <p:cNvPr id="30" name="Google Shape;30;p42"/>
          <p:cNvSpPr txBox="1">
            <a:spLocks noGrp="1"/>
          </p:cNvSpPr>
          <p:nvPr>
            <p:ph type="title"/>
          </p:nvPr>
        </p:nvSpPr>
        <p:spPr>
          <a:xfrm>
            <a:off x="425525" y="101333"/>
            <a:ext cx="8489700" cy="954400"/>
          </a:xfrm>
          <a:prstGeom prst="rect">
            <a:avLst/>
          </a:prstGeom>
          <a:noFill/>
          <a:ln>
            <a:noFill/>
          </a:ln>
        </p:spPr>
        <p:txBody>
          <a:bodyPr spcFirstLastPara="1" wrap="square" lIns="0" tIns="0" rIns="0" bIns="0" anchor="t" anchorCtr="0">
            <a:normAutofit/>
          </a:bodyPr>
          <a:lstStyle>
            <a:lvl1pPr lvl="0" algn="l">
              <a:lnSpc>
                <a:spcPct val="110000"/>
              </a:lnSpc>
              <a:spcBef>
                <a:spcPts val="0"/>
              </a:spcBef>
              <a:spcAft>
                <a:spcPts val="0"/>
              </a:spcAft>
              <a:buClr>
                <a:schemeClr val="dk2"/>
              </a:buClr>
              <a:buSzPts val="1500"/>
              <a:buFont typeface="Helvetica Neue Light"/>
              <a:buNone/>
              <a:defRPr sz="3000">
                <a:solidFill>
                  <a:schemeClr val="dk2"/>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2pPr>
            <a:lvl3pPr lvl="2"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3pPr>
            <a:lvl4pPr lvl="3"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4pPr>
            <a:lvl5pPr lvl="4"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5pPr>
            <a:lvl6pPr lvl="5"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6pPr>
            <a:lvl7pPr lvl="6"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7pPr>
            <a:lvl8pPr lvl="7"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8pPr>
            <a:lvl9pPr lvl="8"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9pPr>
          </a:lstStyle>
          <a:p>
            <a:endParaRPr/>
          </a:p>
        </p:txBody>
      </p:sp>
      <p:sp>
        <p:nvSpPr>
          <p:cNvPr id="31" name="Google Shape;31;p42"/>
          <p:cNvSpPr txBox="1">
            <a:spLocks noGrp="1"/>
          </p:cNvSpPr>
          <p:nvPr>
            <p:ph type="sldNum" idx="12"/>
          </p:nvPr>
        </p:nvSpPr>
        <p:spPr>
          <a:xfrm>
            <a:off x="8413297" y="6386400"/>
            <a:ext cx="293700" cy="122400"/>
          </a:xfrm>
          <a:prstGeom prst="rect">
            <a:avLst/>
          </a:prstGeom>
          <a:noFill/>
          <a:ln>
            <a:noFill/>
          </a:ln>
        </p:spPr>
        <p:txBody>
          <a:bodyPr spcFirstLastPara="1" wrap="square" lIns="0" tIns="0" rIns="0" bIns="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cxnSp>
        <p:nvCxnSpPr>
          <p:cNvPr id="32" name="Google Shape;32;p42"/>
          <p:cNvCxnSpPr/>
          <p:nvPr/>
        </p:nvCxnSpPr>
        <p:spPr>
          <a:xfrm>
            <a:off x="417675" y="732000"/>
            <a:ext cx="8412300" cy="0"/>
          </a:xfrm>
          <a:prstGeom prst="straightConnector1">
            <a:avLst/>
          </a:prstGeom>
          <a:noFill/>
          <a:ln w="9525" cap="flat" cmpd="sng">
            <a:solidFill>
              <a:schemeClr val="dk2"/>
            </a:solidFill>
            <a:prstDash val="solid"/>
            <a:miter lim="800000"/>
            <a:headEnd type="none" w="sm" len="sm"/>
            <a:tailEnd type="none" w="sm" len="sm"/>
          </a:ln>
        </p:spPr>
      </p:cxnSp>
    </p:spTree>
    <p:extLst>
      <p:ext uri="{BB962C8B-B14F-4D97-AF65-F5344CB8AC3E}">
        <p14:creationId xmlns:p14="http://schemas.microsoft.com/office/powerpoint/2010/main" val="18890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15-25-0248-00-04ab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2025</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pps.fcc.gov/oetcf/kdb/forms/FTSSearchResultPage.cfm?switch=P&amp;id=277034"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Towards NB Channel Access Convergence (CID 988)</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caldana</a:t>
            </a:r>
            <a:r>
              <a:rPr lang="en-US" altLang="en-US" sz="1600" dirty="0">
                <a:latin typeface="Times New Roman" panose="02020603050405020304" pitchFamily="18" charset="0"/>
              </a:rPr>
              <a:t> (at) meta.com]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chemeClr val="tx1"/>
                </a:solidFill>
                <a:latin typeface="Times New Roman" panose="02020603050405020304" pitchFamily="18" charset="0"/>
                <a:cs typeface="Times New Roman" panose="02020603050405020304" pitchFamily="18" charset="0"/>
              </a:rPr>
              <a:t>[This provides slides to aid discussion towards convergence on CID 988 resolution (NB </a:t>
            </a:r>
            <a:r>
              <a:rPr lang="en-US" altLang="en-US" sz="1600" dirty="0" err="1">
                <a:solidFill>
                  <a:schemeClr val="tx1"/>
                </a:solidFill>
                <a:latin typeface="Times New Roman" panose="02020603050405020304" pitchFamily="18" charset="0"/>
                <a:cs typeface="Times New Roman" panose="02020603050405020304" pitchFamily="18" charset="0"/>
              </a:rPr>
              <a:t>Coex</a:t>
            </a:r>
            <a:r>
              <a:rPr lang="en-US" altLang="en-US" sz="1600" dirty="0">
                <a:solidFill>
                  <a:schemeClr val="tx1"/>
                </a:solidFill>
                <a:latin typeface="Times New Roman" panose="02020603050405020304" pitchFamily="18" charset="0"/>
                <a:cs typeface="Times New Roman" panose="02020603050405020304" pitchFamily="18" charset="0"/>
              </a:rPr>
              <a:t>) from Draft 1.0]</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[For information]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0"/>
          <p:cNvSpPr txBox="1">
            <a:spLocks noGrp="1"/>
          </p:cNvSpPr>
          <p:nvPr>
            <p:ph type="title"/>
          </p:nvPr>
        </p:nvSpPr>
        <p:spPr>
          <a:xfrm>
            <a:off x="379985" y="740779"/>
            <a:ext cx="8832600" cy="810000"/>
          </a:xfrm>
          <a:prstGeom prst="rect">
            <a:avLst/>
          </a:prstGeom>
          <a:noFill/>
          <a:ln>
            <a:noFill/>
          </a:ln>
        </p:spPr>
        <p:txBody>
          <a:bodyPr spcFirstLastPara="1" vert="horz" wrap="square" lIns="0" tIns="0" rIns="0" bIns="0" numCol="1" anchor="t" anchorCtr="0" compatLnSpc="1">
            <a:prstTxWarp prst="textNoShape">
              <a:avLst/>
            </a:prstTxWarp>
            <a:normAutofit/>
          </a:bodyPr>
          <a:lstStyle/>
          <a:p>
            <a:r>
              <a:rPr lang="en-US" sz="4000" dirty="0">
                <a:solidFill>
                  <a:schemeClr val="tx1"/>
                </a:solidFill>
                <a:latin typeface="Arial"/>
                <a:ea typeface="Arial"/>
                <a:cs typeface="Arial"/>
                <a:sym typeface="Arial"/>
              </a:rPr>
              <a:t>Preferred NB channels for Japan</a:t>
            </a:r>
            <a:endParaRPr sz="4000" dirty="0">
              <a:solidFill>
                <a:schemeClr val="tx1"/>
              </a:solidFill>
              <a:latin typeface="Arial"/>
              <a:ea typeface="Arial"/>
              <a:cs typeface="Arial"/>
              <a:sym typeface="Arial"/>
            </a:endParaRPr>
          </a:p>
        </p:txBody>
      </p:sp>
      <p:sp>
        <p:nvSpPr>
          <p:cNvPr id="354" name="Google Shape;354;p10"/>
          <p:cNvSpPr txBox="1">
            <a:spLocks noGrp="1"/>
          </p:cNvSpPr>
          <p:nvPr>
            <p:ph type="sldNum" idx="12"/>
          </p:nvPr>
        </p:nvSpPr>
        <p:spPr>
          <a:xfrm>
            <a:off x="8749884" y="5825045"/>
            <a:ext cx="293700" cy="82200"/>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10</a:t>
            </a:fld>
            <a:endParaRPr/>
          </a:p>
        </p:txBody>
      </p:sp>
      <p:sp>
        <p:nvSpPr>
          <p:cNvPr id="355" name="Google Shape;355;p10"/>
          <p:cNvSpPr txBox="1"/>
          <p:nvPr/>
        </p:nvSpPr>
        <p:spPr>
          <a:xfrm>
            <a:off x="7683681" y="5352241"/>
            <a:ext cx="933892" cy="353240"/>
          </a:xfrm>
          <a:prstGeom prst="rect">
            <a:avLst/>
          </a:prstGeom>
          <a:noFill/>
          <a:ln>
            <a:noFill/>
          </a:ln>
        </p:spPr>
        <p:txBody>
          <a:bodyPr spcFirstLastPara="1" wrap="square" lIns="0" tIns="0" rIns="0" bIns="0" anchor="ctr" anchorCtr="0">
            <a:normAutofit/>
          </a:bodyPr>
          <a:lstStyle/>
          <a:p>
            <a:pPr algn="r">
              <a:spcBef>
                <a:spcPts val="0"/>
              </a:spcBef>
              <a:spcAft>
                <a:spcPts val="0"/>
              </a:spcAft>
              <a:buClr>
                <a:srgbClr val="000000"/>
              </a:buClr>
              <a:buSzPts val="1000"/>
            </a:pPr>
            <a:fld id="{00000000-1234-1234-1234-123412341234}" type="slidenum">
              <a:rPr lang="en-US" sz="1000">
                <a:solidFill>
                  <a:schemeClr val="dk2"/>
                </a:solidFill>
                <a:latin typeface="Arial"/>
                <a:ea typeface="Arial"/>
                <a:cs typeface="Arial"/>
                <a:sym typeface="Arial"/>
              </a:rPr>
              <a:pPr algn="r">
                <a:spcBef>
                  <a:spcPts val="0"/>
                </a:spcBef>
                <a:spcAft>
                  <a:spcPts val="0"/>
                </a:spcAft>
                <a:buClr>
                  <a:srgbClr val="000000"/>
                </a:buClr>
                <a:buSzPts val="1000"/>
              </a:pPr>
              <a:t>10</a:t>
            </a:fld>
            <a:endParaRPr sz="1000">
              <a:solidFill>
                <a:schemeClr val="dk2"/>
              </a:solidFill>
              <a:latin typeface="Arial"/>
              <a:ea typeface="Arial"/>
              <a:cs typeface="Arial"/>
              <a:sym typeface="Arial"/>
            </a:endParaRPr>
          </a:p>
        </p:txBody>
      </p:sp>
      <p:grpSp>
        <p:nvGrpSpPr>
          <p:cNvPr id="356" name="Google Shape;356;p10"/>
          <p:cNvGrpSpPr/>
          <p:nvPr/>
        </p:nvGrpSpPr>
        <p:grpSpPr>
          <a:xfrm>
            <a:off x="290884" y="1922878"/>
            <a:ext cx="6043009" cy="912043"/>
            <a:chOff x="3393649" y="2516955"/>
            <a:chExt cx="4562574" cy="912043"/>
          </a:xfrm>
        </p:grpSpPr>
        <p:sp>
          <p:nvSpPr>
            <p:cNvPr id="357" name="Google Shape;357;p10"/>
            <p:cNvSpPr/>
            <p:nvPr/>
          </p:nvSpPr>
          <p:spPr>
            <a:xfrm>
              <a:off x="3393649" y="2516955"/>
              <a:ext cx="914401" cy="912043"/>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endParaRPr dirty="0"/>
            </a:p>
          </p:txBody>
        </p:sp>
        <p:sp>
          <p:nvSpPr>
            <p:cNvPr id="358" name="Google Shape;358;p10"/>
            <p:cNvSpPr/>
            <p:nvPr/>
          </p:nvSpPr>
          <p:spPr>
            <a:xfrm>
              <a:off x="4298572" y="2516955"/>
              <a:ext cx="3657651" cy="912043"/>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a:t>
              </a:r>
              <a:endParaRPr/>
            </a:p>
          </p:txBody>
        </p:sp>
      </p:grpSp>
      <p:sp>
        <p:nvSpPr>
          <p:cNvPr id="359" name="Google Shape;359;p10"/>
          <p:cNvSpPr/>
          <p:nvPr/>
        </p:nvSpPr>
        <p:spPr>
          <a:xfrm>
            <a:off x="315171" y="4995203"/>
            <a:ext cx="8798351" cy="912043"/>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a:t>
            </a:r>
            <a:endParaRPr/>
          </a:p>
        </p:txBody>
      </p:sp>
      <p:sp>
        <p:nvSpPr>
          <p:cNvPr id="360" name="Google Shape;360;p10"/>
          <p:cNvSpPr txBox="1"/>
          <p:nvPr/>
        </p:nvSpPr>
        <p:spPr>
          <a:xfrm>
            <a:off x="51206" y="1640460"/>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dirty="0">
                <a:solidFill>
                  <a:srgbClr val="000000"/>
                </a:solidFill>
                <a:latin typeface="Arial"/>
                <a:ea typeface="Arial"/>
                <a:cs typeface="Arial"/>
                <a:sym typeface="Arial"/>
              </a:rPr>
              <a:t>5150</a:t>
            </a:r>
            <a:endParaRPr dirty="0"/>
          </a:p>
        </p:txBody>
      </p:sp>
      <p:sp>
        <p:nvSpPr>
          <p:cNvPr id="361" name="Google Shape;361;p10"/>
          <p:cNvSpPr txBox="1"/>
          <p:nvPr/>
        </p:nvSpPr>
        <p:spPr>
          <a:xfrm>
            <a:off x="1195228" y="1638667"/>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5170</a:t>
            </a:r>
            <a:endParaRPr/>
          </a:p>
        </p:txBody>
      </p:sp>
      <p:sp>
        <p:nvSpPr>
          <p:cNvPr id="362" name="Google Shape;362;p10"/>
          <p:cNvSpPr txBox="1"/>
          <p:nvPr/>
        </p:nvSpPr>
        <p:spPr>
          <a:xfrm>
            <a:off x="85482" y="3115734"/>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5470</a:t>
            </a:r>
            <a:endParaRPr/>
          </a:p>
        </p:txBody>
      </p:sp>
      <p:sp>
        <p:nvSpPr>
          <p:cNvPr id="363" name="Google Shape;363;p10"/>
          <p:cNvSpPr txBox="1"/>
          <p:nvPr/>
        </p:nvSpPr>
        <p:spPr>
          <a:xfrm>
            <a:off x="6935999" y="1612431"/>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5350</a:t>
            </a:r>
            <a:endParaRPr/>
          </a:p>
        </p:txBody>
      </p:sp>
      <p:sp>
        <p:nvSpPr>
          <p:cNvPr id="364" name="Google Shape;364;p10"/>
          <p:cNvSpPr txBox="1"/>
          <p:nvPr/>
        </p:nvSpPr>
        <p:spPr>
          <a:xfrm>
            <a:off x="64076" y="4706790"/>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5925</a:t>
            </a:r>
            <a:endParaRPr/>
          </a:p>
        </p:txBody>
      </p:sp>
      <p:sp>
        <p:nvSpPr>
          <p:cNvPr id="365" name="Google Shape;365;p10"/>
          <p:cNvSpPr txBox="1"/>
          <p:nvPr/>
        </p:nvSpPr>
        <p:spPr>
          <a:xfrm>
            <a:off x="3653830" y="4620949"/>
            <a:ext cx="2880917"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NOTE: Figures not drawn to scale</a:t>
            </a:r>
            <a:endParaRPr/>
          </a:p>
        </p:txBody>
      </p:sp>
      <p:sp>
        <p:nvSpPr>
          <p:cNvPr id="366" name="Google Shape;366;p10"/>
          <p:cNvSpPr txBox="1"/>
          <p:nvPr/>
        </p:nvSpPr>
        <p:spPr>
          <a:xfrm>
            <a:off x="6042787" y="1614962"/>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5330</a:t>
            </a:r>
            <a:endParaRPr/>
          </a:p>
        </p:txBody>
      </p:sp>
      <p:sp>
        <p:nvSpPr>
          <p:cNvPr id="367" name="Google Shape;367;p10"/>
          <p:cNvSpPr txBox="1"/>
          <p:nvPr/>
        </p:nvSpPr>
        <p:spPr>
          <a:xfrm>
            <a:off x="8617574" y="4676343"/>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6425</a:t>
            </a:r>
            <a:endParaRPr/>
          </a:p>
        </p:txBody>
      </p:sp>
      <p:sp>
        <p:nvSpPr>
          <p:cNvPr id="368" name="Google Shape;368;p10"/>
          <p:cNvSpPr/>
          <p:nvPr/>
        </p:nvSpPr>
        <p:spPr>
          <a:xfrm>
            <a:off x="290883" y="5003812"/>
            <a:ext cx="929210" cy="899497"/>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endParaRPr sz="1400" dirty="0">
              <a:solidFill>
                <a:schemeClr val="lt1"/>
              </a:solidFill>
              <a:latin typeface="Arial"/>
              <a:ea typeface="Arial"/>
              <a:cs typeface="Arial"/>
              <a:sym typeface="Arial"/>
            </a:endParaRPr>
          </a:p>
        </p:txBody>
      </p:sp>
      <p:sp>
        <p:nvSpPr>
          <p:cNvPr id="369" name="Google Shape;369;p10"/>
          <p:cNvSpPr txBox="1"/>
          <p:nvPr/>
        </p:nvSpPr>
        <p:spPr>
          <a:xfrm>
            <a:off x="977404" y="4708936"/>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5945</a:t>
            </a:r>
            <a:endParaRPr/>
          </a:p>
        </p:txBody>
      </p:sp>
      <p:sp>
        <p:nvSpPr>
          <p:cNvPr id="370" name="Google Shape;370;p10"/>
          <p:cNvSpPr/>
          <p:nvPr/>
        </p:nvSpPr>
        <p:spPr>
          <a:xfrm>
            <a:off x="6336990" y="1920208"/>
            <a:ext cx="890115" cy="912043"/>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r>
              <a:rPr lang="en-US" sz="1400" dirty="0">
                <a:solidFill>
                  <a:schemeClr val="lt1"/>
                </a:solidFill>
                <a:latin typeface="Arial"/>
                <a:ea typeface="Arial"/>
                <a:cs typeface="Arial"/>
                <a:sym typeface="Arial"/>
              </a:rPr>
              <a:t> </a:t>
            </a:r>
            <a:endParaRPr dirty="0"/>
          </a:p>
        </p:txBody>
      </p:sp>
      <p:sp>
        <p:nvSpPr>
          <p:cNvPr id="371" name="Google Shape;371;p10"/>
          <p:cNvSpPr txBox="1"/>
          <p:nvPr/>
        </p:nvSpPr>
        <p:spPr>
          <a:xfrm>
            <a:off x="1210878" y="3115734"/>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5490</a:t>
            </a:r>
            <a:endParaRPr/>
          </a:p>
        </p:txBody>
      </p:sp>
      <p:sp>
        <p:nvSpPr>
          <p:cNvPr id="372" name="Google Shape;372;p10"/>
          <p:cNvSpPr/>
          <p:nvPr/>
        </p:nvSpPr>
        <p:spPr>
          <a:xfrm>
            <a:off x="315171" y="3372591"/>
            <a:ext cx="1177317" cy="899497"/>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endParaRPr sz="1400" dirty="0">
              <a:solidFill>
                <a:schemeClr val="lt1"/>
              </a:solidFill>
              <a:latin typeface="Arial"/>
              <a:ea typeface="Arial"/>
              <a:cs typeface="Arial"/>
              <a:sym typeface="Arial"/>
            </a:endParaRPr>
          </a:p>
        </p:txBody>
      </p:sp>
      <p:sp>
        <p:nvSpPr>
          <p:cNvPr id="373" name="Google Shape;373;p10"/>
          <p:cNvSpPr/>
          <p:nvPr/>
        </p:nvSpPr>
        <p:spPr>
          <a:xfrm>
            <a:off x="1489429" y="3371128"/>
            <a:ext cx="4844462" cy="899498"/>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a:t>
            </a:r>
            <a:endParaRPr/>
          </a:p>
        </p:txBody>
      </p:sp>
      <p:sp>
        <p:nvSpPr>
          <p:cNvPr id="374" name="Google Shape;374;p10"/>
          <p:cNvSpPr txBox="1"/>
          <p:nvPr/>
        </p:nvSpPr>
        <p:spPr>
          <a:xfrm>
            <a:off x="6063558" y="3028684"/>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5730</a:t>
            </a:r>
            <a:endParaRPr/>
          </a:p>
        </p:txBody>
      </p:sp>
      <p:sp>
        <p:nvSpPr>
          <p:cNvPr id="375" name="Google Shape;375;p10"/>
          <p:cNvSpPr/>
          <p:nvPr/>
        </p:nvSpPr>
        <p:spPr>
          <a:xfrm>
            <a:off x="8663647" y="2688371"/>
            <a:ext cx="387935" cy="340027"/>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376" name="Google Shape;376;p10"/>
          <p:cNvSpPr txBox="1"/>
          <p:nvPr/>
        </p:nvSpPr>
        <p:spPr>
          <a:xfrm>
            <a:off x="7770435" y="2678362"/>
            <a:ext cx="912429"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Available</a:t>
            </a:r>
            <a:endParaRPr/>
          </a:p>
        </p:txBody>
      </p:sp>
      <p:sp>
        <p:nvSpPr>
          <p:cNvPr id="4" name="TextBox 3">
            <a:extLst>
              <a:ext uri="{FF2B5EF4-FFF2-40B4-BE49-F238E27FC236}">
                <a16:creationId xmlns:a16="http://schemas.microsoft.com/office/drawing/2014/main" id="{7212C7BA-1A10-DCD9-FADD-5E297E9460D2}"/>
              </a:ext>
            </a:extLst>
          </p:cNvPr>
          <p:cNvSpPr txBox="1"/>
          <p:nvPr/>
        </p:nvSpPr>
        <p:spPr>
          <a:xfrm>
            <a:off x="886745" y="6193513"/>
            <a:ext cx="7392798" cy="461665"/>
          </a:xfrm>
          <a:prstGeom prst="rect">
            <a:avLst/>
          </a:prstGeom>
          <a:noFill/>
        </p:spPr>
        <p:txBody>
          <a:bodyPr wrap="square" rtlCol="0">
            <a:spAutoFit/>
          </a:bodyPr>
          <a:lstStyle/>
          <a:p>
            <a:r>
              <a:rPr lang="en-US" sz="2400" dirty="0">
                <a:solidFill>
                  <a:schemeClr val="tx1"/>
                </a:solidFill>
              </a:rPr>
              <a:t>In preferred channels, we can have </a:t>
            </a:r>
            <a:r>
              <a:rPr lang="en-US" sz="2400" b="1" u="sng" dirty="0">
                <a:solidFill>
                  <a:schemeClr val="tx1"/>
                </a:solidFill>
              </a:rPr>
              <a:t>relaxed LBT rules</a:t>
            </a:r>
          </a:p>
        </p:txBody>
      </p:sp>
      <p:sp>
        <p:nvSpPr>
          <p:cNvPr id="2" name="Text Box 5">
            <a:extLst>
              <a:ext uri="{FF2B5EF4-FFF2-40B4-BE49-F238E27FC236}">
                <a16:creationId xmlns:a16="http://schemas.microsoft.com/office/drawing/2014/main" id="{735D6B28-57F9-05F4-1646-D1BFC9CAB732}"/>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2025</a:t>
            </a:r>
          </a:p>
        </p:txBody>
      </p:sp>
      <p:sp>
        <p:nvSpPr>
          <p:cNvPr id="5" name="Rectangle 1">
            <a:extLst>
              <a:ext uri="{FF2B5EF4-FFF2-40B4-BE49-F238E27FC236}">
                <a16:creationId xmlns:a16="http://schemas.microsoft.com/office/drawing/2014/main" id="{3179A1CA-D7A9-9E51-C467-742889DCE79C}"/>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15-25-0248-00-04ab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77B7-68A9-4E4B-B1B0-CF39F19A876F}"/>
              </a:ext>
            </a:extLst>
          </p:cNvPr>
          <p:cNvSpPr>
            <a:spLocks noGrp="1"/>
          </p:cNvSpPr>
          <p:nvPr>
            <p:ph type="title"/>
          </p:nvPr>
        </p:nvSpPr>
        <p:spPr/>
        <p:txBody>
          <a:bodyPr/>
          <a:lstStyle/>
          <a:p>
            <a:r>
              <a:rPr lang="en-US" sz="2400" b="1" dirty="0"/>
              <a:t>Example of Simple Channel Access using Preferred channels</a:t>
            </a:r>
          </a:p>
        </p:txBody>
      </p:sp>
      <p:sp>
        <p:nvSpPr>
          <p:cNvPr id="3" name="Content Placeholder 2">
            <a:extLst>
              <a:ext uri="{FF2B5EF4-FFF2-40B4-BE49-F238E27FC236}">
                <a16:creationId xmlns:a16="http://schemas.microsoft.com/office/drawing/2014/main" id="{E9F19B20-11DB-D1D0-581C-0D8FEF72ECF6}"/>
              </a:ext>
            </a:extLst>
          </p:cNvPr>
          <p:cNvSpPr>
            <a:spLocks noGrp="1"/>
          </p:cNvSpPr>
          <p:nvPr>
            <p:ph idx="1"/>
          </p:nvPr>
        </p:nvSpPr>
        <p:spPr>
          <a:xfrm>
            <a:off x="609600" y="1371600"/>
            <a:ext cx="8534400" cy="4868863"/>
          </a:xfrm>
        </p:spPr>
        <p:txBody>
          <a:bodyPr/>
          <a:lstStyle/>
          <a:p>
            <a:r>
              <a:rPr lang="en-US" sz="2800" dirty="0"/>
              <a:t>Denote NP = Non-preferred channel and P=preferred channel.</a:t>
            </a:r>
          </a:p>
          <a:p>
            <a:endParaRPr lang="en-US" sz="2800" dirty="0"/>
          </a:p>
          <a:p>
            <a:r>
              <a:rPr lang="en-US" sz="2800" dirty="0"/>
              <a:t>Assume device attempts to use NP channel</a:t>
            </a:r>
          </a:p>
          <a:p>
            <a:pPr marL="0" indent="0"/>
            <a:r>
              <a:rPr lang="en-US" sz="2800" dirty="0"/>
              <a:t>	If CCA is idle, TX</a:t>
            </a:r>
          </a:p>
          <a:p>
            <a:pPr marL="0" indent="0"/>
            <a:r>
              <a:rPr lang="en-US" sz="2800" dirty="0"/>
              <a:t>    else Hop to preferred channel and TX (subject to 		  relaxed LBT rules in P channels)</a:t>
            </a:r>
          </a:p>
          <a:p>
            <a:pPr marL="0" indent="0"/>
            <a:endParaRPr lang="en-US" sz="2800" dirty="0"/>
          </a:p>
          <a:p>
            <a:pPr marL="857250" lvl="1"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C1F41186-0EE4-CE18-1CEA-68751584854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dirty="0"/>
          </a:p>
        </p:txBody>
      </p:sp>
    </p:spTree>
    <p:extLst>
      <p:ext uri="{BB962C8B-B14F-4D97-AF65-F5344CB8AC3E}">
        <p14:creationId xmlns:p14="http://schemas.microsoft.com/office/powerpoint/2010/main" val="124426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3999-3137-695B-E53E-AA20901C4F6F}"/>
              </a:ext>
            </a:extLst>
          </p:cNvPr>
          <p:cNvSpPr>
            <a:spLocks noGrp="1"/>
          </p:cNvSpPr>
          <p:nvPr>
            <p:ph type="title"/>
          </p:nvPr>
        </p:nvSpPr>
        <p:spPr/>
        <p:txBody>
          <a:bodyPr/>
          <a:lstStyle/>
          <a:p>
            <a:r>
              <a:rPr lang="en-US" dirty="0"/>
              <a:t>General Block Diagram</a:t>
            </a:r>
          </a:p>
        </p:txBody>
      </p:sp>
      <p:sp>
        <p:nvSpPr>
          <p:cNvPr id="4" name="Slide Number Placeholder 3">
            <a:extLst>
              <a:ext uri="{FF2B5EF4-FFF2-40B4-BE49-F238E27FC236}">
                <a16:creationId xmlns:a16="http://schemas.microsoft.com/office/drawing/2014/main" id="{1EBC6FFD-8290-4734-351A-F58DF298DCE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dirty="0"/>
          </a:p>
        </p:txBody>
      </p:sp>
      <p:pic>
        <p:nvPicPr>
          <p:cNvPr id="5" name="Google Shape;298;p5">
            <a:extLst>
              <a:ext uri="{FF2B5EF4-FFF2-40B4-BE49-F238E27FC236}">
                <a16:creationId xmlns:a16="http://schemas.microsoft.com/office/drawing/2014/main" id="{BBD3E69F-8760-C72E-9251-D04D493E26C3}"/>
              </a:ext>
            </a:extLst>
          </p:cNvPr>
          <p:cNvPicPr preferRelativeResize="0"/>
          <p:nvPr/>
        </p:nvPicPr>
        <p:blipFill>
          <a:blip r:embed="rId2">
            <a:alphaModFix/>
          </a:blip>
          <a:stretch>
            <a:fillRect/>
          </a:stretch>
        </p:blipFill>
        <p:spPr>
          <a:xfrm>
            <a:off x="1" y="1373907"/>
            <a:ext cx="9143999" cy="4502375"/>
          </a:xfrm>
          <a:prstGeom prst="rect">
            <a:avLst/>
          </a:prstGeom>
          <a:noFill/>
          <a:ln>
            <a:noFill/>
          </a:ln>
        </p:spPr>
      </p:pic>
    </p:spTree>
    <p:extLst>
      <p:ext uri="{BB962C8B-B14F-4D97-AF65-F5344CB8AC3E}">
        <p14:creationId xmlns:p14="http://schemas.microsoft.com/office/powerpoint/2010/main" val="342565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2E21-B9FB-6E05-8101-2354B3ED56F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8BF8ADB9-B1F8-689B-A8F0-1B23B2F0C097}"/>
              </a:ext>
            </a:extLst>
          </p:cNvPr>
          <p:cNvSpPr>
            <a:spLocks noGrp="1"/>
          </p:cNvSpPr>
          <p:nvPr>
            <p:ph idx="1"/>
          </p:nvPr>
        </p:nvSpPr>
        <p:spPr/>
        <p:txBody>
          <a:bodyPr/>
          <a:lstStyle/>
          <a:p>
            <a:r>
              <a:rPr lang="en-US" sz="2400" dirty="0"/>
              <a:t>802.15.4ab needs to define a harmonized baseline channel access mechanism that should be LBT-based with additional considerations:</a:t>
            </a:r>
          </a:p>
          <a:p>
            <a:pPr marL="514350" indent="-514350">
              <a:buFont typeface="+mj-lt"/>
              <a:buAutoNum type="arabicPeriod"/>
            </a:pPr>
            <a:r>
              <a:rPr lang="en-US" sz="2400" dirty="0"/>
              <a:t>Energy detection threshold (one value or dynamic) (15-24-407-07 or compromise EDT)</a:t>
            </a:r>
          </a:p>
          <a:p>
            <a:pPr marL="514350" indent="-514350">
              <a:buFont typeface="+mj-lt"/>
              <a:buAutoNum type="arabicPeriod"/>
            </a:pPr>
            <a:r>
              <a:rPr lang="en-US" sz="2400" dirty="0"/>
              <a:t>Single CCA or allow for second CCA on another channel within 50us (15-25-99-01)</a:t>
            </a:r>
          </a:p>
          <a:p>
            <a:pPr marL="514350" indent="-514350">
              <a:buFont typeface="+mj-lt"/>
              <a:buAutoNum type="arabicPeriod"/>
            </a:pPr>
            <a:r>
              <a:rPr lang="en-US" sz="2400" dirty="0"/>
              <a:t>Use of Preferred channels to expedite channel access and allow for relaxed LBT parameters</a:t>
            </a:r>
          </a:p>
        </p:txBody>
      </p:sp>
      <p:sp>
        <p:nvSpPr>
          <p:cNvPr id="4" name="Slide Number Placeholder 3">
            <a:extLst>
              <a:ext uri="{FF2B5EF4-FFF2-40B4-BE49-F238E27FC236}">
                <a16:creationId xmlns:a16="http://schemas.microsoft.com/office/drawing/2014/main" id="{7D9F1B61-9339-FB69-667A-FD18A8F4744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dirty="0"/>
          </a:p>
        </p:txBody>
      </p:sp>
    </p:spTree>
    <p:extLst>
      <p:ext uri="{BB962C8B-B14F-4D97-AF65-F5344CB8AC3E}">
        <p14:creationId xmlns:p14="http://schemas.microsoft.com/office/powerpoint/2010/main" val="206231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7B21-6942-2D8B-554D-E31D49AF05E1}"/>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37431204-F988-74EC-E21C-B5CFDBF9F1A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729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7238-C8C6-826B-141F-F9182297350C}"/>
              </a:ext>
            </a:extLst>
          </p:cNvPr>
          <p:cNvSpPr>
            <a:spLocks noGrp="1"/>
          </p:cNvSpPr>
          <p:nvPr>
            <p:ph type="title"/>
          </p:nvPr>
        </p:nvSpPr>
        <p:spPr/>
        <p:txBody>
          <a:bodyPr/>
          <a:lstStyle/>
          <a:p>
            <a:r>
              <a:rPr lang="en-US" dirty="0"/>
              <a:t>ETSI BRAN Developments</a:t>
            </a:r>
          </a:p>
        </p:txBody>
      </p:sp>
      <p:sp>
        <p:nvSpPr>
          <p:cNvPr id="3" name="Content Placeholder 2">
            <a:extLst>
              <a:ext uri="{FF2B5EF4-FFF2-40B4-BE49-F238E27FC236}">
                <a16:creationId xmlns:a16="http://schemas.microsoft.com/office/drawing/2014/main" id="{8AE70816-EF82-5E22-345A-6AC3CF4B46D0}"/>
              </a:ext>
            </a:extLst>
          </p:cNvPr>
          <p:cNvSpPr>
            <a:spLocks noGrp="1"/>
          </p:cNvSpPr>
          <p:nvPr>
            <p:ph idx="1"/>
          </p:nvPr>
        </p:nvSpPr>
        <p:spPr>
          <a:xfrm>
            <a:off x="609600" y="1371600"/>
            <a:ext cx="7764463" cy="4292865"/>
          </a:xfrm>
        </p:spPr>
        <p:txBody>
          <a:bodyPr/>
          <a:lstStyle/>
          <a:p>
            <a:pPr marL="457200" indent="-457200">
              <a:buAutoNum type="arabicPeriod"/>
            </a:pPr>
            <a:r>
              <a:rPr lang="en-US" sz="2000" dirty="0"/>
              <a:t>5% duty cycle no-LBT (BRAN(24)125012) is </a:t>
            </a:r>
            <a:r>
              <a:rPr lang="en-US" sz="2000" b="1" dirty="0"/>
              <a:t>not accepted</a:t>
            </a:r>
          </a:p>
          <a:p>
            <a:pPr marL="0" indent="0"/>
            <a:endParaRPr lang="en-US" sz="2000" dirty="0"/>
          </a:p>
          <a:p>
            <a:pPr marL="0" indent="0"/>
            <a:r>
              <a:rPr lang="en-US" sz="2000" dirty="0"/>
              <a:t>2.  </a:t>
            </a:r>
            <a:r>
              <a:rPr lang="en-US" sz="2000" dirty="0" err="1"/>
              <a:t>eDAA</a:t>
            </a:r>
            <a:r>
              <a:rPr lang="en-US" sz="2000" dirty="0"/>
              <a:t> proposed by Apple (BRAN(25)128007) is </a:t>
            </a:r>
            <a:r>
              <a:rPr lang="en-US" sz="2000" b="1" dirty="0"/>
              <a:t>not accepted</a:t>
            </a:r>
          </a:p>
          <a:p>
            <a:pPr marL="0" indent="0"/>
            <a:endParaRPr lang="en-US" sz="2000" b="1" dirty="0"/>
          </a:p>
          <a:p>
            <a:pPr marL="0" indent="0"/>
            <a:r>
              <a:rPr lang="en-US" sz="2000" dirty="0"/>
              <a:t>3. Low Duty Cycle no-LBT proposed by NXP (BRAN(25)128008r1) is </a:t>
            </a:r>
            <a:r>
              <a:rPr lang="en-US" sz="2000" b="1" dirty="0"/>
              <a:t>not accepted</a:t>
            </a:r>
          </a:p>
          <a:p>
            <a:pPr marL="0" indent="0"/>
            <a:endParaRPr lang="en-US" sz="2000" b="1" dirty="0"/>
          </a:p>
          <a:p>
            <a:pPr marL="0" indent="0"/>
            <a:r>
              <a:rPr lang="en-US" sz="2000" dirty="0"/>
              <a:t>4. Accepted Minutes (BRAN(25)128016r1) of ETSI BRAN #127 show that LBT-based channel access proposal in BRAN(24)124017r3 is </a:t>
            </a:r>
            <a:r>
              <a:rPr lang="en-US" sz="2000" b="1" dirty="0"/>
              <a:t>accepted</a:t>
            </a:r>
          </a:p>
          <a:p>
            <a:pPr marL="0" indent="0"/>
            <a:endParaRPr lang="en-US" sz="2400" b="1" dirty="0"/>
          </a:p>
          <a:p>
            <a:pPr lvl="1">
              <a:buFont typeface="Arial" panose="020B0604020202020204" pitchFamily="34" charset="0"/>
              <a:buChar char="•"/>
            </a:pPr>
            <a:r>
              <a:rPr lang="en-US" sz="2000" dirty="0"/>
              <a:t>	It is the </a:t>
            </a:r>
            <a:r>
              <a:rPr lang="en-US" sz="2000" b="1" dirty="0"/>
              <a:t>only</a:t>
            </a:r>
            <a:r>
              <a:rPr lang="en-US" sz="2000" dirty="0"/>
              <a:t> accepted NB channel access mechanism that allows for any kind of frames (e.g., data frames) to be TX.</a:t>
            </a:r>
          </a:p>
          <a:p>
            <a:pPr marL="0" indent="0"/>
            <a:br>
              <a:rPr lang="en-US" sz="2400" b="1" dirty="0"/>
            </a:br>
            <a:endParaRPr lang="en-US" sz="2400" b="1" dirty="0"/>
          </a:p>
          <a:p>
            <a:pPr marL="0" indent="0"/>
            <a:r>
              <a:rPr lang="en-US" sz="2400" b="1" dirty="0"/>
              <a:t>	</a:t>
            </a:r>
          </a:p>
          <a:p>
            <a:pPr marL="0" indent="0"/>
            <a:endParaRPr lang="en-US" sz="2400" b="1" dirty="0"/>
          </a:p>
        </p:txBody>
      </p:sp>
      <p:sp>
        <p:nvSpPr>
          <p:cNvPr id="4" name="Slide Number Placeholder 3">
            <a:extLst>
              <a:ext uri="{FF2B5EF4-FFF2-40B4-BE49-F238E27FC236}">
                <a16:creationId xmlns:a16="http://schemas.microsoft.com/office/drawing/2014/main" id="{2FE8AD5D-9484-008F-6206-20165454AC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dirty="0"/>
          </a:p>
        </p:txBody>
      </p:sp>
      <p:pic>
        <p:nvPicPr>
          <p:cNvPr id="6" name="Picture 5">
            <a:extLst>
              <a:ext uri="{FF2B5EF4-FFF2-40B4-BE49-F238E27FC236}">
                <a16:creationId xmlns:a16="http://schemas.microsoft.com/office/drawing/2014/main" id="{DE5D675F-CABC-7AC3-1973-EF0B3F92B288}"/>
              </a:ext>
            </a:extLst>
          </p:cNvPr>
          <p:cNvPicPr>
            <a:picLocks noChangeAspect="1"/>
          </p:cNvPicPr>
          <p:nvPr/>
        </p:nvPicPr>
        <p:blipFill>
          <a:blip r:embed="rId3"/>
          <a:stretch>
            <a:fillRect/>
          </a:stretch>
        </p:blipFill>
        <p:spPr>
          <a:xfrm>
            <a:off x="287016" y="5252882"/>
            <a:ext cx="8856984" cy="772173"/>
          </a:xfrm>
          <a:prstGeom prst="rect">
            <a:avLst/>
          </a:prstGeom>
        </p:spPr>
      </p:pic>
      <p:pic>
        <p:nvPicPr>
          <p:cNvPr id="10" name="Picture 9">
            <a:extLst>
              <a:ext uri="{FF2B5EF4-FFF2-40B4-BE49-F238E27FC236}">
                <a16:creationId xmlns:a16="http://schemas.microsoft.com/office/drawing/2014/main" id="{609B1408-432C-08F7-DB33-C87E4265652D}"/>
              </a:ext>
            </a:extLst>
          </p:cNvPr>
          <p:cNvPicPr>
            <a:picLocks noChangeAspect="1"/>
          </p:cNvPicPr>
          <p:nvPr/>
        </p:nvPicPr>
        <p:blipFill>
          <a:blip r:embed="rId4"/>
          <a:stretch>
            <a:fillRect/>
          </a:stretch>
        </p:blipFill>
        <p:spPr>
          <a:xfrm>
            <a:off x="0" y="2708897"/>
            <a:ext cx="9144000" cy="68792"/>
          </a:xfrm>
          <a:prstGeom prst="rect">
            <a:avLst/>
          </a:prstGeom>
        </p:spPr>
      </p:pic>
      <p:pic>
        <p:nvPicPr>
          <p:cNvPr id="12" name="Picture 11">
            <a:extLst>
              <a:ext uri="{FF2B5EF4-FFF2-40B4-BE49-F238E27FC236}">
                <a16:creationId xmlns:a16="http://schemas.microsoft.com/office/drawing/2014/main" id="{92EEF00B-EB2B-9630-DCCD-96994CB8E46A}"/>
              </a:ext>
            </a:extLst>
          </p:cNvPr>
          <p:cNvPicPr>
            <a:picLocks noChangeAspect="1"/>
          </p:cNvPicPr>
          <p:nvPr/>
        </p:nvPicPr>
        <p:blipFill>
          <a:blip r:embed="rId5"/>
          <a:stretch>
            <a:fillRect/>
          </a:stretch>
        </p:blipFill>
        <p:spPr>
          <a:xfrm>
            <a:off x="0" y="3803033"/>
            <a:ext cx="9144000" cy="79698"/>
          </a:xfrm>
          <a:prstGeom prst="rect">
            <a:avLst/>
          </a:prstGeom>
        </p:spPr>
      </p:pic>
      <p:pic>
        <p:nvPicPr>
          <p:cNvPr id="7" name="Picture 6">
            <a:extLst>
              <a:ext uri="{FF2B5EF4-FFF2-40B4-BE49-F238E27FC236}">
                <a16:creationId xmlns:a16="http://schemas.microsoft.com/office/drawing/2014/main" id="{DB005031-8423-5570-264D-A42665131259}"/>
              </a:ext>
            </a:extLst>
          </p:cNvPr>
          <p:cNvPicPr>
            <a:picLocks noChangeAspect="1"/>
          </p:cNvPicPr>
          <p:nvPr/>
        </p:nvPicPr>
        <p:blipFill>
          <a:blip r:embed="rId6"/>
          <a:stretch>
            <a:fillRect/>
          </a:stretch>
        </p:blipFill>
        <p:spPr>
          <a:xfrm>
            <a:off x="0" y="1916832"/>
            <a:ext cx="9144000" cy="70884"/>
          </a:xfrm>
          <a:prstGeom prst="rect">
            <a:avLst/>
          </a:prstGeom>
        </p:spPr>
      </p:pic>
      <p:cxnSp>
        <p:nvCxnSpPr>
          <p:cNvPr id="11" name="Straight Arrow Connector 10">
            <a:extLst>
              <a:ext uri="{FF2B5EF4-FFF2-40B4-BE49-F238E27FC236}">
                <a16:creationId xmlns:a16="http://schemas.microsoft.com/office/drawing/2014/main" id="{9AAF9F5D-9E31-1626-EA9C-BF9D13E25747}"/>
              </a:ext>
            </a:extLst>
          </p:cNvPr>
          <p:cNvCxnSpPr/>
          <p:nvPr/>
        </p:nvCxnSpPr>
        <p:spPr bwMode="auto">
          <a:xfrm>
            <a:off x="4427984" y="4908075"/>
            <a:ext cx="3312368" cy="34480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28862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76E6D-096D-F3AC-CE0E-F64ECCD6E4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2D0BD-41A2-57A7-F636-D684FCFAF867}"/>
              </a:ext>
            </a:extLst>
          </p:cNvPr>
          <p:cNvSpPr>
            <a:spLocks noGrp="1"/>
          </p:cNvSpPr>
          <p:nvPr>
            <p:ph type="title"/>
          </p:nvPr>
        </p:nvSpPr>
        <p:spPr/>
        <p:txBody>
          <a:bodyPr/>
          <a:lstStyle/>
          <a:p>
            <a:r>
              <a:rPr lang="en-US" dirty="0"/>
              <a:t>ETSI BRAN Developments (</a:t>
            </a:r>
            <a:r>
              <a:rPr lang="en-US" dirty="0" err="1"/>
              <a:t>ctd</a:t>
            </a:r>
            <a:r>
              <a:rPr lang="en-US" dirty="0"/>
              <a:t>)</a:t>
            </a:r>
          </a:p>
        </p:txBody>
      </p:sp>
      <p:sp>
        <p:nvSpPr>
          <p:cNvPr id="3" name="Content Placeholder 2">
            <a:extLst>
              <a:ext uri="{FF2B5EF4-FFF2-40B4-BE49-F238E27FC236}">
                <a16:creationId xmlns:a16="http://schemas.microsoft.com/office/drawing/2014/main" id="{DE396547-7450-5077-7C8B-AC9901346700}"/>
              </a:ext>
            </a:extLst>
          </p:cNvPr>
          <p:cNvSpPr>
            <a:spLocks noGrp="1"/>
          </p:cNvSpPr>
          <p:nvPr>
            <p:ph idx="1"/>
          </p:nvPr>
        </p:nvSpPr>
        <p:spPr>
          <a:xfrm>
            <a:off x="609600" y="1371600"/>
            <a:ext cx="7764463" cy="4292865"/>
          </a:xfrm>
        </p:spPr>
        <p:txBody>
          <a:bodyPr/>
          <a:lstStyle/>
          <a:p>
            <a:pPr marL="0" indent="0"/>
            <a:r>
              <a:rPr lang="en-US" sz="2000" dirty="0"/>
              <a:t>5. </a:t>
            </a:r>
            <a:r>
              <a:rPr lang="en-US" sz="2000" dirty="0" err="1"/>
              <a:t>eDAA</a:t>
            </a:r>
            <a:r>
              <a:rPr lang="en-US" sz="2000" dirty="0"/>
              <a:t> proposal by Apple (BRAN(25)129011) again not accepted.</a:t>
            </a:r>
          </a:p>
          <a:p>
            <a:pPr marL="0" indent="0"/>
            <a:r>
              <a:rPr lang="en-US" sz="2000" dirty="0"/>
              <a:t>6. Removal of NBE-LBT text proposal by Apple not accepted. (BRAN (25)129014)</a:t>
            </a:r>
          </a:p>
        </p:txBody>
      </p:sp>
      <p:sp>
        <p:nvSpPr>
          <p:cNvPr id="4" name="Slide Number Placeholder 3">
            <a:extLst>
              <a:ext uri="{FF2B5EF4-FFF2-40B4-BE49-F238E27FC236}">
                <a16:creationId xmlns:a16="http://schemas.microsoft.com/office/drawing/2014/main" id="{47B22993-C9E5-E524-E9EF-6A92D29DEBC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dirty="0"/>
          </a:p>
        </p:txBody>
      </p:sp>
    </p:spTree>
    <p:extLst>
      <p:ext uri="{BB962C8B-B14F-4D97-AF65-F5344CB8AC3E}">
        <p14:creationId xmlns:p14="http://schemas.microsoft.com/office/powerpoint/2010/main" val="346597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799F-EE96-3159-42E9-8B0DD35F9CA3}"/>
              </a:ext>
            </a:extLst>
          </p:cNvPr>
          <p:cNvSpPr>
            <a:spLocks noGrp="1"/>
          </p:cNvSpPr>
          <p:nvPr>
            <p:ph type="title"/>
          </p:nvPr>
        </p:nvSpPr>
        <p:spPr>
          <a:xfrm>
            <a:off x="755576" y="715715"/>
            <a:ext cx="7764463" cy="754063"/>
          </a:xfrm>
        </p:spPr>
        <p:txBody>
          <a:bodyPr/>
          <a:lstStyle/>
          <a:p>
            <a:r>
              <a:rPr lang="en-US" dirty="0"/>
              <a:t>March towards a baseline channel access mechanism</a:t>
            </a:r>
          </a:p>
        </p:txBody>
      </p:sp>
      <p:sp>
        <p:nvSpPr>
          <p:cNvPr id="3" name="Content Placeholder 2">
            <a:extLst>
              <a:ext uri="{FF2B5EF4-FFF2-40B4-BE49-F238E27FC236}">
                <a16:creationId xmlns:a16="http://schemas.microsoft.com/office/drawing/2014/main" id="{1F5E4FF6-1E92-8877-4E9E-9B02D573C819}"/>
              </a:ext>
            </a:extLst>
          </p:cNvPr>
          <p:cNvSpPr>
            <a:spLocks noGrp="1"/>
          </p:cNvSpPr>
          <p:nvPr>
            <p:ph idx="1"/>
          </p:nvPr>
        </p:nvSpPr>
        <p:spPr>
          <a:xfrm>
            <a:off x="430559" y="1805781"/>
            <a:ext cx="8282880" cy="4868863"/>
          </a:xfrm>
        </p:spPr>
        <p:txBody>
          <a:bodyPr/>
          <a:lstStyle/>
          <a:p>
            <a:r>
              <a:rPr lang="en-US" sz="1400" b="1" i="0" dirty="0">
                <a:solidFill>
                  <a:srgbClr val="0A1317"/>
                </a:solidFill>
                <a:effectLst/>
                <a:latin typeface="-apple-system"/>
              </a:rPr>
              <a:t>While many options excel individually, their synergy often falters without a </a:t>
            </a:r>
            <a:r>
              <a:rPr lang="en-US" sz="1400" b="1" i="0" u="sng" dirty="0">
                <a:solidFill>
                  <a:srgbClr val="0A1317"/>
                </a:solidFill>
                <a:effectLst/>
                <a:latin typeface="-apple-system"/>
              </a:rPr>
              <a:t>harmonized mechanism </a:t>
            </a:r>
            <a:r>
              <a:rPr lang="en-US" sz="1400" b="1" i="0" dirty="0">
                <a:solidFill>
                  <a:srgbClr val="0A1317"/>
                </a:solidFill>
                <a:effectLst/>
                <a:latin typeface="-apple-system"/>
              </a:rPr>
              <a:t>to guide </a:t>
            </a:r>
            <a:r>
              <a:rPr lang="en-US" sz="1400" b="1" i="0" u="sng" dirty="0">
                <a:solidFill>
                  <a:srgbClr val="0A1317"/>
                </a:solidFill>
                <a:effectLst/>
                <a:latin typeface="-apple-system"/>
              </a:rPr>
              <a:t>progress</a:t>
            </a:r>
            <a:r>
              <a:rPr lang="en-US" sz="1400" b="1" i="0" dirty="0">
                <a:solidFill>
                  <a:srgbClr val="0A1317"/>
                </a:solidFill>
                <a:effectLst/>
                <a:latin typeface="-apple-system"/>
              </a:rPr>
              <a:t>.</a:t>
            </a:r>
            <a:endParaRPr lang="en-US" sz="1400" b="1" dirty="0"/>
          </a:p>
        </p:txBody>
      </p:sp>
      <p:sp>
        <p:nvSpPr>
          <p:cNvPr id="4" name="Slide Number Placeholder 3">
            <a:extLst>
              <a:ext uri="{FF2B5EF4-FFF2-40B4-BE49-F238E27FC236}">
                <a16:creationId xmlns:a16="http://schemas.microsoft.com/office/drawing/2014/main" id="{76000A02-7C68-65B9-9DBD-9773922224F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a:t>
            </a:fld>
            <a:endParaRPr lang="en-US" altLang="en-US" dirty="0"/>
          </a:p>
        </p:txBody>
      </p:sp>
      <p:pic>
        <p:nvPicPr>
          <p:cNvPr id="1026" name="Picture 2">
            <a:extLst>
              <a:ext uri="{FF2B5EF4-FFF2-40B4-BE49-F238E27FC236}">
                <a16:creationId xmlns:a16="http://schemas.microsoft.com/office/drawing/2014/main" id="{D543C40C-C25A-897D-87E3-2F348F191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441" y="2477786"/>
            <a:ext cx="5988888" cy="399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11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FB38-1CDB-532C-257E-9F427C0DB1CC}"/>
              </a:ext>
            </a:extLst>
          </p:cNvPr>
          <p:cNvSpPr>
            <a:spLocks noGrp="1"/>
          </p:cNvSpPr>
          <p:nvPr>
            <p:ph type="title"/>
          </p:nvPr>
        </p:nvSpPr>
        <p:spPr>
          <a:xfrm>
            <a:off x="762000" y="685800"/>
            <a:ext cx="7914456" cy="754063"/>
          </a:xfrm>
        </p:spPr>
        <p:txBody>
          <a:bodyPr/>
          <a:lstStyle/>
          <a:p>
            <a:r>
              <a:rPr lang="en-US" dirty="0"/>
              <a:t>Summary of Previous Discussions</a:t>
            </a:r>
          </a:p>
        </p:txBody>
      </p:sp>
      <p:sp>
        <p:nvSpPr>
          <p:cNvPr id="3" name="Content Placeholder 2">
            <a:extLst>
              <a:ext uri="{FF2B5EF4-FFF2-40B4-BE49-F238E27FC236}">
                <a16:creationId xmlns:a16="http://schemas.microsoft.com/office/drawing/2014/main" id="{0290157F-66D1-B86A-159D-6A3B42889A59}"/>
              </a:ext>
            </a:extLst>
          </p:cNvPr>
          <p:cNvSpPr>
            <a:spLocks noGrp="1"/>
          </p:cNvSpPr>
          <p:nvPr>
            <p:ph idx="1"/>
          </p:nvPr>
        </p:nvSpPr>
        <p:spPr>
          <a:xfrm>
            <a:off x="689768" y="1282665"/>
            <a:ext cx="7764463" cy="4868863"/>
          </a:xfrm>
        </p:spPr>
        <p:txBody>
          <a:bodyPr/>
          <a:lstStyle/>
          <a:p>
            <a:pPr marL="0" indent="0"/>
            <a:r>
              <a:rPr lang="en-US" sz="1400" dirty="0">
                <a:solidFill>
                  <a:schemeClr val="tx1"/>
                </a:solidFill>
              </a:rPr>
              <a:t>6 Options discussed at a previous meeting: </a:t>
            </a:r>
          </a:p>
          <a:p>
            <a:pPr marL="514350" indent="-514350">
              <a:buFont typeface="+mj-lt"/>
              <a:buAutoNum type="arabicPeriod"/>
            </a:pPr>
            <a:r>
              <a:rPr lang="en-US" sz="1400" dirty="0">
                <a:solidFill>
                  <a:schemeClr val="tx1"/>
                </a:solidFill>
              </a:rPr>
              <a:t>Accept </a:t>
            </a:r>
            <a:r>
              <a:rPr lang="en-US" sz="1400" dirty="0"/>
              <a:t> 15-24-407-07-4ab as is to resolve CID 988 and other </a:t>
            </a:r>
            <a:r>
              <a:rPr lang="en-US" sz="1400" dirty="0" err="1"/>
              <a:t>coex</a:t>
            </a:r>
            <a:r>
              <a:rPr lang="en-US" sz="1400" dirty="0"/>
              <a:t> related CIDs: 204, 275, 276, 967, 996, 977, 978, 979, 1356, 1358, 1359, 150, 94, 12, 13</a:t>
            </a:r>
          </a:p>
          <a:p>
            <a:pPr marL="685800" lvl="1">
              <a:buFont typeface="Arial" panose="020B0604020202020204" pitchFamily="34" charset="0"/>
              <a:buChar char="•"/>
            </a:pPr>
            <a:r>
              <a:rPr lang="en-US" sz="1400" dirty="0">
                <a:solidFill>
                  <a:schemeClr val="tx1"/>
                </a:solidFill>
              </a:rPr>
              <a:t>Consistent with both FCC and ETSI. </a:t>
            </a:r>
          </a:p>
          <a:p>
            <a:pPr marL="0" indent="0"/>
            <a:r>
              <a:rPr lang="en-US" sz="1400" dirty="0">
                <a:solidFill>
                  <a:schemeClr val="tx1"/>
                </a:solidFill>
              </a:rPr>
              <a:t>2 . Consider a second LBT within 50us (on another NB channel) if CCA is busy (Menzo)</a:t>
            </a:r>
          </a:p>
          <a:p>
            <a:pPr marL="914400" lvl="1" indent="-514350">
              <a:buFont typeface="Arial" panose="020B0604020202020204" pitchFamily="34" charset="0"/>
              <a:buChar char="•"/>
            </a:pPr>
            <a:r>
              <a:rPr lang="en-US" sz="1400" dirty="0">
                <a:solidFill>
                  <a:schemeClr val="tx1"/>
                </a:solidFill>
              </a:rPr>
              <a:t>Consistent with FCC &amp; ETSI and an improvement on 1. above</a:t>
            </a:r>
          </a:p>
          <a:p>
            <a:pPr marL="0" indent="0"/>
            <a:r>
              <a:rPr lang="en-US" sz="1400" dirty="0">
                <a:solidFill>
                  <a:schemeClr val="tx1"/>
                </a:solidFill>
              </a:rPr>
              <a:t>3.   If Tx duty cycle &lt; Y%, EDT is fixed at -75 dBm/MHz (regardless of Tx Power) else follow 	EDT in Slide 2</a:t>
            </a:r>
          </a:p>
          <a:p>
            <a:pPr marL="228600" indent="-228600">
              <a:buAutoNum type="arabicPeriod" startAt="4"/>
            </a:pPr>
            <a:r>
              <a:rPr lang="en-US" sz="1400" dirty="0">
                <a:solidFill>
                  <a:schemeClr val="tx1"/>
                </a:solidFill>
              </a:rPr>
              <a:t>LBT as specified in 15-24-407-07-4ab doc is mandatory for NB operation in Section 10.38.7.3 (NBA UWB MMS) and 10.43.2 (UWB data offload to NB) except for device with Tx duty cycle less than X%.</a:t>
            </a:r>
          </a:p>
          <a:p>
            <a:pPr marL="0" marR="0">
              <a:buAutoNum type="arabicPeriod" startAt="5"/>
            </a:pPr>
            <a:r>
              <a:rPr lang="en-US" sz="1400" dirty="0">
                <a:solidFill>
                  <a:schemeClr val="tx1"/>
                </a:solidFill>
                <a:effectLst/>
                <a:ea typeface="Aptos" panose="020B0004020202020204" pitchFamily="34" charset="0"/>
                <a:cs typeface="Aptos" panose="020B0004020202020204" pitchFamily="34" charset="0"/>
              </a:rPr>
              <a:t>If DC&gt; 1/15%, then NB use frequency hopping over more than 15 channels to spread the interference over the full spectrum (Mickael)</a:t>
            </a:r>
            <a:endParaRPr lang="en-US" sz="1400" dirty="0">
              <a:solidFill>
                <a:schemeClr val="tx1"/>
              </a:solidFill>
              <a:ea typeface="Aptos" panose="020B0004020202020204" pitchFamily="34" charset="0"/>
              <a:cs typeface="Aptos" panose="020B0004020202020204" pitchFamily="34" charset="0"/>
            </a:endParaRPr>
          </a:p>
          <a:p>
            <a:pPr marL="400050" lvl="1">
              <a:buFont typeface="Arial" panose="020B0604020202020204" pitchFamily="34" charset="0"/>
              <a:buChar char="•"/>
            </a:pPr>
            <a:r>
              <a:rPr lang="en-US" sz="1400" dirty="0">
                <a:solidFill>
                  <a:schemeClr val="tx1"/>
                </a:solidFill>
                <a:ea typeface="Times New Roman" panose="02020603050405020304" pitchFamily="18" charset="0"/>
                <a:cs typeface="Aptos" panose="020B0004020202020204" pitchFamily="34" charset="0"/>
              </a:rPr>
              <a:t>Similar to NXP proposal at ETSI, which allows for 6% duty cycle over 480 MHz, which was not accepted.</a:t>
            </a:r>
          </a:p>
          <a:p>
            <a:pPr marL="228600" indent="-228600">
              <a:buAutoNum type="arabicPeriod" startAt="6"/>
            </a:pPr>
            <a:r>
              <a:rPr lang="en-US" sz="1400" dirty="0"/>
              <a:t>LBT mandatory for NB operation in Section 10.38.7.3 (NBA UWB MMS) and 10.43.2 (UWB data offload to NB) except for device with Tx duty cycle less than X% (Bin Tian)</a:t>
            </a:r>
          </a:p>
          <a:p>
            <a:pPr marL="0" indent="0"/>
            <a:endParaRPr lang="en-US" sz="1400" dirty="0"/>
          </a:p>
          <a:p>
            <a:pPr marL="0" marR="0" indent="0"/>
            <a:endParaRPr lang="en-US" sz="1400" dirty="0">
              <a:solidFill>
                <a:schemeClr val="tx1"/>
              </a:solidFill>
              <a:effectLst/>
              <a:ea typeface="Times New Roman" panose="02020603050405020304" pitchFamily="18" charset="0"/>
              <a:cs typeface="Aptos" panose="020B0004020202020204" pitchFamily="34" charset="0"/>
            </a:endParaRPr>
          </a:p>
          <a:p>
            <a:pPr marL="514350" indent="-514350">
              <a:buFont typeface="+mj-lt"/>
              <a:buAutoNum type="arabicPeriod"/>
            </a:pPr>
            <a:endParaRPr lang="en-US" sz="1800" dirty="0"/>
          </a:p>
          <a:p>
            <a:pPr marL="514350" indent="-514350">
              <a:buAutoNum type="arabicParenR"/>
            </a:pPr>
            <a:endParaRPr lang="en-US" sz="1600" dirty="0"/>
          </a:p>
        </p:txBody>
      </p:sp>
      <p:sp>
        <p:nvSpPr>
          <p:cNvPr id="4" name="Slide Number Placeholder 3">
            <a:extLst>
              <a:ext uri="{FF2B5EF4-FFF2-40B4-BE49-F238E27FC236}">
                <a16:creationId xmlns:a16="http://schemas.microsoft.com/office/drawing/2014/main" id="{2C79E4BB-104D-7AB2-3E39-F2154185619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dirty="0"/>
          </a:p>
        </p:txBody>
      </p:sp>
    </p:spTree>
    <p:extLst>
      <p:ext uri="{BB962C8B-B14F-4D97-AF65-F5344CB8AC3E}">
        <p14:creationId xmlns:p14="http://schemas.microsoft.com/office/powerpoint/2010/main" val="403250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0874-873D-8F37-1322-7EC21534B2FB}"/>
              </a:ext>
            </a:extLst>
          </p:cNvPr>
          <p:cNvSpPr>
            <a:spLocks noGrp="1"/>
          </p:cNvSpPr>
          <p:nvPr>
            <p:ph type="title"/>
          </p:nvPr>
        </p:nvSpPr>
        <p:spPr/>
        <p:txBody>
          <a:bodyPr/>
          <a:lstStyle/>
          <a:p>
            <a:r>
              <a:rPr lang="en-US" dirty="0"/>
              <a:t>Summary of 15-24-407-07-4ab</a:t>
            </a:r>
          </a:p>
        </p:txBody>
      </p:sp>
      <p:sp>
        <p:nvSpPr>
          <p:cNvPr id="4" name="Slide Number Placeholder 3">
            <a:extLst>
              <a:ext uri="{FF2B5EF4-FFF2-40B4-BE49-F238E27FC236}">
                <a16:creationId xmlns:a16="http://schemas.microsoft.com/office/drawing/2014/main" id="{CEDE6F1D-C4BF-1772-65E7-DDAC62B481B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dirty="0"/>
          </a:p>
        </p:txBody>
      </p:sp>
      <p:pic>
        <p:nvPicPr>
          <p:cNvPr id="6" name="Picture 5" descr="A graph with red and blue lines&#10;&#10;Description automatically generated">
            <a:extLst>
              <a:ext uri="{FF2B5EF4-FFF2-40B4-BE49-F238E27FC236}">
                <a16:creationId xmlns:a16="http://schemas.microsoft.com/office/drawing/2014/main" id="{498B72D5-B71E-11AB-53BD-CF72F318611C}"/>
              </a:ext>
            </a:extLst>
          </p:cNvPr>
          <p:cNvPicPr>
            <a:picLocks noChangeAspect="1"/>
          </p:cNvPicPr>
          <p:nvPr/>
        </p:nvPicPr>
        <p:blipFill>
          <a:blip r:embed="rId2"/>
          <a:stretch>
            <a:fillRect/>
          </a:stretch>
        </p:blipFill>
        <p:spPr>
          <a:xfrm>
            <a:off x="5062234" y="2043494"/>
            <a:ext cx="4102190" cy="3301132"/>
          </a:xfrm>
          <a:prstGeom prst="rect">
            <a:avLst/>
          </a:prstGeom>
        </p:spPr>
      </p:pic>
      <p:pic>
        <p:nvPicPr>
          <p:cNvPr id="5" name="Picture 4">
            <a:extLst>
              <a:ext uri="{FF2B5EF4-FFF2-40B4-BE49-F238E27FC236}">
                <a16:creationId xmlns:a16="http://schemas.microsoft.com/office/drawing/2014/main" id="{AC085B75-F091-AC60-6065-FFD7231F82FA}"/>
              </a:ext>
            </a:extLst>
          </p:cNvPr>
          <p:cNvPicPr>
            <a:picLocks noChangeAspect="1"/>
          </p:cNvPicPr>
          <p:nvPr/>
        </p:nvPicPr>
        <p:blipFill>
          <a:blip r:embed="rId3"/>
          <a:stretch>
            <a:fillRect/>
          </a:stretch>
        </p:blipFill>
        <p:spPr>
          <a:xfrm>
            <a:off x="756384" y="5454539"/>
            <a:ext cx="7943585" cy="722143"/>
          </a:xfrm>
          <a:prstGeom prst="rect">
            <a:avLst/>
          </a:prstGeom>
        </p:spPr>
      </p:pic>
      <p:pic>
        <p:nvPicPr>
          <p:cNvPr id="9" name="Picture 8">
            <a:extLst>
              <a:ext uri="{FF2B5EF4-FFF2-40B4-BE49-F238E27FC236}">
                <a16:creationId xmlns:a16="http://schemas.microsoft.com/office/drawing/2014/main" id="{D3800ECB-CA7D-6319-F7B2-931EF6EC1745}"/>
              </a:ext>
            </a:extLst>
          </p:cNvPr>
          <p:cNvPicPr>
            <a:picLocks noChangeAspect="1"/>
          </p:cNvPicPr>
          <p:nvPr/>
        </p:nvPicPr>
        <p:blipFill>
          <a:blip r:embed="rId4"/>
          <a:stretch>
            <a:fillRect/>
          </a:stretch>
        </p:blipFill>
        <p:spPr>
          <a:xfrm>
            <a:off x="0" y="2485004"/>
            <a:ext cx="4680520" cy="2591429"/>
          </a:xfrm>
          <a:prstGeom prst="rect">
            <a:avLst/>
          </a:prstGeom>
        </p:spPr>
      </p:pic>
      <p:sp>
        <p:nvSpPr>
          <p:cNvPr id="10" name="TextBox 9">
            <a:extLst>
              <a:ext uri="{FF2B5EF4-FFF2-40B4-BE49-F238E27FC236}">
                <a16:creationId xmlns:a16="http://schemas.microsoft.com/office/drawing/2014/main" id="{B0B425F6-B61A-0A00-FB69-ED4AE236F1AE}"/>
              </a:ext>
            </a:extLst>
          </p:cNvPr>
          <p:cNvSpPr txBox="1"/>
          <p:nvPr/>
        </p:nvSpPr>
        <p:spPr>
          <a:xfrm>
            <a:off x="335294" y="2077752"/>
            <a:ext cx="4308937" cy="307777"/>
          </a:xfrm>
          <a:prstGeom prst="rect">
            <a:avLst/>
          </a:prstGeom>
          <a:noFill/>
        </p:spPr>
        <p:txBody>
          <a:bodyPr wrap="none" rtlCol="0">
            <a:spAutoFit/>
          </a:bodyPr>
          <a:lstStyle/>
          <a:p>
            <a:r>
              <a:rPr lang="en-US" sz="1400" dirty="0">
                <a:solidFill>
                  <a:schemeClr val="tx1"/>
                </a:solidFill>
              </a:rPr>
              <a:t>Propose to use single CCA before every NB transmission</a:t>
            </a:r>
            <a:endParaRPr lang="en-US" sz="1400" dirty="0"/>
          </a:p>
        </p:txBody>
      </p:sp>
    </p:spTree>
    <p:extLst>
      <p:ext uri="{BB962C8B-B14F-4D97-AF65-F5344CB8AC3E}">
        <p14:creationId xmlns:p14="http://schemas.microsoft.com/office/powerpoint/2010/main" val="392560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FEAB-FF48-E323-A3C0-E1B23911831B}"/>
              </a:ext>
            </a:extLst>
          </p:cNvPr>
          <p:cNvSpPr>
            <a:spLocks noGrp="1"/>
          </p:cNvSpPr>
          <p:nvPr>
            <p:ph type="title"/>
          </p:nvPr>
        </p:nvSpPr>
        <p:spPr/>
        <p:txBody>
          <a:bodyPr/>
          <a:lstStyle/>
          <a:p>
            <a:r>
              <a:rPr lang="en-US" dirty="0"/>
              <a:t>Latest EDT Compromise 6 GHz</a:t>
            </a:r>
          </a:p>
        </p:txBody>
      </p:sp>
      <p:sp>
        <p:nvSpPr>
          <p:cNvPr id="3" name="Content Placeholder 2">
            <a:extLst>
              <a:ext uri="{FF2B5EF4-FFF2-40B4-BE49-F238E27FC236}">
                <a16:creationId xmlns:a16="http://schemas.microsoft.com/office/drawing/2014/main" id="{C27B8755-9E74-5831-F6D4-7E5BB5D121AD}"/>
              </a:ext>
            </a:extLst>
          </p:cNvPr>
          <p:cNvSpPr>
            <a:spLocks noGrp="1"/>
          </p:cNvSpPr>
          <p:nvPr>
            <p:ph idx="1"/>
          </p:nvPr>
        </p:nvSpPr>
        <p:spPr/>
        <p:txBody>
          <a:bodyPr/>
          <a:lstStyle/>
          <a:p>
            <a:r>
              <a:rPr lang="en-US" sz="2000" dirty="0"/>
              <a:t>EDT=max(-85 dBm/MHz, min(-65 dBm/MHz,-72 dBm/MHz – </a:t>
            </a:r>
            <a:r>
              <a:rPr lang="en-US" sz="2000" dirty="0" err="1"/>
              <a:t>P</a:t>
            </a:r>
            <a:r>
              <a:rPr lang="en-US" sz="2000" baseline="-25000" dirty="0" err="1"/>
              <a:t>tx</a:t>
            </a:r>
            <a:r>
              <a:rPr lang="en-US" sz="2000" dirty="0"/>
              <a:t>))</a:t>
            </a:r>
          </a:p>
        </p:txBody>
      </p:sp>
      <p:sp>
        <p:nvSpPr>
          <p:cNvPr id="4" name="Slide Number Placeholder 3">
            <a:extLst>
              <a:ext uri="{FF2B5EF4-FFF2-40B4-BE49-F238E27FC236}">
                <a16:creationId xmlns:a16="http://schemas.microsoft.com/office/drawing/2014/main" id="{6923C26A-A905-D26B-99AA-F2D53BEC162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FB004262-4DA7-A64D-6A32-C6E0052D9300}"/>
              </a:ext>
            </a:extLst>
          </p:cNvPr>
          <p:cNvPicPr>
            <a:picLocks noChangeAspect="1"/>
          </p:cNvPicPr>
          <p:nvPr/>
        </p:nvPicPr>
        <p:blipFill>
          <a:blip r:embed="rId2"/>
          <a:stretch>
            <a:fillRect/>
          </a:stretch>
        </p:blipFill>
        <p:spPr>
          <a:xfrm>
            <a:off x="1827133" y="2125663"/>
            <a:ext cx="5489733" cy="4322375"/>
          </a:xfrm>
          <a:prstGeom prst="rect">
            <a:avLst/>
          </a:prstGeom>
        </p:spPr>
      </p:pic>
    </p:spTree>
    <p:extLst>
      <p:ext uri="{BB962C8B-B14F-4D97-AF65-F5344CB8AC3E}">
        <p14:creationId xmlns:p14="http://schemas.microsoft.com/office/powerpoint/2010/main" val="264622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7670-87BC-17A6-6960-A28030090F5D}"/>
              </a:ext>
            </a:extLst>
          </p:cNvPr>
          <p:cNvSpPr>
            <a:spLocks noGrp="1"/>
          </p:cNvSpPr>
          <p:nvPr>
            <p:ph type="title"/>
          </p:nvPr>
        </p:nvSpPr>
        <p:spPr/>
        <p:txBody>
          <a:bodyPr/>
          <a:lstStyle/>
          <a:p>
            <a:r>
              <a:rPr lang="en-US" dirty="0"/>
              <a:t>FCC</a:t>
            </a:r>
          </a:p>
        </p:txBody>
      </p:sp>
      <p:sp>
        <p:nvSpPr>
          <p:cNvPr id="3" name="Content Placeholder 2">
            <a:extLst>
              <a:ext uri="{FF2B5EF4-FFF2-40B4-BE49-F238E27FC236}">
                <a16:creationId xmlns:a16="http://schemas.microsoft.com/office/drawing/2014/main" id="{45BC243C-6B91-6F3B-6D15-6FED62215A62}"/>
              </a:ext>
            </a:extLst>
          </p:cNvPr>
          <p:cNvSpPr>
            <a:spLocks noGrp="1"/>
          </p:cNvSpPr>
          <p:nvPr>
            <p:ph idx="1"/>
          </p:nvPr>
        </p:nvSpPr>
        <p:spPr/>
        <p:txBody>
          <a:bodyPr/>
          <a:lstStyle/>
          <a:p>
            <a:pPr marL="514350" indent="-514350">
              <a:buFont typeface="+mj-lt"/>
              <a:buAutoNum type="arabicPeriod"/>
            </a:pPr>
            <a:r>
              <a:rPr lang="en-US" sz="1600" dirty="0"/>
              <a:t>FCC mandates Contention Based Protocol  (CBP) in FCC 15.407(d.6) (see Appendix)</a:t>
            </a:r>
          </a:p>
          <a:p>
            <a:pPr marL="514350" indent="-514350">
              <a:buFont typeface="+mj-lt"/>
              <a:buAutoNum type="arabicPeriod"/>
            </a:pPr>
            <a:endParaRPr lang="en-US" sz="1600" dirty="0"/>
          </a:p>
          <a:p>
            <a:pPr marL="914400" lvl="1" indent="-514350">
              <a:buFont typeface="Arial" panose="020B0604020202020204" pitchFamily="34" charset="0"/>
              <a:buChar char="•"/>
            </a:pPr>
            <a:r>
              <a:rPr lang="en-US" sz="1400" dirty="0"/>
              <a:t>Part 15, Subpart E, Section 15.403</a:t>
            </a:r>
          </a:p>
          <a:p>
            <a:pPr marL="400050" lvl="1" indent="0"/>
            <a:endParaRPr lang="en-US" sz="12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0" indent="0"/>
            <a:endParaRPr lang="en-US" sz="1600" dirty="0"/>
          </a:p>
          <a:p>
            <a:pPr marL="0" indent="0"/>
            <a:r>
              <a:rPr lang="en-US" sz="1600" dirty="0"/>
              <a:t>2. 	FCC </a:t>
            </a:r>
            <a:r>
              <a:rPr lang="en-US" sz="1600" dirty="0">
                <a:hlinkClick r:id="rId2"/>
              </a:rPr>
              <a:t>website</a:t>
            </a:r>
            <a:r>
              <a:rPr lang="en-US" sz="1600" dirty="0"/>
              <a:t> points to guides for obtaining certification </a:t>
            </a:r>
          </a:p>
          <a:p>
            <a:pPr marL="914400" lvl="1" indent="-514350">
              <a:buFont typeface="Arial" panose="020B0604020202020204" pitchFamily="34" charset="0"/>
              <a:buChar char="•"/>
            </a:pPr>
            <a:r>
              <a:rPr lang="en-US" sz="1600" u="sng" dirty="0"/>
              <a:t>only</a:t>
            </a:r>
            <a:r>
              <a:rPr lang="en-US" sz="1600" dirty="0"/>
              <a:t> KDB 987594 is listed</a:t>
            </a:r>
          </a:p>
          <a:p>
            <a:endParaRPr lang="en-US" dirty="0"/>
          </a:p>
        </p:txBody>
      </p:sp>
      <p:sp>
        <p:nvSpPr>
          <p:cNvPr id="4" name="Slide Number Placeholder 3">
            <a:extLst>
              <a:ext uri="{FF2B5EF4-FFF2-40B4-BE49-F238E27FC236}">
                <a16:creationId xmlns:a16="http://schemas.microsoft.com/office/drawing/2014/main" id="{FF52DD53-6F16-7210-7AEB-885C2FD40F6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dirty="0"/>
          </a:p>
        </p:txBody>
      </p:sp>
      <p:pic>
        <p:nvPicPr>
          <p:cNvPr id="7" name="Picture 6">
            <a:extLst>
              <a:ext uri="{FF2B5EF4-FFF2-40B4-BE49-F238E27FC236}">
                <a16:creationId xmlns:a16="http://schemas.microsoft.com/office/drawing/2014/main" id="{3D2F05DD-6C35-F055-BA29-AD730571D8C9}"/>
              </a:ext>
            </a:extLst>
          </p:cNvPr>
          <p:cNvPicPr>
            <a:picLocks noChangeAspect="1"/>
          </p:cNvPicPr>
          <p:nvPr/>
        </p:nvPicPr>
        <p:blipFill>
          <a:blip r:embed="rId3"/>
          <a:stretch>
            <a:fillRect/>
          </a:stretch>
        </p:blipFill>
        <p:spPr>
          <a:xfrm>
            <a:off x="2339752" y="1731742"/>
            <a:ext cx="5723107" cy="393921"/>
          </a:xfrm>
          <a:prstGeom prst="rect">
            <a:avLst/>
          </a:prstGeom>
        </p:spPr>
      </p:pic>
      <p:pic>
        <p:nvPicPr>
          <p:cNvPr id="11" name="Picture 10">
            <a:extLst>
              <a:ext uri="{FF2B5EF4-FFF2-40B4-BE49-F238E27FC236}">
                <a16:creationId xmlns:a16="http://schemas.microsoft.com/office/drawing/2014/main" id="{7681C4C6-FEAC-EB73-9FC5-DD0561187F2F}"/>
              </a:ext>
            </a:extLst>
          </p:cNvPr>
          <p:cNvPicPr>
            <a:picLocks noChangeAspect="1"/>
          </p:cNvPicPr>
          <p:nvPr/>
        </p:nvPicPr>
        <p:blipFill>
          <a:blip r:embed="rId4"/>
          <a:stretch>
            <a:fillRect/>
          </a:stretch>
        </p:blipFill>
        <p:spPr>
          <a:xfrm>
            <a:off x="1331640" y="2708920"/>
            <a:ext cx="6835732" cy="1318374"/>
          </a:xfrm>
          <a:prstGeom prst="rect">
            <a:avLst/>
          </a:prstGeom>
        </p:spPr>
      </p:pic>
    </p:spTree>
    <p:extLst>
      <p:ext uri="{BB962C8B-B14F-4D97-AF65-F5344CB8AC3E}">
        <p14:creationId xmlns:p14="http://schemas.microsoft.com/office/powerpoint/2010/main" val="421972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B7B1-8C28-3FF2-FCCB-D5AB81607A59}"/>
              </a:ext>
            </a:extLst>
          </p:cNvPr>
          <p:cNvSpPr>
            <a:spLocks noGrp="1"/>
          </p:cNvSpPr>
          <p:nvPr>
            <p:ph type="title"/>
          </p:nvPr>
        </p:nvSpPr>
        <p:spPr/>
        <p:txBody>
          <a:bodyPr/>
          <a:lstStyle/>
          <a:p>
            <a:r>
              <a:rPr lang="en-US" dirty="0"/>
              <a:t>TCB Workshop April 2025</a:t>
            </a:r>
          </a:p>
        </p:txBody>
      </p:sp>
      <p:pic>
        <p:nvPicPr>
          <p:cNvPr id="6" name="Content Placeholder 5" descr="A screen shot of a computer&#10;&#10;AI-generated content may be incorrect.">
            <a:extLst>
              <a:ext uri="{FF2B5EF4-FFF2-40B4-BE49-F238E27FC236}">
                <a16:creationId xmlns:a16="http://schemas.microsoft.com/office/drawing/2014/main" id="{0132EE4E-6183-7D16-CA04-85471CFB37DB}"/>
              </a:ext>
            </a:extLst>
          </p:cNvPr>
          <p:cNvPicPr>
            <a:picLocks noGrp="1" noChangeAspect="1"/>
          </p:cNvPicPr>
          <p:nvPr>
            <p:ph idx="1"/>
          </p:nvPr>
        </p:nvPicPr>
        <p:blipFill>
          <a:blip r:embed="rId2"/>
          <a:stretch>
            <a:fillRect/>
          </a:stretch>
        </p:blipFill>
        <p:spPr>
          <a:xfrm>
            <a:off x="1115616" y="1582149"/>
            <a:ext cx="6670257" cy="4868863"/>
          </a:xfrm>
        </p:spPr>
      </p:pic>
      <p:sp>
        <p:nvSpPr>
          <p:cNvPr id="4" name="Slide Number Placeholder 3">
            <a:extLst>
              <a:ext uri="{FF2B5EF4-FFF2-40B4-BE49-F238E27FC236}">
                <a16:creationId xmlns:a16="http://schemas.microsoft.com/office/drawing/2014/main" id="{407DF624-FBE0-1D56-C6C9-2A66679F2E6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dirty="0"/>
          </a:p>
        </p:txBody>
      </p:sp>
      <p:sp>
        <p:nvSpPr>
          <p:cNvPr id="7" name="Oval 6">
            <a:extLst>
              <a:ext uri="{FF2B5EF4-FFF2-40B4-BE49-F238E27FC236}">
                <a16:creationId xmlns:a16="http://schemas.microsoft.com/office/drawing/2014/main" id="{38DC9E8A-AA65-E36B-9627-6133B2CA85F6}"/>
              </a:ext>
            </a:extLst>
          </p:cNvPr>
          <p:cNvSpPr/>
          <p:nvPr/>
        </p:nvSpPr>
        <p:spPr bwMode="auto">
          <a:xfrm>
            <a:off x="1763688" y="4941168"/>
            <a:ext cx="288032" cy="216024"/>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06498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txBox="1">
            <a:spLocks noGrp="1"/>
          </p:cNvSpPr>
          <p:nvPr>
            <p:ph type="title"/>
          </p:nvPr>
        </p:nvSpPr>
        <p:spPr>
          <a:xfrm>
            <a:off x="311400" y="721191"/>
            <a:ext cx="8832600" cy="810000"/>
          </a:xfrm>
          <a:prstGeom prst="rect">
            <a:avLst/>
          </a:prstGeom>
          <a:noFill/>
          <a:ln>
            <a:noFill/>
          </a:ln>
        </p:spPr>
        <p:txBody>
          <a:bodyPr spcFirstLastPara="1" vert="horz" wrap="square" lIns="0" tIns="0" rIns="0" bIns="0" numCol="1" anchor="t" anchorCtr="0" compatLnSpc="1">
            <a:prstTxWarp prst="textNoShape">
              <a:avLst/>
            </a:prstTxWarp>
            <a:normAutofit/>
          </a:bodyPr>
          <a:lstStyle/>
          <a:p>
            <a:pPr algn="ctr"/>
            <a:r>
              <a:rPr lang="en-US" dirty="0">
                <a:solidFill>
                  <a:schemeClr val="tx1"/>
                </a:solidFill>
                <a:latin typeface="Arial" panose="020B0604020202020204" pitchFamily="34" charset="0"/>
                <a:ea typeface="Arial"/>
                <a:cs typeface="Arial" panose="020B0604020202020204" pitchFamily="34" charset="0"/>
                <a:sym typeface="Arial"/>
              </a:rPr>
              <a:t>Evacuation time in FCC CBP</a:t>
            </a:r>
            <a:endParaRPr dirty="0">
              <a:solidFill>
                <a:schemeClr val="tx1"/>
              </a:solidFill>
              <a:latin typeface="Arial" panose="020B0604020202020204" pitchFamily="34" charset="0"/>
              <a:ea typeface="Arial"/>
              <a:cs typeface="Arial" panose="020B0604020202020204" pitchFamily="34" charset="0"/>
              <a:sym typeface="Arial"/>
            </a:endParaRPr>
          </a:p>
        </p:txBody>
      </p:sp>
      <p:sp>
        <p:nvSpPr>
          <p:cNvPr id="248" name="Google Shape;248;p11"/>
          <p:cNvSpPr txBox="1">
            <a:spLocks noGrp="1"/>
          </p:cNvSpPr>
          <p:nvPr>
            <p:ph type="sldNum" idx="12"/>
          </p:nvPr>
        </p:nvSpPr>
        <p:spPr>
          <a:xfrm>
            <a:off x="8749884" y="5825045"/>
            <a:ext cx="293700" cy="82200"/>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8</a:t>
            </a:fld>
            <a:endParaRPr/>
          </a:p>
        </p:txBody>
      </p:sp>
      <p:cxnSp>
        <p:nvCxnSpPr>
          <p:cNvPr id="249" name="Google Shape;249;p11"/>
          <p:cNvCxnSpPr/>
          <p:nvPr/>
        </p:nvCxnSpPr>
        <p:spPr>
          <a:xfrm>
            <a:off x="906780" y="1619250"/>
            <a:ext cx="0" cy="922020"/>
          </a:xfrm>
          <a:prstGeom prst="straightConnector1">
            <a:avLst/>
          </a:prstGeom>
          <a:noFill/>
          <a:ln w="9525" cap="flat" cmpd="sng">
            <a:solidFill>
              <a:srgbClr val="3B7FF2"/>
            </a:solidFill>
            <a:prstDash val="solid"/>
            <a:round/>
            <a:headEnd type="none" w="sm" len="sm"/>
            <a:tailEnd type="none" w="sm" len="sm"/>
          </a:ln>
        </p:spPr>
      </p:cxnSp>
      <p:cxnSp>
        <p:nvCxnSpPr>
          <p:cNvPr id="250" name="Google Shape;250;p11"/>
          <p:cNvCxnSpPr/>
          <p:nvPr/>
        </p:nvCxnSpPr>
        <p:spPr>
          <a:xfrm>
            <a:off x="914400" y="2495550"/>
            <a:ext cx="6004560" cy="0"/>
          </a:xfrm>
          <a:prstGeom prst="straightConnector1">
            <a:avLst/>
          </a:prstGeom>
          <a:noFill/>
          <a:ln w="9525" cap="flat" cmpd="sng">
            <a:solidFill>
              <a:srgbClr val="3B7FF2"/>
            </a:solidFill>
            <a:prstDash val="solid"/>
            <a:round/>
            <a:headEnd type="none" w="sm" len="sm"/>
            <a:tailEnd type="triangle" w="med" len="med"/>
          </a:ln>
        </p:spPr>
      </p:cxnSp>
      <p:sp>
        <p:nvSpPr>
          <p:cNvPr id="251" name="Google Shape;251;p11"/>
          <p:cNvSpPr/>
          <p:nvPr/>
        </p:nvSpPr>
        <p:spPr>
          <a:xfrm>
            <a:off x="2743200" y="1596390"/>
            <a:ext cx="3916679" cy="899160"/>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Incumbent 10 MHz AWGN signal turned on</a:t>
            </a:r>
            <a:endParaRPr sz="1400" dirty="0">
              <a:solidFill>
                <a:schemeClr val="lt1"/>
              </a:solidFill>
              <a:latin typeface="Arial"/>
              <a:ea typeface="Arial"/>
              <a:cs typeface="Arial"/>
              <a:sym typeface="Arial"/>
            </a:endParaRPr>
          </a:p>
          <a:p>
            <a:pPr algn="ctr">
              <a:spcBef>
                <a:spcPts val="0"/>
              </a:spcBef>
              <a:spcAft>
                <a:spcPts val="0"/>
              </a:spcAft>
            </a:pPr>
            <a:r>
              <a:rPr lang="en-US" dirty="0">
                <a:solidFill>
                  <a:schemeClr val="lt1"/>
                </a:solidFill>
              </a:rPr>
              <a:t>with &gt;= -62 dBm</a:t>
            </a:r>
            <a:endParaRPr dirty="0">
              <a:solidFill>
                <a:schemeClr val="lt1"/>
              </a:solidFill>
            </a:endParaRPr>
          </a:p>
        </p:txBody>
      </p:sp>
      <p:sp>
        <p:nvSpPr>
          <p:cNvPr id="252" name="Google Shape;252;p11"/>
          <p:cNvSpPr txBox="1"/>
          <p:nvPr/>
        </p:nvSpPr>
        <p:spPr>
          <a:xfrm>
            <a:off x="6926579" y="2341662"/>
            <a:ext cx="522900"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time</a:t>
            </a:r>
            <a:endParaRPr/>
          </a:p>
        </p:txBody>
      </p:sp>
      <p:cxnSp>
        <p:nvCxnSpPr>
          <p:cNvPr id="253" name="Google Shape;253;p11"/>
          <p:cNvCxnSpPr/>
          <p:nvPr/>
        </p:nvCxnSpPr>
        <p:spPr>
          <a:xfrm>
            <a:off x="914400" y="4351020"/>
            <a:ext cx="6452838" cy="0"/>
          </a:xfrm>
          <a:prstGeom prst="straightConnector1">
            <a:avLst/>
          </a:prstGeom>
          <a:noFill/>
          <a:ln w="9525" cap="flat" cmpd="sng">
            <a:solidFill>
              <a:srgbClr val="3B7FF2"/>
            </a:solidFill>
            <a:prstDash val="solid"/>
            <a:round/>
            <a:headEnd type="none" w="sm" len="sm"/>
            <a:tailEnd type="triangle" w="med" len="med"/>
          </a:ln>
        </p:spPr>
      </p:cxnSp>
      <p:sp>
        <p:nvSpPr>
          <p:cNvPr id="255" name="Google Shape;255;p11"/>
          <p:cNvSpPr/>
          <p:nvPr/>
        </p:nvSpPr>
        <p:spPr>
          <a:xfrm>
            <a:off x="1889760" y="3417570"/>
            <a:ext cx="114300"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56" name="Google Shape;256;p11"/>
          <p:cNvSpPr/>
          <p:nvPr/>
        </p:nvSpPr>
        <p:spPr>
          <a:xfrm flipH="1">
            <a:off x="2057399" y="3429000"/>
            <a:ext cx="45719"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57" name="Google Shape;257;p11"/>
          <p:cNvSpPr/>
          <p:nvPr/>
        </p:nvSpPr>
        <p:spPr>
          <a:xfrm>
            <a:off x="2209797" y="3429000"/>
            <a:ext cx="114300"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58" name="Google Shape;258;p11"/>
          <p:cNvSpPr/>
          <p:nvPr/>
        </p:nvSpPr>
        <p:spPr>
          <a:xfrm flipH="1">
            <a:off x="2430776" y="3429000"/>
            <a:ext cx="45719"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59" name="Google Shape;259;p11"/>
          <p:cNvSpPr/>
          <p:nvPr/>
        </p:nvSpPr>
        <p:spPr>
          <a:xfrm>
            <a:off x="2575552" y="3417570"/>
            <a:ext cx="114300"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60" name="Google Shape;260;p11"/>
          <p:cNvSpPr/>
          <p:nvPr/>
        </p:nvSpPr>
        <p:spPr>
          <a:xfrm>
            <a:off x="2762240" y="3417570"/>
            <a:ext cx="114300"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61" name="Google Shape;261;p11"/>
          <p:cNvSpPr/>
          <p:nvPr/>
        </p:nvSpPr>
        <p:spPr>
          <a:xfrm flipH="1">
            <a:off x="2929880" y="3429000"/>
            <a:ext cx="45719"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62" name="Google Shape;262;p11"/>
          <p:cNvSpPr/>
          <p:nvPr/>
        </p:nvSpPr>
        <p:spPr>
          <a:xfrm>
            <a:off x="3082277" y="3429000"/>
            <a:ext cx="11430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cxnSp>
        <p:nvCxnSpPr>
          <p:cNvPr id="263" name="Google Shape;263;p11"/>
          <p:cNvCxnSpPr>
            <a:cxnSpLocks/>
          </p:cNvCxnSpPr>
          <p:nvPr/>
        </p:nvCxnSpPr>
        <p:spPr>
          <a:xfrm>
            <a:off x="2743199" y="3018235"/>
            <a:ext cx="1575950" cy="0"/>
          </a:xfrm>
          <a:prstGeom prst="straightConnector1">
            <a:avLst/>
          </a:prstGeom>
          <a:noFill/>
          <a:ln w="9525" cap="flat" cmpd="sng">
            <a:solidFill>
              <a:srgbClr val="3B7FF2"/>
            </a:solidFill>
            <a:prstDash val="solid"/>
            <a:round/>
            <a:headEnd type="triangle" w="med" len="med"/>
            <a:tailEnd type="triangle" w="med" len="med"/>
          </a:ln>
        </p:spPr>
      </p:cxnSp>
      <p:sp>
        <p:nvSpPr>
          <p:cNvPr id="264" name="Google Shape;264;p11"/>
          <p:cNvSpPr txBox="1"/>
          <p:nvPr/>
        </p:nvSpPr>
        <p:spPr>
          <a:xfrm>
            <a:off x="885541" y="2864347"/>
            <a:ext cx="1915909"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Evacuation Time (ET)</a:t>
            </a:r>
            <a:endParaRPr/>
          </a:p>
        </p:txBody>
      </p:sp>
      <p:cxnSp>
        <p:nvCxnSpPr>
          <p:cNvPr id="265" name="Google Shape;265;p11"/>
          <p:cNvCxnSpPr/>
          <p:nvPr/>
        </p:nvCxnSpPr>
        <p:spPr>
          <a:xfrm>
            <a:off x="4339138" y="2618184"/>
            <a:ext cx="0" cy="876300"/>
          </a:xfrm>
          <a:prstGeom prst="straightConnector1">
            <a:avLst/>
          </a:prstGeom>
          <a:noFill/>
          <a:ln w="25400" cap="flat" cmpd="sng">
            <a:solidFill>
              <a:srgbClr val="3B7FF2"/>
            </a:solidFill>
            <a:prstDash val="dot"/>
            <a:round/>
            <a:headEnd type="none" w="sm" len="sm"/>
            <a:tailEnd type="none" w="sm" len="sm"/>
          </a:ln>
        </p:spPr>
      </p:cxnSp>
      <p:sp>
        <p:nvSpPr>
          <p:cNvPr id="266" name="Google Shape;266;p11"/>
          <p:cNvSpPr txBox="1"/>
          <p:nvPr/>
        </p:nvSpPr>
        <p:spPr>
          <a:xfrm>
            <a:off x="1" y="3722371"/>
            <a:ext cx="1090363"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EUT Traffic</a:t>
            </a:r>
            <a:endParaRPr/>
          </a:p>
        </p:txBody>
      </p:sp>
      <p:cxnSp>
        <p:nvCxnSpPr>
          <p:cNvPr id="267" name="Google Shape;267;p11"/>
          <p:cNvCxnSpPr/>
          <p:nvPr/>
        </p:nvCxnSpPr>
        <p:spPr>
          <a:xfrm>
            <a:off x="2743199" y="2541271"/>
            <a:ext cx="0" cy="851535"/>
          </a:xfrm>
          <a:prstGeom prst="straightConnector1">
            <a:avLst/>
          </a:prstGeom>
          <a:noFill/>
          <a:ln w="25400" cap="flat" cmpd="sng">
            <a:solidFill>
              <a:srgbClr val="3B7FF2"/>
            </a:solidFill>
            <a:prstDash val="dot"/>
            <a:round/>
            <a:headEnd type="none" w="sm" len="sm"/>
            <a:tailEnd type="none" w="sm" len="sm"/>
          </a:ln>
        </p:spPr>
      </p:cxnSp>
      <p:sp>
        <p:nvSpPr>
          <p:cNvPr id="268" name="Google Shape;268;p11"/>
          <p:cNvSpPr txBox="1"/>
          <p:nvPr/>
        </p:nvSpPr>
        <p:spPr>
          <a:xfrm>
            <a:off x="575556" y="5525305"/>
            <a:ext cx="7992888" cy="1559361"/>
          </a:xfrm>
          <a:prstGeom prst="rect">
            <a:avLst/>
          </a:prstGeom>
          <a:noFill/>
          <a:ln>
            <a:noFill/>
          </a:ln>
        </p:spPr>
        <p:txBody>
          <a:bodyPr spcFirstLastPara="1" wrap="square" lIns="91425" tIns="45700" rIns="91425" bIns="45700" anchor="t" anchorCtr="0">
            <a:spAutoFit/>
          </a:bodyPr>
          <a:lstStyle/>
          <a:p>
            <a:pPr marL="12700">
              <a:spcBef>
                <a:spcPts val="1000"/>
              </a:spcBef>
              <a:spcAft>
                <a:spcPts val="0"/>
              </a:spcAft>
            </a:pPr>
            <a:endParaRPr dirty="0"/>
          </a:p>
          <a:p>
            <a:pPr marL="12700">
              <a:spcBef>
                <a:spcPts val="1000"/>
              </a:spcBef>
              <a:spcAft>
                <a:spcPts val="0"/>
              </a:spcAft>
            </a:pPr>
            <a:r>
              <a:rPr lang="en-US" sz="1800" dirty="0">
                <a:solidFill>
                  <a:schemeClr val="dk1"/>
                </a:solidFill>
                <a:ea typeface="Arial"/>
                <a:cs typeface="Times New Roman" panose="02020603050405020304" pitchFamily="18" charset="0"/>
                <a:sym typeface="Arial"/>
              </a:rPr>
              <a:t>LBT in 802.11 may allow for ET ~</a:t>
            </a:r>
            <a:r>
              <a:rPr lang="en-US" sz="1800" dirty="0">
                <a:solidFill>
                  <a:schemeClr val="dk1"/>
                </a:solidFill>
                <a:cs typeface="Times New Roman" panose="02020603050405020304" pitchFamily="18" charset="0"/>
              </a:rPr>
              <a:t>5.484</a:t>
            </a:r>
            <a:r>
              <a:rPr lang="en-US" sz="1800" dirty="0">
                <a:solidFill>
                  <a:schemeClr val="dk1"/>
                </a:solidFill>
                <a:ea typeface="Arial"/>
                <a:cs typeface="Times New Roman" panose="02020603050405020304" pitchFamily="18" charset="0"/>
                <a:sym typeface="Arial"/>
              </a:rPr>
              <a:t>ms while latest </a:t>
            </a:r>
            <a:r>
              <a:rPr lang="en-US" sz="1800" dirty="0" err="1">
                <a:solidFill>
                  <a:schemeClr val="dk1"/>
                </a:solidFill>
                <a:ea typeface="Arial"/>
                <a:cs typeface="Times New Roman" panose="02020603050405020304" pitchFamily="18" charset="0"/>
                <a:sym typeface="Arial"/>
              </a:rPr>
              <a:t>eDAA</a:t>
            </a:r>
            <a:r>
              <a:rPr lang="en-US" sz="1800" dirty="0">
                <a:solidFill>
                  <a:schemeClr val="dk1"/>
                </a:solidFill>
                <a:ea typeface="Arial"/>
                <a:cs typeface="Times New Roman" panose="02020603050405020304" pitchFamily="18" charset="0"/>
                <a:sym typeface="Arial"/>
              </a:rPr>
              <a:t> has ET ~500ms.</a:t>
            </a:r>
          </a:p>
          <a:p>
            <a:pPr marL="12700">
              <a:spcBef>
                <a:spcPts val="1000"/>
              </a:spcBef>
              <a:spcAft>
                <a:spcPts val="0"/>
              </a:spcAft>
            </a:pPr>
            <a:r>
              <a:rPr lang="en-US" sz="1800" dirty="0">
                <a:solidFill>
                  <a:schemeClr val="dk1"/>
                </a:solidFill>
                <a:cs typeface="Times New Roman" panose="02020603050405020304" pitchFamily="18" charset="0"/>
                <a:sym typeface="Arial"/>
              </a:rPr>
              <a:t>Evacuation Time may be specified in future versions of </a:t>
            </a:r>
            <a:r>
              <a:rPr lang="en-US" sz="1800" dirty="0">
                <a:solidFill>
                  <a:schemeClr val="tx1"/>
                </a:solidFill>
                <a:cs typeface="Times New Roman" panose="02020603050405020304" pitchFamily="18" charset="0"/>
                <a:sym typeface="Arial"/>
              </a:rPr>
              <a:t>KDB </a:t>
            </a:r>
            <a:r>
              <a:rPr lang="en-US" sz="1800" dirty="0">
                <a:solidFill>
                  <a:schemeClr val="tx1"/>
                </a:solidFill>
                <a:cs typeface="Times New Roman" panose="02020603050405020304" pitchFamily="18" charset="0"/>
              </a:rPr>
              <a:t>987594 </a:t>
            </a:r>
            <a:r>
              <a:rPr lang="en-US" sz="1800" dirty="0">
                <a:solidFill>
                  <a:schemeClr val="tx1"/>
                </a:solidFill>
                <a:cs typeface="Times New Roman" panose="02020603050405020304" pitchFamily="18" charset="0"/>
                <a:sym typeface="Arial"/>
              </a:rPr>
              <a:t>document</a:t>
            </a:r>
            <a:r>
              <a:rPr lang="en-US" sz="1800" dirty="0">
                <a:solidFill>
                  <a:schemeClr val="dk1"/>
                </a:solidFill>
                <a:cs typeface="Times New Roman" panose="02020603050405020304" pitchFamily="18" charset="0"/>
                <a:sym typeface="Arial"/>
              </a:rPr>
              <a:t>.</a:t>
            </a:r>
            <a:endParaRPr sz="1800" dirty="0">
              <a:cs typeface="Times New Roman" panose="02020603050405020304" pitchFamily="18" charset="0"/>
            </a:endParaRPr>
          </a:p>
          <a:p>
            <a:pPr marL="12700">
              <a:spcBef>
                <a:spcPts val="1000"/>
              </a:spcBef>
              <a:spcAft>
                <a:spcPts val="0"/>
              </a:spcAft>
            </a:pPr>
            <a:endParaRPr sz="1400" dirty="0">
              <a:solidFill>
                <a:schemeClr val="dk1"/>
              </a:solidFill>
              <a:latin typeface="Arial"/>
              <a:ea typeface="Arial"/>
              <a:cs typeface="Arial"/>
              <a:sym typeface="Arial"/>
            </a:endParaRPr>
          </a:p>
        </p:txBody>
      </p:sp>
      <p:sp>
        <p:nvSpPr>
          <p:cNvPr id="2" name="Google Shape;269;p11">
            <a:extLst>
              <a:ext uri="{FF2B5EF4-FFF2-40B4-BE49-F238E27FC236}">
                <a16:creationId xmlns:a16="http://schemas.microsoft.com/office/drawing/2014/main" id="{C25A2E0C-2D2A-25A1-3308-8D14D618D1E7}"/>
              </a:ext>
            </a:extLst>
          </p:cNvPr>
          <p:cNvSpPr txBox="1"/>
          <p:nvPr/>
        </p:nvSpPr>
        <p:spPr>
          <a:xfrm>
            <a:off x="41313" y="5002620"/>
            <a:ext cx="911712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dirty="0">
                <a:solidFill>
                  <a:schemeClr val="tx1"/>
                </a:solidFill>
              </a:rPr>
              <a:t>With LBT, packets shown in red would not be transmitted but scanning based algorithms like </a:t>
            </a:r>
            <a:r>
              <a:rPr lang="en-US" sz="2000" dirty="0" err="1">
                <a:solidFill>
                  <a:schemeClr val="tx1"/>
                </a:solidFill>
              </a:rPr>
              <a:t>eDAA</a:t>
            </a:r>
            <a:r>
              <a:rPr lang="en-US" sz="2000" dirty="0">
                <a:solidFill>
                  <a:schemeClr val="tx1"/>
                </a:solidFill>
              </a:rPr>
              <a:t> may allow them (depending on how fast scans are done).</a:t>
            </a:r>
            <a:endParaRPr sz="2000" dirty="0">
              <a:solidFill>
                <a:schemeClr val="tx1"/>
              </a:solidFill>
            </a:endParaRPr>
          </a:p>
        </p:txBody>
      </p:sp>
      <p:sp>
        <p:nvSpPr>
          <p:cNvPr id="3" name="Text Box 5">
            <a:extLst>
              <a:ext uri="{FF2B5EF4-FFF2-40B4-BE49-F238E27FC236}">
                <a16:creationId xmlns:a16="http://schemas.microsoft.com/office/drawing/2014/main" id="{0DDD2A4A-4E88-07A6-184B-FE803940C8B0}"/>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2025</a:t>
            </a:r>
          </a:p>
        </p:txBody>
      </p:sp>
      <p:sp>
        <p:nvSpPr>
          <p:cNvPr id="5" name="Google Shape;262;p11">
            <a:extLst>
              <a:ext uri="{FF2B5EF4-FFF2-40B4-BE49-F238E27FC236}">
                <a16:creationId xmlns:a16="http://schemas.microsoft.com/office/drawing/2014/main" id="{BDFA10A9-5AF0-CB8A-6B79-3C01978843A1}"/>
              </a:ext>
            </a:extLst>
          </p:cNvPr>
          <p:cNvSpPr/>
          <p:nvPr/>
        </p:nvSpPr>
        <p:spPr>
          <a:xfrm>
            <a:off x="3260928" y="3427867"/>
            <a:ext cx="45719"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6" name="Google Shape;262;p11">
            <a:extLst>
              <a:ext uri="{FF2B5EF4-FFF2-40B4-BE49-F238E27FC236}">
                <a16:creationId xmlns:a16="http://schemas.microsoft.com/office/drawing/2014/main" id="{FEDC2EAD-8D32-FF01-1D1E-5CCA33D1F3FA}"/>
              </a:ext>
            </a:extLst>
          </p:cNvPr>
          <p:cNvSpPr/>
          <p:nvPr/>
        </p:nvSpPr>
        <p:spPr>
          <a:xfrm>
            <a:off x="3405333" y="3427867"/>
            <a:ext cx="11430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7" name="Google Shape;262;p11">
            <a:extLst>
              <a:ext uri="{FF2B5EF4-FFF2-40B4-BE49-F238E27FC236}">
                <a16:creationId xmlns:a16="http://schemas.microsoft.com/office/drawing/2014/main" id="{92BFC95C-EBCB-8BD1-957C-2DB508FB1A0A}"/>
              </a:ext>
            </a:extLst>
          </p:cNvPr>
          <p:cNvSpPr/>
          <p:nvPr/>
        </p:nvSpPr>
        <p:spPr>
          <a:xfrm>
            <a:off x="3591704" y="3429380"/>
            <a:ext cx="5825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8" name="Google Shape;262;p11">
            <a:extLst>
              <a:ext uri="{FF2B5EF4-FFF2-40B4-BE49-F238E27FC236}">
                <a16:creationId xmlns:a16="http://schemas.microsoft.com/office/drawing/2014/main" id="{86A2E140-D1E7-8EF0-6A84-C6ED3B4A8A0A}"/>
              </a:ext>
            </a:extLst>
          </p:cNvPr>
          <p:cNvSpPr/>
          <p:nvPr/>
        </p:nvSpPr>
        <p:spPr>
          <a:xfrm>
            <a:off x="3747540" y="3428283"/>
            <a:ext cx="11430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9" name="Google Shape;262;p11">
            <a:extLst>
              <a:ext uri="{FF2B5EF4-FFF2-40B4-BE49-F238E27FC236}">
                <a16:creationId xmlns:a16="http://schemas.microsoft.com/office/drawing/2014/main" id="{576F22E5-BC44-B492-F78A-8BC368B2A263}"/>
              </a:ext>
            </a:extLst>
          </p:cNvPr>
          <p:cNvSpPr/>
          <p:nvPr/>
        </p:nvSpPr>
        <p:spPr>
          <a:xfrm>
            <a:off x="3965081" y="3427112"/>
            <a:ext cx="5825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10" name="Google Shape;262;p11">
            <a:extLst>
              <a:ext uri="{FF2B5EF4-FFF2-40B4-BE49-F238E27FC236}">
                <a16:creationId xmlns:a16="http://schemas.microsoft.com/office/drawing/2014/main" id="{697445B0-8BB5-0BAD-17DE-AA67E65C1393}"/>
              </a:ext>
            </a:extLst>
          </p:cNvPr>
          <p:cNvSpPr/>
          <p:nvPr/>
        </p:nvSpPr>
        <p:spPr>
          <a:xfrm>
            <a:off x="4089747" y="3427112"/>
            <a:ext cx="11430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11" name="Google Shape;262;p11">
            <a:extLst>
              <a:ext uri="{FF2B5EF4-FFF2-40B4-BE49-F238E27FC236}">
                <a16:creationId xmlns:a16="http://schemas.microsoft.com/office/drawing/2014/main" id="{C2C94B0F-1BEB-0389-1B78-BC4542D0858E}"/>
              </a:ext>
            </a:extLst>
          </p:cNvPr>
          <p:cNvSpPr/>
          <p:nvPr/>
        </p:nvSpPr>
        <p:spPr>
          <a:xfrm>
            <a:off x="4290024" y="3427112"/>
            <a:ext cx="5825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16" name="Rectangle 1">
            <a:extLst>
              <a:ext uri="{FF2B5EF4-FFF2-40B4-BE49-F238E27FC236}">
                <a16:creationId xmlns:a16="http://schemas.microsoft.com/office/drawing/2014/main" id="{15FDF424-5799-12B9-9188-13690521834D}"/>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15-25-0248-00-04ab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9"/>
          <p:cNvSpPr txBox="1">
            <a:spLocks noGrp="1"/>
          </p:cNvSpPr>
          <p:nvPr>
            <p:ph type="title"/>
          </p:nvPr>
        </p:nvSpPr>
        <p:spPr>
          <a:xfrm>
            <a:off x="252663" y="745191"/>
            <a:ext cx="8832600" cy="810000"/>
          </a:xfrm>
          <a:prstGeom prst="rect">
            <a:avLst/>
          </a:prstGeom>
          <a:noFill/>
          <a:ln>
            <a:noFill/>
          </a:ln>
        </p:spPr>
        <p:txBody>
          <a:bodyPr spcFirstLastPara="1" vert="horz" wrap="square" lIns="0" tIns="0" rIns="0" bIns="0" numCol="1" anchor="t" anchorCtr="0" compatLnSpc="1">
            <a:prstTxWarp prst="textNoShape">
              <a:avLst/>
            </a:prstTxWarp>
            <a:normAutofit/>
          </a:bodyPr>
          <a:lstStyle/>
          <a:p>
            <a:r>
              <a:rPr lang="en-US" sz="3200" dirty="0">
                <a:solidFill>
                  <a:schemeClr val="tx1"/>
                </a:solidFill>
                <a:latin typeface="Arial"/>
                <a:ea typeface="Arial"/>
                <a:cs typeface="Arial"/>
                <a:sym typeface="Arial"/>
              </a:rPr>
              <a:t>Preferred NB channels shown in blue for US+EU</a:t>
            </a:r>
            <a:endParaRPr sz="3200" dirty="0">
              <a:solidFill>
                <a:schemeClr val="tx1"/>
              </a:solidFill>
              <a:latin typeface="Arial"/>
              <a:ea typeface="Arial"/>
              <a:cs typeface="Arial"/>
              <a:sym typeface="Arial"/>
            </a:endParaRPr>
          </a:p>
        </p:txBody>
      </p:sp>
      <p:sp>
        <p:nvSpPr>
          <p:cNvPr id="314" name="Google Shape;314;p9"/>
          <p:cNvSpPr txBox="1">
            <a:spLocks noGrp="1"/>
          </p:cNvSpPr>
          <p:nvPr>
            <p:ph type="sldNum" idx="12"/>
          </p:nvPr>
        </p:nvSpPr>
        <p:spPr>
          <a:xfrm>
            <a:off x="8749884" y="5825045"/>
            <a:ext cx="293700" cy="82200"/>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9</a:t>
            </a:fld>
            <a:endParaRPr/>
          </a:p>
        </p:txBody>
      </p:sp>
      <p:sp>
        <p:nvSpPr>
          <p:cNvPr id="315" name="Google Shape;315;p9"/>
          <p:cNvSpPr txBox="1"/>
          <p:nvPr/>
        </p:nvSpPr>
        <p:spPr>
          <a:xfrm>
            <a:off x="7683681" y="5352241"/>
            <a:ext cx="933892" cy="353240"/>
          </a:xfrm>
          <a:prstGeom prst="rect">
            <a:avLst/>
          </a:prstGeom>
          <a:noFill/>
          <a:ln>
            <a:noFill/>
          </a:ln>
        </p:spPr>
        <p:txBody>
          <a:bodyPr spcFirstLastPara="1" wrap="square" lIns="0" tIns="0" rIns="0" bIns="0" anchor="ctr" anchorCtr="0">
            <a:normAutofit/>
          </a:bodyPr>
          <a:lstStyle/>
          <a:p>
            <a:pPr algn="r">
              <a:spcBef>
                <a:spcPts val="0"/>
              </a:spcBef>
              <a:spcAft>
                <a:spcPts val="0"/>
              </a:spcAft>
              <a:buClr>
                <a:srgbClr val="000000"/>
              </a:buClr>
              <a:buSzPts val="1000"/>
            </a:pPr>
            <a:fld id="{00000000-1234-1234-1234-123412341234}" type="slidenum">
              <a:rPr lang="en-US" sz="1000">
                <a:solidFill>
                  <a:schemeClr val="dk2"/>
                </a:solidFill>
                <a:latin typeface="Arial"/>
                <a:ea typeface="Arial"/>
                <a:cs typeface="Arial"/>
                <a:sym typeface="Arial"/>
              </a:rPr>
              <a:pPr algn="r">
                <a:spcBef>
                  <a:spcPts val="0"/>
                </a:spcBef>
                <a:spcAft>
                  <a:spcPts val="0"/>
                </a:spcAft>
                <a:buClr>
                  <a:srgbClr val="000000"/>
                </a:buClr>
                <a:buSzPts val="1000"/>
              </a:pPr>
              <a:t>9</a:t>
            </a:fld>
            <a:endParaRPr sz="1000">
              <a:solidFill>
                <a:schemeClr val="dk2"/>
              </a:solidFill>
              <a:latin typeface="Arial"/>
              <a:ea typeface="Arial"/>
              <a:cs typeface="Arial"/>
              <a:sym typeface="Arial"/>
            </a:endParaRPr>
          </a:p>
        </p:txBody>
      </p:sp>
      <p:grpSp>
        <p:nvGrpSpPr>
          <p:cNvPr id="316" name="Google Shape;316;p9"/>
          <p:cNvGrpSpPr/>
          <p:nvPr/>
        </p:nvGrpSpPr>
        <p:grpSpPr>
          <a:xfrm>
            <a:off x="290884" y="1922878"/>
            <a:ext cx="4562575" cy="912043"/>
            <a:chOff x="3393649" y="2516955"/>
            <a:chExt cx="4562574" cy="912043"/>
          </a:xfrm>
        </p:grpSpPr>
        <p:sp>
          <p:nvSpPr>
            <p:cNvPr id="317" name="Google Shape;317;p9"/>
            <p:cNvSpPr/>
            <p:nvPr/>
          </p:nvSpPr>
          <p:spPr>
            <a:xfrm>
              <a:off x="3393649" y="2516955"/>
              <a:ext cx="914401" cy="912043"/>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endParaRPr dirty="0"/>
            </a:p>
          </p:txBody>
        </p:sp>
        <p:sp>
          <p:nvSpPr>
            <p:cNvPr id="318" name="Google Shape;318;p9"/>
            <p:cNvSpPr/>
            <p:nvPr/>
          </p:nvSpPr>
          <p:spPr>
            <a:xfrm>
              <a:off x="4298572" y="2516955"/>
              <a:ext cx="3657651" cy="912043"/>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a:t>
              </a:r>
              <a:endParaRPr/>
            </a:p>
          </p:txBody>
        </p:sp>
      </p:grpSp>
      <p:sp>
        <p:nvSpPr>
          <p:cNvPr id="319" name="Google Shape;319;p9"/>
          <p:cNvSpPr/>
          <p:nvPr/>
        </p:nvSpPr>
        <p:spPr>
          <a:xfrm>
            <a:off x="315169" y="3401124"/>
            <a:ext cx="457200" cy="912043"/>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2</a:t>
            </a:r>
          </a:p>
          <a:p>
            <a:pPr algn="ctr">
              <a:spcBef>
                <a:spcPts val="0"/>
              </a:spcBef>
              <a:spcAft>
                <a:spcPts val="0"/>
              </a:spcAft>
            </a:pPr>
            <a:r>
              <a:rPr lang="en-US" sz="1400" dirty="0" err="1">
                <a:solidFill>
                  <a:schemeClr val="lt1"/>
                </a:solidFill>
                <a:latin typeface="Arial"/>
                <a:ea typeface="Arial"/>
                <a:cs typeface="Arial"/>
                <a:sym typeface="Arial"/>
              </a:rPr>
              <a:t>ch</a:t>
            </a:r>
            <a:r>
              <a:rPr lang="en-US" sz="1400" dirty="0">
                <a:solidFill>
                  <a:schemeClr val="lt1"/>
                </a:solidFill>
                <a:latin typeface="Arial"/>
                <a:ea typeface="Arial"/>
                <a:cs typeface="Arial"/>
                <a:sym typeface="Arial"/>
              </a:rPr>
              <a:t> </a:t>
            </a:r>
            <a:endParaRPr dirty="0"/>
          </a:p>
        </p:txBody>
      </p:sp>
      <p:sp>
        <p:nvSpPr>
          <p:cNvPr id="320" name="Google Shape;320;p9"/>
          <p:cNvSpPr/>
          <p:nvPr/>
        </p:nvSpPr>
        <p:spPr>
          <a:xfrm>
            <a:off x="772371" y="3401124"/>
            <a:ext cx="4708455" cy="912043"/>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 (up to ch 165)</a:t>
            </a:r>
            <a:endParaRPr sz="1400">
              <a:solidFill>
                <a:schemeClr val="lt1"/>
              </a:solidFill>
              <a:latin typeface="Arial"/>
              <a:ea typeface="Arial"/>
              <a:cs typeface="Arial"/>
              <a:sym typeface="Arial"/>
            </a:endParaRPr>
          </a:p>
        </p:txBody>
      </p:sp>
      <p:sp>
        <p:nvSpPr>
          <p:cNvPr id="321" name="Google Shape;321;p9"/>
          <p:cNvSpPr/>
          <p:nvPr/>
        </p:nvSpPr>
        <p:spPr>
          <a:xfrm>
            <a:off x="315171" y="4995203"/>
            <a:ext cx="8798351" cy="912043"/>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a:t>
            </a:r>
            <a:endParaRPr/>
          </a:p>
        </p:txBody>
      </p:sp>
      <p:sp>
        <p:nvSpPr>
          <p:cNvPr id="322" name="Google Shape;322;p9"/>
          <p:cNvSpPr txBox="1"/>
          <p:nvPr/>
        </p:nvSpPr>
        <p:spPr>
          <a:xfrm>
            <a:off x="71031" y="1599571"/>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5150</a:t>
            </a:r>
            <a:endParaRPr/>
          </a:p>
        </p:txBody>
      </p:sp>
      <p:sp>
        <p:nvSpPr>
          <p:cNvPr id="323" name="Google Shape;323;p9"/>
          <p:cNvSpPr txBox="1"/>
          <p:nvPr/>
        </p:nvSpPr>
        <p:spPr>
          <a:xfrm>
            <a:off x="976433" y="1613101"/>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5170</a:t>
            </a:r>
            <a:endParaRPr/>
          </a:p>
        </p:txBody>
      </p:sp>
      <p:sp>
        <p:nvSpPr>
          <p:cNvPr id="324" name="Google Shape;324;p9"/>
          <p:cNvSpPr txBox="1"/>
          <p:nvPr/>
        </p:nvSpPr>
        <p:spPr>
          <a:xfrm>
            <a:off x="-38442" y="3066840"/>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dirty="0">
                <a:solidFill>
                  <a:srgbClr val="000000"/>
                </a:solidFill>
                <a:latin typeface="Arial"/>
                <a:ea typeface="Arial"/>
                <a:cs typeface="Arial"/>
                <a:sym typeface="Arial"/>
              </a:rPr>
              <a:t>5730</a:t>
            </a:r>
            <a:endParaRPr dirty="0"/>
          </a:p>
        </p:txBody>
      </p:sp>
      <p:sp>
        <p:nvSpPr>
          <p:cNvPr id="325" name="Google Shape;325;p9"/>
          <p:cNvSpPr txBox="1"/>
          <p:nvPr/>
        </p:nvSpPr>
        <p:spPr>
          <a:xfrm>
            <a:off x="543771" y="3062288"/>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5735</a:t>
            </a:r>
            <a:endParaRPr/>
          </a:p>
        </p:txBody>
      </p:sp>
      <p:sp>
        <p:nvSpPr>
          <p:cNvPr id="326" name="Google Shape;326;p9"/>
          <p:cNvSpPr txBox="1"/>
          <p:nvPr/>
        </p:nvSpPr>
        <p:spPr>
          <a:xfrm>
            <a:off x="5179046" y="3137480"/>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5835</a:t>
            </a:r>
            <a:endParaRPr/>
          </a:p>
        </p:txBody>
      </p:sp>
      <p:sp>
        <p:nvSpPr>
          <p:cNvPr id="327" name="Google Shape;327;p9"/>
          <p:cNvSpPr txBox="1"/>
          <p:nvPr/>
        </p:nvSpPr>
        <p:spPr>
          <a:xfrm>
            <a:off x="64076" y="4706790"/>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5925</a:t>
            </a:r>
            <a:endParaRPr/>
          </a:p>
        </p:txBody>
      </p:sp>
      <p:sp>
        <p:nvSpPr>
          <p:cNvPr id="328" name="Google Shape;328;p9"/>
          <p:cNvSpPr txBox="1"/>
          <p:nvPr/>
        </p:nvSpPr>
        <p:spPr>
          <a:xfrm>
            <a:off x="3653830" y="4620949"/>
            <a:ext cx="2880917"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NOTE: Figures not drawn to scale</a:t>
            </a:r>
            <a:endParaRPr/>
          </a:p>
        </p:txBody>
      </p:sp>
      <p:sp>
        <p:nvSpPr>
          <p:cNvPr id="329" name="Google Shape;329;p9"/>
          <p:cNvSpPr/>
          <p:nvPr/>
        </p:nvSpPr>
        <p:spPr>
          <a:xfrm>
            <a:off x="5774786" y="3401120"/>
            <a:ext cx="903479" cy="912043"/>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10 </a:t>
            </a:r>
            <a:r>
              <a:rPr lang="en-US" sz="1400" dirty="0" err="1">
                <a:solidFill>
                  <a:schemeClr val="lt1"/>
                </a:solidFill>
                <a:latin typeface="Arial"/>
                <a:ea typeface="Arial"/>
                <a:cs typeface="Arial"/>
                <a:sym typeface="Arial"/>
              </a:rPr>
              <a:t>ch</a:t>
            </a:r>
            <a:endParaRPr sz="1400" dirty="0">
              <a:solidFill>
                <a:schemeClr val="lt1"/>
              </a:solidFill>
              <a:latin typeface="Arial"/>
              <a:ea typeface="Arial"/>
              <a:cs typeface="Arial"/>
              <a:sym typeface="Arial"/>
            </a:endParaRPr>
          </a:p>
          <a:p>
            <a:pPr algn="ctr">
              <a:spcBef>
                <a:spcPts val="0"/>
              </a:spcBef>
              <a:spcAft>
                <a:spcPts val="0"/>
              </a:spcAft>
            </a:pPr>
            <a:r>
              <a:rPr lang="en-US" sz="1400" dirty="0">
                <a:solidFill>
                  <a:schemeClr val="lt1"/>
                </a:solidFill>
                <a:latin typeface="Arial"/>
                <a:ea typeface="Arial"/>
                <a:cs typeface="Arial"/>
                <a:sym typeface="Arial"/>
              </a:rPr>
              <a:t>(EU)</a:t>
            </a:r>
            <a:endParaRPr dirty="0"/>
          </a:p>
          <a:p>
            <a:pPr algn="ctr">
              <a:spcBef>
                <a:spcPts val="0"/>
              </a:spcBef>
              <a:spcAft>
                <a:spcPts val="0"/>
              </a:spcAft>
            </a:pPr>
            <a:r>
              <a:rPr lang="en-US" sz="1400" dirty="0">
                <a:solidFill>
                  <a:schemeClr val="lt1"/>
                </a:solidFill>
                <a:latin typeface="Arial"/>
                <a:ea typeface="Arial"/>
                <a:cs typeface="Arial"/>
                <a:sym typeface="Arial"/>
              </a:rPr>
              <a:t>10 </a:t>
            </a:r>
            <a:r>
              <a:rPr lang="en-US" sz="1400" dirty="0" err="1">
                <a:solidFill>
                  <a:schemeClr val="lt1"/>
                </a:solidFill>
                <a:latin typeface="Arial"/>
                <a:ea typeface="Arial"/>
                <a:cs typeface="Arial"/>
                <a:sym typeface="Arial"/>
              </a:rPr>
              <a:t>ch</a:t>
            </a:r>
            <a:r>
              <a:rPr lang="en-US" sz="1400" dirty="0">
                <a:solidFill>
                  <a:schemeClr val="lt1"/>
                </a:solidFill>
                <a:latin typeface="Arial"/>
                <a:ea typeface="Arial"/>
                <a:cs typeface="Arial"/>
                <a:sym typeface="Arial"/>
              </a:rPr>
              <a:t> (US?)</a:t>
            </a:r>
            <a:endParaRPr dirty="0"/>
          </a:p>
        </p:txBody>
      </p:sp>
      <p:sp>
        <p:nvSpPr>
          <p:cNvPr id="330" name="Google Shape;330;p9"/>
          <p:cNvSpPr txBox="1"/>
          <p:nvPr/>
        </p:nvSpPr>
        <p:spPr>
          <a:xfrm>
            <a:off x="6396407" y="3103863"/>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5875</a:t>
            </a:r>
            <a:endParaRPr/>
          </a:p>
        </p:txBody>
      </p:sp>
      <p:sp>
        <p:nvSpPr>
          <p:cNvPr id="331" name="Google Shape;331;p9"/>
          <p:cNvSpPr txBox="1"/>
          <p:nvPr/>
        </p:nvSpPr>
        <p:spPr>
          <a:xfrm>
            <a:off x="7254284" y="1433019"/>
            <a:ext cx="1409360" cy="1600438"/>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US only</a:t>
            </a:r>
            <a:endParaRPr/>
          </a:p>
          <a:p>
            <a:pPr>
              <a:spcBef>
                <a:spcPts val="0"/>
              </a:spcBef>
              <a:spcAft>
                <a:spcPts val="0"/>
              </a:spcAft>
            </a:pPr>
            <a:endParaRPr sz="1400">
              <a:solidFill>
                <a:srgbClr val="000000"/>
              </a:solidFill>
              <a:latin typeface="Arial"/>
              <a:ea typeface="Arial"/>
              <a:cs typeface="Arial"/>
              <a:sym typeface="Arial"/>
            </a:endParaRPr>
          </a:p>
          <a:p>
            <a:pPr>
              <a:spcBef>
                <a:spcPts val="0"/>
              </a:spcBef>
              <a:spcAft>
                <a:spcPts val="0"/>
              </a:spcAft>
            </a:pPr>
            <a:endParaRPr sz="1400">
              <a:solidFill>
                <a:srgbClr val="000000"/>
              </a:solidFill>
              <a:latin typeface="Arial"/>
              <a:ea typeface="Arial"/>
              <a:cs typeface="Arial"/>
              <a:sym typeface="Arial"/>
            </a:endParaRPr>
          </a:p>
          <a:p>
            <a:pPr>
              <a:spcBef>
                <a:spcPts val="0"/>
              </a:spcBef>
              <a:spcAft>
                <a:spcPts val="0"/>
              </a:spcAft>
            </a:pPr>
            <a:r>
              <a:rPr lang="en-US" sz="1400">
                <a:solidFill>
                  <a:srgbClr val="000000"/>
                </a:solidFill>
                <a:latin typeface="Arial"/>
                <a:ea typeface="Arial"/>
                <a:cs typeface="Arial"/>
                <a:sym typeface="Arial"/>
              </a:rPr>
              <a:t>Europe only</a:t>
            </a:r>
            <a:endParaRPr/>
          </a:p>
          <a:p>
            <a:pPr>
              <a:spcBef>
                <a:spcPts val="0"/>
              </a:spcBef>
              <a:spcAft>
                <a:spcPts val="0"/>
              </a:spcAft>
            </a:pPr>
            <a:endParaRPr sz="1400">
              <a:solidFill>
                <a:srgbClr val="000000"/>
              </a:solidFill>
              <a:latin typeface="Arial"/>
              <a:ea typeface="Arial"/>
              <a:cs typeface="Arial"/>
              <a:sym typeface="Arial"/>
            </a:endParaRPr>
          </a:p>
          <a:p>
            <a:pPr>
              <a:spcBef>
                <a:spcPts val="0"/>
              </a:spcBef>
              <a:spcAft>
                <a:spcPts val="0"/>
              </a:spcAft>
            </a:pPr>
            <a:endParaRPr sz="1400">
              <a:solidFill>
                <a:srgbClr val="000000"/>
              </a:solidFill>
              <a:latin typeface="Arial"/>
              <a:ea typeface="Arial"/>
              <a:cs typeface="Arial"/>
              <a:sym typeface="Arial"/>
            </a:endParaRPr>
          </a:p>
          <a:p>
            <a:pPr>
              <a:spcBef>
                <a:spcPts val="0"/>
              </a:spcBef>
              <a:spcAft>
                <a:spcPts val="0"/>
              </a:spcAft>
            </a:pPr>
            <a:r>
              <a:rPr lang="en-US" sz="1400">
                <a:solidFill>
                  <a:srgbClr val="000000"/>
                </a:solidFill>
                <a:latin typeface="Arial"/>
                <a:ea typeface="Arial"/>
                <a:cs typeface="Arial"/>
                <a:sym typeface="Arial"/>
              </a:rPr>
              <a:t>US and Europe</a:t>
            </a:r>
            <a:endParaRPr/>
          </a:p>
        </p:txBody>
      </p:sp>
      <p:sp>
        <p:nvSpPr>
          <p:cNvPr id="332" name="Google Shape;332;p9"/>
          <p:cNvSpPr/>
          <p:nvPr/>
        </p:nvSpPr>
        <p:spPr>
          <a:xfrm>
            <a:off x="8663647" y="1456401"/>
            <a:ext cx="387935" cy="233487"/>
          </a:xfrm>
          <a:prstGeom prst="rect">
            <a:avLst/>
          </a:prstGeom>
          <a:solidFill>
            <a:srgbClr val="B1CDFB"/>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051">
              <a:solidFill>
                <a:schemeClr val="lt1"/>
              </a:solidFill>
              <a:latin typeface="Arial"/>
              <a:ea typeface="Arial"/>
              <a:cs typeface="Arial"/>
              <a:sym typeface="Arial"/>
            </a:endParaRPr>
          </a:p>
        </p:txBody>
      </p:sp>
      <p:sp>
        <p:nvSpPr>
          <p:cNvPr id="333" name="Google Shape;333;p9"/>
          <p:cNvSpPr/>
          <p:nvPr/>
        </p:nvSpPr>
        <p:spPr>
          <a:xfrm>
            <a:off x="8663647" y="2068088"/>
            <a:ext cx="387935" cy="290505"/>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334" name="Google Shape;334;p9"/>
          <p:cNvSpPr/>
          <p:nvPr/>
        </p:nvSpPr>
        <p:spPr>
          <a:xfrm>
            <a:off x="8663647" y="2688371"/>
            <a:ext cx="387935" cy="340027"/>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335" name="Google Shape;335;p9"/>
          <p:cNvSpPr txBox="1"/>
          <p:nvPr/>
        </p:nvSpPr>
        <p:spPr>
          <a:xfrm>
            <a:off x="4583144" y="1614076"/>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5250</a:t>
            </a:r>
            <a:endParaRPr/>
          </a:p>
        </p:txBody>
      </p:sp>
      <p:sp>
        <p:nvSpPr>
          <p:cNvPr id="336" name="Google Shape;336;p9"/>
          <p:cNvSpPr txBox="1"/>
          <p:nvPr/>
        </p:nvSpPr>
        <p:spPr>
          <a:xfrm>
            <a:off x="8617574" y="4676343"/>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6425</a:t>
            </a:r>
            <a:endParaRPr/>
          </a:p>
        </p:txBody>
      </p:sp>
      <p:sp>
        <p:nvSpPr>
          <p:cNvPr id="337" name="Google Shape;337;p9"/>
          <p:cNvSpPr txBox="1"/>
          <p:nvPr/>
        </p:nvSpPr>
        <p:spPr>
          <a:xfrm>
            <a:off x="6114431" y="2847934"/>
            <a:ext cx="702436"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UNII-4</a:t>
            </a:r>
            <a:endParaRPr/>
          </a:p>
        </p:txBody>
      </p:sp>
      <p:sp>
        <p:nvSpPr>
          <p:cNvPr id="338" name="Google Shape;338;p9"/>
          <p:cNvSpPr/>
          <p:nvPr/>
        </p:nvSpPr>
        <p:spPr>
          <a:xfrm rot="-5400000">
            <a:off x="6273903" y="2651079"/>
            <a:ext cx="296287" cy="1224833"/>
          </a:xfrm>
          <a:prstGeom prst="rightBrace">
            <a:avLst>
              <a:gd name="adj1" fmla="val 8333"/>
              <a:gd name="adj2" fmla="val 50000"/>
            </a:avLst>
          </a:prstGeom>
          <a:noFill/>
          <a:ln w="9525" cap="flat" cmpd="sng">
            <a:solidFill>
              <a:srgbClr val="3B7FF2"/>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dk1"/>
              </a:solidFill>
              <a:latin typeface="Arial"/>
              <a:ea typeface="Arial"/>
              <a:cs typeface="Arial"/>
              <a:sym typeface="Arial"/>
            </a:endParaRPr>
          </a:p>
        </p:txBody>
      </p:sp>
      <p:sp>
        <p:nvSpPr>
          <p:cNvPr id="339" name="Google Shape;339;p9"/>
          <p:cNvSpPr/>
          <p:nvPr/>
        </p:nvSpPr>
        <p:spPr>
          <a:xfrm rot="-5400000">
            <a:off x="2911505" y="516631"/>
            <a:ext cx="307778" cy="5488465"/>
          </a:xfrm>
          <a:prstGeom prst="rightBrace">
            <a:avLst>
              <a:gd name="adj1" fmla="val 8333"/>
              <a:gd name="adj2" fmla="val 50000"/>
            </a:avLst>
          </a:prstGeom>
          <a:noFill/>
          <a:ln w="9525" cap="flat" cmpd="sng">
            <a:solidFill>
              <a:srgbClr val="3B7FF2"/>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dk1"/>
              </a:solidFill>
              <a:latin typeface="Arial"/>
              <a:ea typeface="Arial"/>
              <a:cs typeface="Arial"/>
              <a:sym typeface="Arial"/>
            </a:endParaRPr>
          </a:p>
        </p:txBody>
      </p:sp>
      <p:sp>
        <p:nvSpPr>
          <p:cNvPr id="340" name="Google Shape;340;p9"/>
          <p:cNvSpPr txBox="1"/>
          <p:nvPr/>
        </p:nvSpPr>
        <p:spPr>
          <a:xfrm>
            <a:off x="5515814" y="2652007"/>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5850</a:t>
            </a:r>
            <a:endParaRPr/>
          </a:p>
        </p:txBody>
      </p:sp>
      <p:cxnSp>
        <p:nvCxnSpPr>
          <p:cNvPr id="341" name="Google Shape;341;p9"/>
          <p:cNvCxnSpPr/>
          <p:nvPr/>
        </p:nvCxnSpPr>
        <p:spPr>
          <a:xfrm>
            <a:off x="5809627" y="2990560"/>
            <a:ext cx="0" cy="228075"/>
          </a:xfrm>
          <a:prstGeom prst="straightConnector1">
            <a:avLst/>
          </a:prstGeom>
          <a:noFill/>
          <a:ln w="9525" cap="flat" cmpd="sng">
            <a:solidFill>
              <a:srgbClr val="3B7FF2"/>
            </a:solidFill>
            <a:prstDash val="dashDot"/>
            <a:round/>
            <a:headEnd type="none" w="sm" len="sm"/>
            <a:tailEnd type="none" w="sm" len="sm"/>
          </a:ln>
        </p:spPr>
      </p:cxnSp>
      <p:sp>
        <p:nvSpPr>
          <p:cNvPr id="342" name="Google Shape;342;p9"/>
          <p:cNvSpPr/>
          <p:nvPr/>
        </p:nvSpPr>
        <p:spPr>
          <a:xfrm>
            <a:off x="290883" y="5003812"/>
            <a:ext cx="929210" cy="899497"/>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endParaRPr sz="1400" dirty="0">
              <a:solidFill>
                <a:schemeClr val="lt1"/>
              </a:solidFill>
              <a:latin typeface="Arial"/>
              <a:ea typeface="Arial"/>
              <a:cs typeface="Arial"/>
              <a:sym typeface="Arial"/>
            </a:endParaRPr>
          </a:p>
        </p:txBody>
      </p:sp>
      <p:sp>
        <p:nvSpPr>
          <p:cNvPr id="343" name="Google Shape;343;p9"/>
          <p:cNvSpPr txBox="1"/>
          <p:nvPr/>
        </p:nvSpPr>
        <p:spPr>
          <a:xfrm>
            <a:off x="977404" y="4708936"/>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5945</a:t>
            </a:r>
            <a:endParaRPr/>
          </a:p>
        </p:txBody>
      </p:sp>
      <p:sp>
        <p:nvSpPr>
          <p:cNvPr id="344" name="Google Shape;344;p9"/>
          <p:cNvSpPr/>
          <p:nvPr/>
        </p:nvSpPr>
        <p:spPr>
          <a:xfrm>
            <a:off x="5445980" y="3401119"/>
            <a:ext cx="363651" cy="919192"/>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051" dirty="0">
                <a:solidFill>
                  <a:schemeClr val="lt1"/>
                </a:solidFill>
                <a:latin typeface="Arial"/>
                <a:ea typeface="Arial"/>
                <a:cs typeface="Arial"/>
                <a:sym typeface="Arial"/>
              </a:rPr>
              <a:t>6 </a:t>
            </a:r>
            <a:r>
              <a:rPr lang="en-US" sz="1051" dirty="0" err="1">
                <a:solidFill>
                  <a:schemeClr val="lt1"/>
                </a:solidFill>
                <a:latin typeface="Arial"/>
                <a:ea typeface="Arial"/>
                <a:cs typeface="Arial"/>
                <a:sym typeface="Arial"/>
              </a:rPr>
              <a:t>ch</a:t>
            </a:r>
            <a:endParaRPr sz="1051" dirty="0">
              <a:solidFill>
                <a:schemeClr val="lt1"/>
              </a:solidFill>
              <a:latin typeface="Arial"/>
              <a:ea typeface="Arial"/>
              <a:cs typeface="Arial"/>
              <a:sym typeface="Arial"/>
            </a:endParaRPr>
          </a:p>
        </p:txBody>
      </p:sp>
      <p:sp>
        <p:nvSpPr>
          <p:cNvPr id="345" name="Google Shape;345;p9"/>
          <p:cNvSpPr/>
          <p:nvPr/>
        </p:nvSpPr>
        <p:spPr>
          <a:xfrm>
            <a:off x="6678264" y="3400842"/>
            <a:ext cx="364439" cy="912043"/>
          </a:xfrm>
          <a:prstGeom prst="rect">
            <a:avLst/>
          </a:prstGeom>
          <a:solidFill>
            <a:srgbClr val="B1CDFB"/>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051" dirty="0">
                <a:solidFill>
                  <a:schemeClr val="lt1"/>
                </a:solidFill>
                <a:latin typeface="Arial"/>
                <a:ea typeface="Arial"/>
                <a:cs typeface="Arial"/>
                <a:sym typeface="Arial"/>
              </a:rPr>
              <a:t>8 </a:t>
            </a:r>
            <a:r>
              <a:rPr lang="en-US" sz="1051" dirty="0" err="1">
                <a:solidFill>
                  <a:schemeClr val="lt1"/>
                </a:solidFill>
                <a:latin typeface="Arial"/>
                <a:ea typeface="Arial"/>
                <a:cs typeface="Arial"/>
                <a:sym typeface="Arial"/>
              </a:rPr>
              <a:t>ch</a:t>
            </a:r>
            <a:r>
              <a:rPr lang="en-US" sz="1051" dirty="0">
                <a:solidFill>
                  <a:schemeClr val="lt1"/>
                </a:solidFill>
                <a:latin typeface="Arial"/>
                <a:ea typeface="Arial"/>
                <a:cs typeface="Arial"/>
                <a:sym typeface="Arial"/>
              </a:rPr>
              <a:t>?</a:t>
            </a:r>
            <a:endParaRPr dirty="0"/>
          </a:p>
        </p:txBody>
      </p:sp>
      <p:sp>
        <p:nvSpPr>
          <p:cNvPr id="346" name="Google Shape;346;p9"/>
          <p:cNvSpPr txBox="1"/>
          <p:nvPr/>
        </p:nvSpPr>
        <p:spPr>
          <a:xfrm>
            <a:off x="6831187" y="3115631"/>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5895</a:t>
            </a:r>
            <a:endParaRPr/>
          </a:p>
        </p:txBody>
      </p:sp>
      <p:sp>
        <p:nvSpPr>
          <p:cNvPr id="347" name="Google Shape;347;p9"/>
          <p:cNvSpPr txBox="1"/>
          <p:nvPr/>
        </p:nvSpPr>
        <p:spPr>
          <a:xfrm>
            <a:off x="2679618" y="2836671"/>
            <a:ext cx="702436"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UNII-3</a:t>
            </a:r>
            <a:endParaRPr/>
          </a:p>
        </p:txBody>
      </p:sp>
      <p:sp>
        <p:nvSpPr>
          <p:cNvPr id="2" name="TextBox 1">
            <a:extLst>
              <a:ext uri="{FF2B5EF4-FFF2-40B4-BE49-F238E27FC236}">
                <a16:creationId xmlns:a16="http://schemas.microsoft.com/office/drawing/2014/main" id="{8ECC9661-35E2-3C92-95AA-53BEDC651637}"/>
              </a:ext>
            </a:extLst>
          </p:cNvPr>
          <p:cNvSpPr txBox="1"/>
          <p:nvPr/>
        </p:nvSpPr>
        <p:spPr>
          <a:xfrm>
            <a:off x="886745" y="6193513"/>
            <a:ext cx="7392798" cy="461665"/>
          </a:xfrm>
          <a:prstGeom prst="rect">
            <a:avLst/>
          </a:prstGeom>
          <a:noFill/>
        </p:spPr>
        <p:txBody>
          <a:bodyPr wrap="square" rtlCol="0">
            <a:spAutoFit/>
          </a:bodyPr>
          <a:lstStyle/>
          <a:p>
            <a:r>
              <a:rPr lang="en-US" sz="2400" dirty="0">
                <a:solidFill>
                  <a:schemeClr val="tx1"/>
                </a:solidFill>
              </a:rPr>
              <a:t>In preferred channels, we can have </a:t>
            </a:r>
            <a:r>
              <a:rPr lang="en-US" sz="2400" b="1" u="sng" dirty="0">
                <a:solidFill>
                  <a:schemeClr val="tx1"/>
                </a:solidFill>
              </a:rPr>
              <a:t>relaxed LBT rules</a:t>
            </a:r>
          </a:p>
        </p:txBody>
      </p:sp>
      <p:sp>
        <p:nvSpPr>
          <p:cNvPr id="3" name="Text Box 5">
            <a:extLst>
              <a:ext uri="{FF2B5EF4-FFF2-40B4-BE49-F238E27FC236}">
                <a16:creationId xmlns:a16="http://schemas.microsoft.com/office/drawing/2014/main" id="{28473E19-2C39-5511-21A5-1C32D27FDC3F}"/>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2025</a:t>
            </a:r>
          </a:p>
        </p:txBody>
      </p:sp>
      <p:sp>
        <p:nvSpPr>
          <p:cNvPr id="5" name="Rectangle 1">
            <a:extLst>
              <a:ext uri="{FF2B5EF4-FFF2-40B4-BE49-F238E27FC236}">
                <a16:creationId xmlns:a16="http://schemas.microsoft.com/office/drawing/2014/main" id="{9A17E5AF-F23B-C55F-365D-774ECAAC6A1C}"/>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15-25-0248-00-04ab</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43c8432-7c22-4daa-a08c-e9e871affa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6A85E70A76484983C5D214F1E2BD51" ma:contentTypeVersion="17" ma:contentTypeDescription="Create a new document." ma:contentTypeScope="" ma:versionID="391b4c5d1ffdb30ad236b0ad5062ae01">
  <xsd:schema xmlns:xsd="http://www.w3.org/2001/XMLSchema" xmlns:xs="http://www.w3.org/2001/XMLSchema" xmlns:p="http://schemas.microsoft.com/office/2006/metadata/properties" xmlns:ns3="e43c8432-7c22-4daa-a08c-e9e871affa35" xmlns:ns4="bec01926-f782-4462-aa14-80012f549823" targetNamespace="http://schemas.microsoft.com/office/2006/metadata/properties" ma:root="true" ma:fieldsID="4fc934fbbbf79451015ed34e6eb2af4e" ns3:_="" ns4:_="">
    <xsd:import namespace="e43c8432-7c22-4daa-a08c-e9e871affa35"/>
    <xsd:import namespace="bec01926-f782-4462-aa14-80012f5498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c8432-7c22-4daa-a08c-e9e871affa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c01926-f782-4462-aa14-80012f5498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626AB-2CF3-4ACD-9583-67CB4401AB19}">
  <ds:schemaRefs>
    <ds:schemaRef ds:uri="http://schemas.microsoft.com/sharepoint/v3/contenttype/forms"/>
  </ds:schemaRefs>
</ds:datastoreItem>
</file>

<file path=customXml/itemProps2.xml><?xml version="1.0" encoding="utf-8"?>
<ds:datastoreItem xmlns:ds="http://schemas.openxmlformats.org/officeDocument/2006/customXml" ds:itemID="{542D9F30-AED1-4CED-BEDC-1411793F1BD5}">
  <ds:schemaRef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bec01926-f782-4462-aa14-80012f549823"/>
    <ds:schemaRef ds:uri="http://schemas.microsoft.com/office/infopath/2007/PartnerControls"/>
    <ds:schemaRef ds:uri="http://schemas.openxmlformats.org/package/2006/metadata/core-properties"/>
    <ds:schemaRef ds:uri="e43c8432-7c22-4daa-a08c-e9e871affa35"/>
    <ds:schemaRef ds:uri="http://purl.org/dc/dcmitype/"/>
  </ds:schemaRefs>
</ds:datastoreItem>
</file>

<file path=customXml/itemProps3.xml><?xml version="1.0" encoding="utf-8"?>
<ds:datastoreItem xmlns:ds="http://schemas.openxmlformats.org/officeDocument/2006/customXml" ds:itemID="{67BEAB55-B776-4A3B-A6AA-1F2305EE3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c8432-7c22-4daa-a08c-e9e871affa35"/>
    <ds:schemaRef ds:uri="bec01926-f782-4462-aa14-80012f549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377</TotalTime>
  <Words>1118</Words>
  <Application>Microsoft Office PowerPoint</Application>
  <PresentationFormat>On-screen Show (4:3)</PresentationFormat>
  <Paragraphs>172</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-apple-system</vt:lpstr>
      <vt:lpstr>Aptos</vt:lpstr>
      <vt:lpstr>Arial</vt:lpstr>
      <vt:lpstr>Arial Unicode MS</vt:lpstr>
      <vt:lpstr>Helvetica Neue Light</vt:lpstr>
      <vt:lpstr>Times New Roman</vt:lpstr>
      <vt:lpstr>Office Theme</vt:lpstr>
      <vt:lpstr>PowerPoint Presentation</vt:lpstr>
      <vt:lpstr>March towards a baseline channel access mechanism</vt:lpstr>
      <vt:lpstr>Summary of Previous Discussions</vt:lpstr>
      <vt:lpstr>Summary of 15-24-407-07-4ab</vt:lpstr>
      <vt:lpstr>Latest EDT Compromise 6 GHz</vt:lpstr>
      <vt:lpstr>FCC</vt:lpstr>
      <vt:lpstr>TCB Workshop April 2025</vt:lpstr>
      <vt:lpstr>Evacuation time in FCC CBP</vt:lpstr>
      <vt:lpstr>Preferred NB channels shown in blue for US+EU</vt:lpstr>
      <vt:lpstr>Preferred NB channels for Japan</vt:lpstr>
      <vt:lpstr>Example of Simple Channel Access using Preferred channels</vt:lpstr>
      <vt:lpstr>General Block Diagram</vt:lpstr>
      <vt:lpstr>Discussion</vt:lpstr>
      <vt:lpstr>Appendix</vt:lpstr>
      <vt:lpstr>ETSI BRAN Developments</vt:lpstr>
      <vt:lpstr>ETSI BRAN Developments (ctd)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Carlos Aldana</cp:lastModifiedBy>
  <cp:revision>6</cp:revision>
  <dcterms:created xsi:type="dcterms:W3CDTF">2021-07-16T06:01:58Z</dcterms:created>
  <dcterms:modified xsi:type="dcterms:W3CDTF">2025-05-14T04:30:24Z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0x010100A76A85E70A76484983C5D214F1E2BD51</vt:lpwstr>
  </property>
</Properties>
</file>