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56" r:id="rId4"/>
    <p:sldId id="260" r:id="rId5"/>
    <p:sldId id="261" r:id="rId6"/>
    <p:sldId id="264" r:id="rId7"/>
    <p:sldId id="276" r:id="rId8"/>
    <p:sldId id="262" r:id="rId9"/>
    <p:sldId id="277"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00" d="100"/>
          <a:sy n="100" d="100"/>
        </p:scale>
        <p:origin x="636" y="-3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7A94800-EE9E-4CCC-A9BE-B09FBDF3E1E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50" charset="-128"/>
              </a:defRPr>
            </a:lvl1pPr>
          </a:lstStyle>
          <a:p>
            <a:r>
              <a:rPr lang="en-US" altLang="ja-JP"/>
              <a:t>doc.: IEEE 802.15-&lt;doc#&gt;</a:t>
            </a:r>
          </a:p>
        </p:txBody>
      </p:sp>
      <p:sp>
        <p:nvSpPr>
          <p:cNvPr id="3075" name="Rectangle 3">
            <a:extLst>
              <a:ext uri="{FF2B5EF4-FFF2-40B4-BE49-F238E27FC236}">
                <a16:creationId xmlns:a16="http://schemas.microsoft.com/office/drawing/2014/main" id="{EC604EF2-5700-4D7E-8640-C547313E777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50" charset="-128"/>
              </a:defRPr>
            </a:lvl1pPr>
          </a:lstStyle>
          <a:p>
            <a:r>
              <a:rPr lang="en-US" altLang="ja-JP"/>
              <a:t>&lt;month year&gt;</a:t>
            </a:r>
          </a:p>
        </p:txBody>
      </p:sp>
      <p:sp>
        <p:nvSpPr>
          <p:cNvPr id="3076" name="Rectangle 4">
            <a:extLst>
              <a:ext uri="{FF2B5EF4-FFF2-40B4-BE49-F238E27FC236}">
                <a16:creationId xmlns:a16="http://schemas.microsoft.com/office/drawing/2014/main" id="{F4BEB743-49D5-42B4-98A1-DC13D2B5152D}"/>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50" charset="-128"/>
              </a:defRPr>
            </a:lvl1pPr>
          </a:lstStyle>
          <a:p>
            <a:r>
              <a:rPr lang="en-US" altLang="ja-JP"/>
              <a:t>&lt;author&gt;, &lt;company&gt;</a:t>
            </a:r>
          </a:p>
        </p:txBody>
      </p:sp>
      <p:sp>
        <p:nvSpPr>
          <p:cNvPr id="3077" name="Rectangle 5">
            <a:extLst>
              <a:ext uri="{FF2B5EF4-FFF2-40B4-BE49-F238E27FC236}">
                <a16:creationId xmlns:a16="http://schemas.microsoft.com/office/drawing/2014/main" id="{3239BC4A-A347-44EA-BD69-61177CAA2D83}"/>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50" charset="-128"/>
              </a:defRPr>
            </a:lvl1pPr>
          </a:lstStyle>
          <a:p>
            <a:r>
              <a:rPr lang="en-US" altLang="ja-JP"/>
              <a:t>Page </a:t>
            </a:r>
            <a:fld id="{923EE316-18B8-4C63-BAD6-A0C5BA1B92B9}" type="slidenum">
              <a:rPr lang="en-US" altLang="ja-JP"/>
              <a:pPr/>
              <a:t>‹#›</a:t>
            </a:fld>
            <a:endParaRPr lang="en-US" altLang="ja-JP"/>
          </a:p>
        </p:txBody>
      </p:sp>
      <p:sp>
        <p:nvSpPr>
          <p:cNvPr id="3078" name="Line 6">
            <a:extLst>
              <a:ext uri="{FF2B5EF4-FFF2-40B4-BE49-F238E27FC236}">
                <a16:creationId xmlns:a16="http://schemas.microsoft.com/office/drawing/2014/main" id="{A16D18A0-2596-40CD-8078-ABC2AC535C78}"/>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E82D4898-277E-4B8B-A0A7-ACD124B2BF4C}"/>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50" charset="-128"/>
              </a:rPr>
              <a:t>Submission</a:t>
            </a:r>
          </a:p>
        </p:txBody>
      </p:sp>
      <p:sp>
        <p:nvSpPr>
          <p:cNvPr id="3080" name="Line 8">
            <a:extLst>
              <a:ext uri="{FF2B5EF4-FFF2-40B4-BE49-F238E27FC236}">
                <a16:creationId xmlns:a16="http://schemas.microsoft.com/office/drawing/2014/main" id="{03AB018A-DFC7-427F-918B-B23FC00C4C59}"/>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C800C06-D555-4E7D-AD53-5F780AC24FA2}"/>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50" charset="-128"/>
              </a:defRPr>
            </a:lvl1pPr>
          </a:lstStyle>
          <a:p>
            <a:r>
              <a:rPr lang="en-US" altLang="ja-JP"/>
              <a:t>doc.: IEEE 802.15-&lt;doc#&gt;</a:t>
            </a:r>
          </a:p>
        </p:txBody>
      </p:sp>
      <p:sp>
        <p:nvSpPr>
          <p:cNvPr id="2051" name="Rectangle 3">
            <a:extLst>
              <a:ext uri="{FF2B5EF4-FFF2-40B4-BE49-F238E27FC236}">
                <a16:creationId xmlns:a16="http://schemas.microsoft.com/office/drawing/2014/main" id="{70E29723-DEF2-460A-BC7B-00140050ED74}"/>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50" charset="-128"/>
              </a:defRPr>
            </a:lvl1pPr>
          </a:lstStyle>
          <a:p>
            <a:r>
              <a:rPr lang="en-US" altLang="ja-JP"/>
              <a:t>&lt;month year&gt;</a:t>
            </a:r>
          </a:p>
        </p:txBody>
      </p:sp>
      <p:sp>
        <p:nvSpPr>
          <p:cNvPr id="2052" name="Rectangle 4">
            <a:extLst>
              <a:ext uri="{FF2B5EF4-FFF2-40B4-BE49-F238E27FC236}">
                <a16:creationId xmlns:a16="http://schemas.microsoft.com/office/drawing/2014/main" id="{2C2CDE6E-07FD-4978-A48A-ECF4360428D4}"/>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5C0940B9-5287-4DAF-A512-BE3C2BBDB7C2}"/>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513C3CDB-4936-4F6D-911B-3E902AE86E3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50"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5EC9CFE0-8D41-4973-932C-2A606DD80959}"/>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50" charset="-128"/>
              </a:defRPr>
            </a:lvl1pPr>
          </a:lstStyle>
          <a:p>
            <a:r>
              <a:rPr lang="en-US" altLang="ja-JP"/>
              <a:t>Page </a:t>
            </a:r>
            <a:fld id="{A4435818-AA1C-4169-814C-86CE834F48C6}" type="slidenum">
              <a:rPr lang="en-US" altLang="ja-JP"/>
              <a:pPr/>
              <a:t>‹#›</a:t>
            </a:fld>
            <a:endParaRPr lang="en-US" altLang="ja-JP"/>
          </a:p>
        </p:txBody>
      </p:sp>
      <p:sp>
        <p:nvSpPr>
          <p:cNvPr id="2056" name="Rectangle 8">
            <a:extLst>
              <a:ext uri="{FF2B5EF4-FFF2-40B4-BE49-F238E27FC236}">
                <a16:creationId xmlns:a16="http://schemas.microsoft.com/office/drawing/2014/main" id="{3A1F98FD-0052-414C-995D-82FC078A4AD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50" charset="-128"/>
              </a:rPr>
              <a:t>Submission</a:t>
            </a:r>
          </a:p>
        </p:txBody>
      </p:sp>
      <p:sp>
        <p:nvSpPr>
          <p:cNvPr id="2057" name="Line 9">
            <a:extLst>
              <a:ext uri="{FF2B5EF4-FFF2-40B4-BE49-F238E27FC236}">
                <a16:creationId xmlns:a16="http://schemas.microsoft.com/office/drawing/2014/main" id="{1834E719-5647-43B4-8481-CE1F4EB18CAE}"/>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2E91F7C4-1550-4497-881B-7979C7601720}"/>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163EED3C-6277-4977-8B91-C74A74499990}"/>
              </a:ext>
            </a:extLst>
          </p:cNvPr>
          <p:cNvSpPr>
            <a:spLocks noGrp="1" noChangeArrowheads="1"/>
          </p:cNvSpPr>
          <p:nvPr>
            <p:ph type="hdr" sz="quarter"/>
          </p:nvPr>
        </p:nvSpPr>
        <p:spPr>
          <a:ln/>
        </p:spPr>
        <p:txBody>
          <a:bodyPr/>
          <a:lstStyle/>
          <a:p>
            <a:r>
              <a:rPr lang="en-US" altLang="ja-JP"/>
              <a:t>doc.: IEEE 802.15-&lt;doc#&gt;</a:t>
            </a:r>
          </a:p>
        </p:txBody>
      </p:sp>
      <p:sp>
        <p:nvSpPr>
          <p:cNvPr id="5" name="Rectangle 3">
            <a:extLst>
              <a:ext uri="{FF2B5EF4-FFF2-40B4-BE49-F238E27FC236}">
                <a16:creationId xmlns:a16="http://schemas.microsoft.com/office/drawing/2014/main" id="{22BF809C-EE3F-4203-B0DB-F7FDECD8A8E7}"/>
              </a:ext>
            </a:extLst>
          </p:cNvPr>
          <p:cNvSpPr>
            <a:spLocks noGrp="1" noChangeArrowheads="1"/>
          </p:cNvSpPr>
          <p:nvPr>
            <p:ph type="dt" idx="1"/>
          </p:nvPr>
        </p:nvSpPr>
        <p:spPr>
          <a:ln/>
        </p:spPr>
        <p:txBody>
          <a:bodyPr/>
          <a:lstStyle/>
          <a:p>
            <a:r>
              <a:rPr lang="en-US" altLang="ja-JP"/>
              <a:t>&lt;month year&gt;</a:t>
            </a:r>
          </a:p>
        </p:txBody>
      </p:sp>
      <p:sp>
        <p:nvSpPr>
          <p:cNvPr id="6" name="Rectangle 6">
            <a:extLst>
              <a:ext uri="{FF2B5EF4-FFF2-40B4-BE49-F238E27FC236}">
                <a16:creationId xmlns:a16="http://schemas.microsoft.com/office/drawing/2014/main" id="{DA71AD19-CF89-4D2F-92A5-B4F522859FC1}"/>
              </a:ext>
            </a:extLst>
          </p:cNvPr>
          <p:cNvSpPr>
            <a:spLocks noGrp="1" noChangeArrowheads="1"/>
          </p:cNvSpPr>
          <p:nvPr>
            <p:ph type="ftr" sz="quarter" idx="4"/>
          </p:nvPr>
        </p:nvSpPr>
        <p:spPr>
          <a:ln/>
        </p:spPr>
        <p:txBody>
          <a:bodyPr/>
          <a:lstStyle/>
          <a:p>
            <a:pPr lvl="4"/>
            <a:r>
              <a:rPr lang="en-US" altLang="ja-JP"/>
              <a:t>&lt;author&gt;, &lt;company&gt;</a:t>
            </a:r>
          </a:p>
        </p:txBody>
      </p:sp>
      <p:sp>
        <p:nvSpPr>
          <p:cNvPr id="7" name="Rectangle 7">
            <a:extLst>
              <a:ext uri="{FF2B5EF4-FFF2-40B4-BE49-F238E27FC236}">
                <a16:creationId xmlns:a16="http://schemas.microsoft.com/office/drawing/2014/main" id="{44F326FD-388E-4405-8BA7-D9DBF81F313D}"/>
              </a:ext>
            </a:extLst>
          </p:cNvPr>
          <p:cNvSpPr>
            <a:spLocks noGrp="1" noChangeArrowheads="1"/>
          </p:cNvSpPr>
          <p:nvPr>
            <p:ph type="sldNum" sz="quarter" idx="5"/>
          </p:nvPr>
        </p:nvSpPr>
        <p:spPr>
          <a:ln/>
        </p:spPr>
        <p:txBody>
          <a:bodyPr/>
          <a:lstStyle/>
          <a:p>
            <a:r>
              <a:rPr lang="en-US" altLang="ja-JP"/>
              <a:t>Page </a:t>
            </a:r>
            <a:fld id="{24B80208-94BE-4620-B1A3-B1C1FE9FFED2}" type="slidenum">
              <a:rPr lang="en-US" altLang="ja-JP"/>
              <a:pPr/>
              <a:t>3</a:t>
            </a:fld>
            <a:endParaRPr lang="en-US" altLang="ja-JP"/>
          </a:p>
        </p:txBody>
      </p:sp>
      <p:sp>
        <p:nvSpPr>
          <p:cNvPr id="24578" name="Rectangle 2">
            <a:extLst>
              <a:ext uri="{FF2B5EF4-FFF2-40B4-BE49-F238E27FC236}">
                <a16:creationId xmlns:a16="http://schemas.microsoft.com/office/drawing/2014/main" id="{4978242D-EED2-4DB6-9A24-F0D5E346FA31}"/>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1058C535-7FED-4718-80E0-46EE005C1C56}"/>
              </a:ext>
            </a:extLst>
          </p:cNvPr>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10653C-DAC8-4362-B7BE-A8EDA543E22E}"/>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7D72A89F-3FE3-4B35-B373-B62A020B02B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0CAC324E-4EA8-4EDC-A614-86692FB14775}"/>
              </a:ext>
            </a:extLst>
          </p:cNvPr>
          <p:cNvSpPr>
            <a:spLocks noGrp="1"/>
          </p:cNvSpPr>
          <p:nvPr>
            <p:ph type="dt" sz="half" idx="10"/>
          </p:nvPr>
        </p:nvSpPr>
        <p:spPr/>
        <p:txBody>
          <a:bodyPr/>
          <a:lstStyle>
            <a:lvl1pPr>
              <a:defRPr/>
            </a:lvl1pPr>
          </a:lstStyle>
          <a:p>
            <a:r>
              <a:rPr lang="en-US" altLang="ja-JP" dirty="0"/>
              <a:t>May, 2025</a:t>
            </a:r>
          </a:p>
        </p:txBody>
      </p:sp>
      <p:sp>
        <p:nvSpPr>
          <p:cNvPr id="5" name="フッター プレースホルダー 4">
            <a:extLst>
              <a:ext uri="{FF2B5EF4-FFF2-40B4-BE49-F238E27FC236}">
                <a16:creationId xmlns:a16="http://schemas.microsoft.com/office/drawing/2014/main" id="{8F2242A1-C706-4DC7-AB76-0ED87B97B22D}"/>
              </a:ext>
            </a:extLst>
          </p:cNvPr>
          <p:cNvSpPr>
            <a:spLocks noGrp="1"/>
          </p:cNvSpPr>
          <p:nvPr>
            <p:ph type="ftr" sz="quarter" idx="11"/>
          </p:nvPr>
        </p:nvSpPr>
        <p:spPr/>
        <p:txBody>
          <a:bodyPr/>
          <a:lstStyle>
            <a:lvl1pPr>
              <a:defRPr/>
            </a:lvl1p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9A2FE9C9-2F4C-4BCE-8277-7D5B840AC735}"/>
              </a:ext>
            </a:extLst>
          </p:cNvPr>
          <p:cNvSpPr>
            <a:spLocks noGrp="1"/>
          </p:cNvSpPr>
          <p:nvPr>
            <p:ph type="sldNum" sz="quarter" idx="12"/>
          </p:nvPr>
        </p:nvSpPr>
        <p:spPr/>
        <p:txBody>
          <a:bodyPr/>
          <a:lstStyle>
            <a:lvl1pPr>
              <a:defRPr/>
            </a:lvl1pPr>
          </a:lstStyle>
          <a:p>
            <a:r>
              <a:rPr lang="en-US" altLang="ja-JP"/>
              <a:t>Slide </a:t>
            </a:r>
            <a:fld id="{87719B1F-2AB1-4C3C-963A-6CC87FA41064}" type="slidenum">
              <a:rPr lang="en-US" altLang="ja-JP"/>
              <a:pPr/>
              <a:t>‹#›</a:t>
            </a:fld>
            <a:endParaRPr lang="en-US" altLang="ja-JP"/>
          </a:p>
        </p:txBody>
      </p:sp>
    </p:spTree>
    <p:extLst>
      <p:ext uri="{BB962C8B-B14F-4D97-AF65-F5344CB8AC3E}">
        <p14:creationId xmlns:p14="http://schemas.microsoft.com/office/powerpoint/2010/main" val="4157750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592C13-119E-49FD-A40D-D3CBCDE570F5}"/>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5258CF1-660E-43F0-963D-38D25696F3E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A0BDF8A8-8D1B-4AC1-9DB6-2C2A6CE17C94}"/>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CC87A916-2D12-4D58-8551-046E74F3DDBD}"/>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2BED83E0-E1DE-45AF-985D-E87D486D83BB}"/>
              </a:ext>
            </a:extLst>
          </p:cNvPr>
          <p:cNvSpPr>
            <a:spLocks noGrp="1"/>
          </p:cNvSpPr>
          <p:nvPr>
            <p:ph type="sldNum" sz="quarter" idx="12"/>
          </p:nvPr>
        </p:nvSpPr>
        <p:spPr/>
        <p:txBody>
          <a:bodyPr/>
          <a:lstStyle>
            <a:lvl1pPr>
              <a:defRPr/>
            </a:lvl1pPr>
          </a:lstStyle>
          <a:p>
            <a:r>
              <a:rPr lang="en-US" altLang="ja-JP"/>
              <a:t>Slide </a:t>
            </a:r>
            <a:fld id="{7C9CB3EE-22D0-43E3-859D-0CAED80AC5A9}" type="slidenum">
              <a:rPr lang="en-US" altLang="ja-JP"/>
              <a:pPr/>
              <a:t>‹#›</a:t>
            </a:fld>
            <a:endParaRPr lang="en-US" altLang="ja-JP"/>
          </a:p>
        </p:txBody>
      </p:sp>
    </p:spTree>
    <p:extLst>
      <p:ext uri="{BB962C8B-B14F-4D97-AF65-F5344CB8AC3E}">
        <p14:creationId xmlns:p14="http://schemas.microsoft.com/office/powerpoint/2010/main" val="1140949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B7A6D96-8E56-482B-907F-345866B70E2E}"/>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10076D5-9E3E-4700-991D-1F91A2911211}"/>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17DF776-8DAB-4C65-B273-834AF3722E2C}"/>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7C8DE449-2D4D-4480-B019-0933EAD46D17}"/>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72BF0314-BD1C-409F-BF9C-4F2C362A6F17}"/>
              </a:ext>
            </a:extLst>
          </p:cNvPr>
          <p:cNvSpPr>
            <a:spLocks noGrp="1"/>
          </p:cNvSpPr>
          <p:nvPr>
            <p:ph type="sldNum" sz="quarter" idx="12"/>
          </p:nvPr>
        </p:nvSpPr>
        <p:spPr/>
        <p:txBody>
          <a:bodyPr/>
          <a:lstStyle>
            <a:lvl1pPr>
              <a:defRPr/>
            </a:lvl1pPr>
          </a:lstStyle>
          <a:p>
            <a:r>
              <a:rPr lang="en-US" altLang="ja-JP"/>
              <a:t>Slide </a:t>
            </a:r>
            <a:fld id="{1C386983-5472-405A-B4CB-9E8D0B1A82A1}" type="slidenum">
              <a:rPr lang="en-US" altLang="ja-JP"/>
              <a:pPr/>
              <a:t>‹#›</a:t>
            </a:fld>
            <a:endParaRPr lang="en-US" altLang="ja-JP"/>
          </a:p>
        </p:txBody>
      </p:sp>
    </p:spTree>
    <p:extLst>
      <p:ext uri="{BB962C8B-B14F-4D97-AF65-F5344CB8AC3E}">
        <p14:creationId xmlns:p14="http://schemas.microsoft.com/office/powerpoint/2010/main" val="1357567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D76525-4A20-4982-A75F-41D8F2E5D4F9}"/>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E575071-985B-48D8-A497-226A9168BB6E}"/>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176023B0-C674-44C0-9AB2-977D400B7CCB}"/>
              </a:ext>
            </a:extLst>
          </p:cNvPr>
          <p:cNvSpPr>
            <a:spLocks noGrp="1"/>
          </p:cNvSpPr>
          <p:nvPr>
            <p:ph type="dt" sz="half" idx="10"/>
          </p:nvPr>
        </p:nvSpPr>
        <p:spPr/>
        <p:txBody>
          <a:bodyPr/>
          <a:lstStyle>
            <a:lvl1pPr>
              <a:defRPr/>
            </a:lvl1pPr>
          </a:lstStyle>
          <a:p>
            <a:r>
              <a:rPr lang="en-US" altLang="ja-JP" dirty="0"/>
              <a:t>May, 2005</a:t>
            </a:r>
          </a:p>
        </p:txBody>
      </p:sp>
      <p:sp>
        <p:nvSpPr>
          <p:cNvPr id="5" name="フッター プレースホルダー 4">
            <a:extLst>
              <a:ext uri="{FF2B5EF4-FFF2-40B4-BE49-F238E27FC236}">
                <a16:creationId xmlns:a16="http://schemas.microsoft.com/office/drawing/2014/main" id="{2B3A8C2B-E071-447B-A6D4-02FDA9EF54FC}"/>
              </a:ext>
            </a:extLst>
          </p:cNvPr>
          <p:cNvSpPr>
            <a:spLocks noGrp="1"/>
          </p:cNvSpPr>
          <p:nvPr>
            <p:ph type="ftr" sz="quarter" idx="11"/>
          </p:nvPr>
        </p:nvSpPr>
        <p:spPr/>
        <p:txBody>
          <a:bodyPr/>
          <a:lstStyle>
            <a:lvl1pPr>
              <a:defRPr/>
            </a:lvl1p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03FC8FC4-5C56-4C8D-81A0-8D76DEEC949E}"/>
              </a:ext>
            </a:extLst>
          </p:cNvPr>
          <p:cNvSpPr>
            <a:spLocks noGrp="1"/>
          </p:cNvSpPr>
          <p:nvPr>
            <p:ph type="sldNum" sz="quarter" idx="12"/>
          </p:nvPr>
        </p:nvSpPr>
        <p:spPr/>
        <p:txBody>
          <a:bodyPr/>
          <a:lstStyle>
            <a:lvl1pPr>
              <a:defRPr/>
            </a:lvl1pPr>
          </a:lstStyle>
          <a:p>
            <a:r>
              <a:rPr lang="en-US" altLang="ja-JP"/>
              <a:t>Slide </a:t>
            </a:r>
            <a:fld id="{9E8F2465-5AD5-48A7-8321-CC6111AEFB56}" type="slidenum">
              <a:rPr lang="en-US" altLang="ja-JP"/>
              <a:pPr/>
              <a:t>‹#›</a:t>
            </a:fld>
            <a:endParaRPr lang="en-US" altLang="ja-JP"/>
          </a:p>
        </p:txBody>
      </p:sp>
    </p:spTree>
    <p:extLst>
      <p:ext uri="{BB962C8B-B14F-4D97-AF65-F5344CB8AC3E}">
        <p14:creationId xmlns:p14="http://schemas.microsoft.com/office/powerpoint/2010/main" val="2944362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FF584C-15FF-4899-A0B9-C8C48924EC48}"/>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5A8E22BF-6D69-43DF-854C-44D8218F92F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A65DF186-F7E3-4D5A-9463-427BD064FF6C}"/>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B9A0720-3EE3-4CDE-8D17-0AA36AA30943}"/>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513669F-F8CB-41C4-9B16-4C6879C904DA}"/>
              </a:ext>
            </a:extLst>
          </p:cNvPr>
          <p:cNvSpPr>
            <a:spLocks noGrp="1"/>
          </p:cNvSpPr>
          <p:nvPr>
            <p:ph type="sldNum" sz="quarter" idx="12"/>
          </p:nvPr>
        </p:nvSpPr>
        <p:spPr/>
        <p:txBody>
          <a:bodyPr/>
          <a:lstStyle>
            <a:lvl1pPr>
              <a:defRPr/>
            </a:lvl1pPr>
          </a:lstStyle>
          <a:p>
            <a:r>
              <a:rPr lang="en-US" altLang="ja-JP"/>
              <a:t>Slide </a:t>
            </a:r>
            <a:fld id="{0F318AAF-1F42-47FF-B16F-746C3071934B}" type="slidenum">
              <a:rPr lang="en-US" altLang="ja-JP"/>
              <a:pPr/>
              <a:t>‹#›</a:t>
            </a:fld>
            <a:endParaRPr lang="en-US" altLang="ja-JP"/>
          </a:p>
        </p:txBody>
      </p:sp>
    </p:spTree>
    <p:extLst>
      <p:ext uri="{BB962C8B-B14F-4D97-AF65-F5344CB8AC3E}">
        <p14:creationId xmlns:p14="http://schemas.microsoft.com/office/powerpoint/2010/main" val="1921243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50E181-024A-4BBD-9A76-09A4EB0E00A7}"/>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15BC02C1-B6E2-4296-BF88-EC40A462B68F}"/>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31591B5D-D2B3-40AA-A63C-548E32CA8753}"/>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6ED883A-29B0-4BDB-842C-FC2CA2EE893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88A8CCCB-3FBF-4296-AB1E-B9842F34DE0A}"/>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D423A374-52DA-433D-9C5F-C0C247C2F2CC}"/>
              </a:ext>
            </a:extLst>
          </p:cNvPr>
          <p:cNvSpPr>
            <a:spLocks noGrp="1"/>
          </p:cNvSpPr>
          <p:nvPr>
            <p:ph type="sldNum" sz="quarter" idx="12"/>
          </p:nvPr>
        </p:nvSpPr>
        <p:spPr/>
        <p:txBody>
          <a:bodyPr/>
          <a:lstStyle>
            <a:lvl1pPr>
              <a:defRPr/>
            </a:lvl1pPr>
          </a:lstStyle>
          <a:p>
            <a:r>
              <a:rPr lang="en-US" altLang="ja-JP"/>
              <a:t>Slide </a:t>
            </a:r>
            <a:fld id="{E9F3D91F-8C7C-4CC8-A400-F3C77673068A}" type="slidenum">
              <a:rPr lang="en-US" altLang="ja-JP"/>
              <a:pPr/>
              <a:t>‹#›</a:t>
            </a:fld>
            <a:endParaRPr lang="en-US" altLang="ja-JP"/>
          </a:p>
        </p:txBody>
      </p:sp>
    </p:spTree>
    <p:extLst>
      <p:ext uri="{BB962C8B-B14F-4D97-AF65-F5344CB8AC3E}">
        <p14:creationId xmlns:p14="http://schemas.microsoft.com/office/powerpoint/2010/main" val="573303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6E7718-E34B-4E87-8A44-FF5F63737D37}"/>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4FF693E2-19DB-4003-89A1-822839D5178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B4817A1A-FBD3-44A6-8D33-EE84FCC8BA2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1CDCB179-393F-4B1E-BC45-B47ED6D421F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50F34F0-68A0-43FF-BF33-860DD0CC8F8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FAE04F79-0C58-4BA2-823D-503158E3C6BD}"/>
              </a:ext>
            </a:extLst>
          </p:cNvPr>
          <p:cNvSpPr>
            <a:spLocks noGrp="1"/>
          </p:cNvSpPr>
          <p:nvPr>
            <p:ph type="dt" sz="half" idx="10"/>
          </p:nvPr>
        </p:nvSpPr>
        <p:spPr/>
        <p:txBody>
          <a:bodyPr/>
          <a:lstStyle>
            <a:lvl1pPr>
              <a:defRPr/>
            </a:lvl1pPr>
          </a:lstStyle>
          <a:p>
            <a:r>
              <a:rPr lang="en-US" altLang="ja-JP"/>
              <a:t>&lt;month year&gt;</a:t>
            </a:r>
          </a:p>
        </p:txBody>
      </p:sp>
      <p:sp>
        <p:nvSpPr>
          <p:cNvPr id="8" name="フッター プレースホルダー 7">
            <a:extLst>
              <a:ext uri="{FF2B5EF4-FFF2-40B4-BE49-F238E27FC236}">
                <a16:creationId xmlns:a16="http://schemas.microsoft.com/office/drawing/2014/main" id="{08EC3A55-B02E-488B-80D9-E7CE18CB2EF9}"/>
              </a:ext>
            </a:extLst>
          </p:cNvPr>
          <p:cNvSpPr>
            <a:spLocks noGrp="1"/>
          </p:cNvSpPr>
          <p:nvPr>
            <p:ph type="ftr" sz="quarter" idx="11"/>
          </p:nvPr>
        </p:nvSpPr>
        <p:spPr/>
        <p:txBody>
          <a:bodyPr/>
          <a:lstStyle>
            <a:lvl1pPr>
              <a:defRPr/>
            </a:lvl1pPr>
          </a:lstStyle>
          <a:p>
            <a:r>
              <a:rPr lang="en-US" altLang="ja-JP"/>
              <a:t>&lt;author&gt;, &lt;company&gt;</a:t>
            </a:r>
          </a:p>
        </p:txBody>
      </p:sp>
      <p:sp>
        <p:nvSpPr>
          <p:cNvPr id="9" name="スライド番号プレースホルダー 8">
            <a:extLst>
              <a:ext uri="{FF2B5EF4-FFF2-40B4-BE49-F238E27FC236}">
                <a16:creationId xmlns:a16="http://schemas.microsoft.com/office/drawing/2014/main" id="{8C948B29-8545-4B6F-8DF4-F6724A22B8D7}"/>
              </a:ext>
            </a:extLst>
          </p:cNvPr>
          <p:cNvSpPr>
            <a:spLocks noGrp="1"/>
          </p:cNvSpPr>
          <p:nvPr>
            <p:ph type="sldNum" sz="quarter" idx="12"/>
          </p:nvPr>
        </p:nvSpPr>
        <p:spPr/>
        <p:txBody>
          <a:bodyPr/>
          <a:lstStyle>
            <a:lvl1pPr>
              <a:defRPr/>
            </a:lvl1pPr>
          </a:lstStyle>
          <a:p>
            <a:r>
              <a:rPr lang="en-US" altLang="ja-JP"/>
              <a:t>Slide </a:t>
            </a:r>
            <a:fld id="{CBF5D756-7627-4A96-8B81-E94F4A99B57A}" type="slidenum">
              <a:rPr lang="en-US" altLang="ja-JP"/>
              <a:pPr/>
              <a:t>‹#›</a:t>
            </a:fld>
            <a:endParaRPr lang="en-US" altLang="ja-JP"/>
          </a:p>
        </p:txBody>
      </p:sp>
    </p:spTree>
    <p:extLst>
      <p:ext uri="{BB962C8B-B14F-4D97-AF65-F5344CB8AC3E}">
        <p14:creationId xmlns:p14="http://schemas.microsoft.com/office/powerpoint/2010/main" val="3122188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3D6045-F6FD-4B94-BFD4-64A0208E6BCF}"/>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536E6E77-87B1-4F24-A671-F14B02D5FCD9}"/>
              </a:ext>
            </a:extLst>
          </p:cNvPr>
          <p:cNvSpPr>
            <a:spLocks noGrp="1"/>
          </p:cNvSpPr>
          <p:nvPr>
            <p:ph type="dt" sz="half" idx="10"/>
          </p:nvPr>
        </p:nvSpPr>
        <p:spPr/>
        <p:txBody>
          <a:bodyPr/>
          <a:lstStyle>
            <a:lvl1pPr>
              <a:defRPr/>
            </a:lvl1pPr>
          </a:lstStyle>
          <a:p>
            <a:r>
              <a:rPr lang="en-US" altLang="ja-JP"/>
              <a:t>&lt;month year&gt;</a:t>
            </a:r>
          </a:p>
        </p:txBody>
      </p:sp>
      <p:sp>
        <p:nvSpPr>
          <p:cNvPr id="4" name="フッター プレースホルダー 3">
            <a:extLst>
              <a:ext uri="{FF2B5EF4-FFF2-40B4-BE49-F238E27FC236}">
                <a16:creationId xmlns:a16="http://schemas.microsoft.com/office/drawing/2014/main" id="{C496B8DB-C966-4827-8BAB-8EA7B2091091}"/>
              </a:ext>
            </a:extLst>
          </p:cNvPr>
          <p:cNvSpPr>
            <a:spLocks noGrp="1"/>
          </p:cNvSpPr>
          <p:nvPr>
            <p:ph type="ftr" sz="quarter" idx="11"/>
          </p:nvPr>
        </p:nvSpPr>
        <p:spPr/>
        <p:txBody>
          <a:bodyPr/>
          <a:lstStyle>
            <a:lvl1pPr>
              <a:defRPr/>
            </a:lvl1pPr>
          </a:lstStyle>
          <a:p>
            <a:r>
              <a:rPr lang="en-US" altLang="ja-JP"/>
              <a:t>&lt;author&gt;, &lt;company&gt;</a:t>
            </a:r>
          </a:p>
        </p:txBody>
      </p:sp>
      <p:sp>
        <p:nvSpPr>
          <p:cNvPr id="5" name="スライド番号プレースホルダー 4">
            <a:extLst>
              <a:ext uri="{FF2B5EF4-FFF2-40B4-BE49-F238E27FC236}">
                <a16:creationId xmlns:a16="http://schemas.microsoft.com/office/drawing/2014/main" id="{4625EAFB-1AC4-4D28-9230-43AC72443A91}"/>
              </a:ext>
            </a:extLst>
          </p:cNvPr>
          <p:cNvSpPr>
            <a:spLocks noGrp="1"/>
          </p:cNvSpPr>
          <p:nvPr>
            <p:ph type="sldNum" sz="quarter" idx="12"/>
          </p:nvPr>
        </p:nvSpPr>
        <p:spPr/>
        <p:txBody>
          <a:bodyPr/>
          <a:lstStyle>
            <a:lvl1pPr>
              <a:defRPr/>
            </a:lvl1pPr>
          </a:lstStyle>
          <a:p>
            <a:r>
              <a:rPr lang="en-US" altLang="ja-JP"/>
              <a:t>Slide </a:t>
            </a:r>
            <a:fld id="{4C3B29E3-D1CB-4EA7-95FF-6BBD72AB6492}" type="slidenum">
              <a:rPr lang="en-US" altLang="ja-JP"/>
              <a:pPr/>
              <a:t>‹#›</a:t>
            </a:fld>
            <a:endParaRPr lang="en-US" altLang="ja-JP"/>
          </a:p>
        </p:txBody>
      </p:sp>
    </p:spTree>
    <p:extLst>
      <p:ext uri="{BB962C8B-B14F-4D97-AF65-F5344CB8AC3E}">
        <p14:creationId xmlns:p14="http://schemas.microsoft.com/office/powerpoint/2010/main" val="3445965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00B6426-0452-4459-A342-95FD6C78B55F}"/>
              </a:ext>
            </a:extLst>
          </p:cNvPr>
          <p:cNvSpPr>
            <a:spLocks noGrp="1"/>
          </p:cNvSpPr>
          <p:nvPr>
            <p:ph type="dt" sz="half" idx="10"/>
          </p:nvPr>
        </p:nvSpPr>
        <p:spPr/>
        <p:txBody>
          <a:bodyPr/>
          <a:lstStyle>
            <a:lvl1pPr>
              <a:defRPr/>
            </a:lvl1pPr>
          </a:lstStyle>
          <a:p>
            <a:r>
              <a:rPr lang="en-US" altLang="ja-JP"/>
              <a:t>&lt;month year&gt;</a:t>
            </a:r>
          </a:p>
        </p:txBody>
      </p:sp>
      <p:sp>
        <p:nvSpPr>
          <p:cNvPr id="3" name="フッター プレースホルダー 2">
            <a:extLst>
              <a:ext uri="{FF2B5EF4-FFF2-40B4-BE49-F238E27FC236}">
                <a16:creationId xmlns:a16="http://schemas.microsoft.com/office/drawing/2014/main" id="{6D4BFEAF-599B-4AE1-9332-290BD7013238}"/>
              </a:ext>
            </a:extLst>
          </p:cNvPr>
          <p:cNvSpPr>
            <a:spLocks noGrp="1"/>
          </p:cNvSpPr>
          <p:nvPr>
            <p:ph type="ftr" sz="quarter" idx="11"/>
          </p:nvPr>
        </p:nvSpPr>
        <p:spPr/>
        <p:txBody>
          <a:bodyPr/>
          <a:lstStyle>
            <a:lvl1pPr>
              <a:defRPr/>
            </a:lvl1pPr>
          </a:lstStyle>
          <a:p>
            <a:r>
              <a:rPr lang="en-US" altLang="ja-JP"/>
              <a:t>&lt;author&gt;, &lt;company&gt;</a:t>
            </a:r>
          </a:p>
        </p:txBody>
      </p:sp>
      <p:sp>
        <p:nvSpPr>
          <p:cNvPr id="4" name="スライド番号プレースホルダー 3">
            <a:extLst>
              <a:ext uri="{FF2B5EF4-FFF2-40B4-BE49-F238E27FC236}">
                <a16:creationId xmlns:a16="http://schemas.microsoft.com/office/drawing/2014/main" id="{F714428E-130D-4609-8975-4D1760DEAB0A}"/>
              </a:ext>
            </a:extLst>
          </p:cNvPr>
          <p:cNvSpPr>
            <a:spLocks noGrp="1"/>
          </p:cNvSpPr>
          <p:nvPr>
            <p:ph type="sldNum" sz="quarter" idx="12"/>
          </p:nvPr>
        </p:nvSpPr>
        <p:spPr/>
        <p:txBody>
          <a:bodyPr/>
          <a:lstStyle>
            <a:lvl1pPr>
              <a:defRPr/>
            </a:lvl1pPr>
          </a:lstStyle>
          <a:p>
            <a:r>
              <a:rPr lang="en-US" altLang="ja-JP"/>
              <a:t>Slide </a:t>
            </a:r>
            <a:fld id="{FEFCBC94-29C3-4698-916F-69C490C4916B}" type="slidenum">
              <a:rPr lang="en-US" altLang="ja-JP"/>
              <a:pPr/>
              <a:t>‹#›</a:t>
            </a:fld>
            <a:endParaRPr lang="en-US" altLang="ja-JP"/>
          </a:p>
        </p:txBody>
      </p:sp>
    </p:spTree>
    <p:extLst>
      <p:ext uri="{BB962C8B-B14F-4D97-AF65-F5344CB8AC3E}">
        <p14:creationId xmlns:p14="http://schemas.microsoft.com/office/powerpoint/2010/main" val="2921532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694053-D5D3-4036-9B48-A7FB2D0D47A3}"/>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65EB7DAA-8692-4414-96AC-2ACE2046CC0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F55B8A1F-A4EE-421A-A084-6A36C7D25EE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DD4F017-6C6D-4E2A-9870-54ED7995B7E1}"/>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EC9FA391-3806-4D52-BC29-15C087D7C15D}"/>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A7B14142-0752-4A3C-8109-876E53D6234E}"/>
              </a:ext>
            </a:extLst>
          </p:cNvPr>
          <p:cNvSpPr>
            <a:spLocks noGrp="1"/>
          </p:cNvSpPr>
          <p:nvPr>
            <p:ph type="sldNum" sz="quarter" idx="12"/>
          </p:nvPr>
        </p:nvSpPr>
        <p:spPr/>
        <p:txBody>
          <a:bodyPr/>
          <a:lstStyle>
            <a:lvl1pPr>
              <a:defRPr/>
            </a:lvl1pPr>
          </a:lstStyle>
          <a:p>
            <a:r>
              <a:rPr lang="en-US" altLang="ja-JP"/>
              <a:t>Slide </a:t>
            </a:r>
            <a:fld id="{BFC0CB33-9D4A-42BF-804D-6B3BB6C347B7}" type="slidenum">
              <a:rPr lang="en-US" altLang="ja-JP"/>
              <a:pPr/>
              <a:t>‹#›</a:t>
            </a:fld>
            <a:endParaRPr lang="en-US" altLang="ja-JP"/>
          </a:p>
        </p:txBody>
      </p:sp>
    </p:spTree>
    <p:extLst>
      <p:ext uri="{BB962C8B-B14F-4D97-AF65-F5344CB8AC3E}">
        <p14:creationId xmlns:p14="http://schemas.microsoft.com/office/powerpoint/2010/main" val="2385771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B1B9D0-3737-4621-BADA-036E11A304C3}"/>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2FAC341F-296D-4A9F-8487-51A379C6F64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EA5EFC91-9AF4-4FA7-9FE8-51C41340917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1B8EBC4D-0C96-4C46-80A2-42054F34A5C8}"/>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2DF1902F-96F2-46AD-8ABC-5DF2725C0ED2}"/>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57A0C5FD-2CD3-44B0-83EC-2215AC90E237}"/>
              </a:ext>
            </a:extLst>
          </p:cNvPr>
          <p:cNvSpPr>
            <a:spLocks noGrp="1"/>
          </p:cNvSpPr>
          <p:nvPr>
            <p:ph type="sldNum" sz="quarter" idx="12"/>
          </p:nvPr>
        </p:nvSpPr>
        <p:spPr/>
        <p:txBody>
          <a:bodyPr/>
          <a:lstStyle>
            <a:lvl1pPr>
              <a:defRPr/>
            </a:lvl1pPr>
          </a:lstStyle>
          <a:p>
            <a:r>
              <a:rPr lang="en-US" altLang="ja-JP"/>
              <a:t>Slide </a:t>
            </a:r>
            <a:fld id="{9EAB3009-13F7-44A1-99BF-B1929936534B}" type="slidenum">
              <a:rPr lang="en-US" altLang="ja-JP"/>
              <a:pPr/>
              <a:t>‹#›</a:t>
            </a:fld>
            <a:endParaRPr lang="en-US" altLang="ja-JP"/>
          </a:p>
        </p:txBody>
      </p:sp>
    </p:spTree>
    <p:extLst>
      <p:ext uri="{BB962C8B-B14F-4D97-AF65-F5344CB8AC3E}">
        <p14:creationId xmlns:p14="http://schemas.microsoft.com/office/powerpoint/2010/main" val="1941324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A2B1F6F-1ADB-42DF-860E-AFCD2325B091}"/>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1B93A6FE-C9DB-4487-A800-BD9CB45D9D8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54DBFFF9-EAE5-4A8A-8475-2635323A235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50" charset="-128"/>
              </a:defRPr>
            </a:lvl1pPr>
          </a:lstStyle>
          <a:p>
            <a:r>
              <a:rPr lang="en-US" altLang="ja-JP" dirty="0"/>
              <a:t>May, 2025</a:t>
            </a:r>
          </a:p>
        </p:txBody>
      </p:sp>
      <p:sp>
        <p:nvSpPr>
          <p:cNvPr id="1029" name="Rectangle 5">
            <a:extLst>
              <a:ext uri="{FF2B5EF4-FFF2-40B4-BE49-F238E27FC236}">
                <a16:creationId xmlns:a16="http://schemas.microsoft.com/office/drawing/2014/main" id="{11833FD9-CCD1-4B20-B9CD-1009F47E149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50" charset="-128"/>
              </a:defRPr>
            </a:lvl1pPr>
          </a:lstStyle>
          <a:p>
            <a:r>
              <a:rPr lang="en-US" altLang="ja-JP" dirty="0"/>
              <a:t>KITAZAWA Shoichi, Muroran IT</a:t>
            </a:r>
          </a:p>
        </p:txBody>
      </p:sp>
      <p:sp>
        <p:nvSpPr>
          <p:cNvPr id="1030" name="Rectangle 6">
            <a:extLst>
              <a:ext uri="{FF2B5EF4-FFF2-40B4-BE49-F238E27FC236}">
                <a16:creationId xmlns:a16="http://schemas.microsoft.com/office/drawing/2014/main" id="{F4161892-8094-4165-971C-257481E95759}"/>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50" charset="-128"/>
              </a:defRPr>
            </a:lvl1pPr>
          </a:lstStyle>
          <a:p>
            <a:r>
              <a:rPr lang="en-US" altLang="ja-JP"/>
              <a:t>Slide </a:t>
            </a:r>
            <a:fld id="{7938FE4C-5511-4CD1-9BDB-9D2A03F673E2}" type="slidenum">
              <a:rPr lang="en-US" altLang="ja-JP"/>
              <a:pPr/>
              <a:t>‹#›</a:t>
            </a:fld>
            <a:endParaRPr lang="en-US" altLang="ja-JP"/>
          </a:p>
        </p:txBody>
      </p:sp>
      <p:sp>
        <p:nvSpPr>
          <p:cNvPr id="1031" name="Rectangle 7">
            <a:extLst>
              <a:ext uri="{FF2B5EF4-FFF2-40B4-BE49-F238E27FC236}">
                <a16:creationId xmlns:a16="http://schemas.microsoft.com/office/drawing/2014/main" id="{11EA4188-0CB5-4845-A6E9-B3B94269FBB9}"/>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ja-JP" sz="1400" b="1" dirty="0">
                <a:ea typeface="ＭＳ Ｐゴシック" panose="020B0600070205080204" pitchFamily="50" charset="-128"/>
              </a:rPr>
              <a:t>doc.: IEEE 802.15-0245r1</a:t>
            </a:r>
          </a:p>
        </p:txBody>
      </p:sp>
      <p:sp>
        <p:nvSpPr>
          <p:cNvPr id="1032" name="Line 8">
            <a:extLst>
              <a:ext uri="{FF2B5EF4-FFF2-40B4-BE49-F238E27FC236}">
                <a16:creationId xmlns:a16="http://schemas.microsoft.com/office/drawing/2014/main" id="{FFA92726-1215-4D76-97E9-52FFF8705303}"/>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73A8A80D-AC53-42AF-B477-D92D7A195ED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50" charset="-128"/>
              </a:rPr>
              <a:t>Submission</a:t>
            </a:r>
          </a:p>
        </p:txBody>
      </p:sp>
      <p:sp>
        <p:nvSpPr>
          <p:cNvPr id="1034" name="Line 10">
            <a:extLst>
              <a:ext uri="{FF2B5EF4-FFF2-40B4-BE49-F238E27FC236}">
                <a16:creationId xmlns:a16="http://schemas.microsoft.com/office/drawing/2014/main" id="{7E4A443F-B091-4839-9EF3-31AB275F214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a:extLst>
              <a:ext uri="{FF2B5EF4-FFF2-40B4-BE49-F238E27FC236}">
                <a16:creationId xmlns:a16="http://schemas.microsoft.com/office/drawing/2014/main" id="{4E395A61-5E7A-4546-B8C4-644823CC71E8}"/>
              </a:ext>
            </a:extLst>
          </p:cNvPr>
          <p:cNvSpPr>
            <a:spLocks noGrp="1"/>
          </p:cNvSpPr>
          <p:nvPr>
            <p:ph type="dt" sz="half" idx="10"/>
          </p:nvPr>
        </p:nvSpPr>
        <p:spPr/>
        <p:txBody>
          <a:bodyPr/>
          <a:lstStyle/>
          <a:p>
            <a:r>
              <a:rPr lang="en-US" altLang="ja-JP" dirty="0"/>
              <a:t>May, 2025</a:t>
            </a:r>
          </a:p>
        </p:txBody>
      </p:sp>
      <p:sp>
        <p:nvSpPr>
          <p:cNvPr id="5" name="フッター プレースホルダー 2">
            <a:extLst>
              <a:ext uri="{FF2B5EF4-FFF2-40B4-BE49-F238E27FC236}">
                <a16:creationId xmlns:a16="http://schemas.microsoft.com/office/drawing/2014/main" id="{DF65F324-5C8A-4288-90AE-BF8E702B314A}"/>
              </a:ext>
            </a:extLst>
          </p:cNvPr>
          <p:cNvSpPr>
            <a:spLocks noGrp="1"/>
          </p:cNvSpPr>
          <p:nvPr>
            <p:ph type="ftr" sz="quarter" idx="11"/>
          </p:nvPr>
        </p:nvSpPr>
        <p:spPr/>
        <p:txBody>
          <a:bodyPr/>
          <a:lstStyle/>
          <a:p>
            <a:r>
              <a:rPr lang="en-US" altLang="ja-JP" dirty="0"/>
              <a:t>KITAZAWA Shoichi, Muroran IT</a:t>
            </a:r>
          </a:p>
        </p:txBody>
      </p:sp>
      <p:sp>
        <p:nvSpPr>
          <p:cNvPr id="6" name="スライド番号プレースホルダー 3">
            <a:extLst>
              <a:ext uri="{FF2B5EF4-FFF2-40B4-BE49-F238E27FC236}">
                <a16:creationId xmlns:a16="http://schemas.microsoft.com/office/drawing/2014/main" id="{0FBE7BEC-AC28-4811-BFD6-B26031CAC704}"/>
              </a:ext>
            </a:extLst>
          </p:cNvPr>
          <p:cNvSpPr>
            <a:spLocks noGrp="1"/>
          </p:cNvSpPr>
          <p:nvPr>
            <p:ph type="sldNum" sz="quarter" idx="12"/>
          </p:nvPr>
        </p:nvSpPr>
        <p:spPr/>
        <p:txBody>
          <a:bodyPr/>
          <a:lstStyle/>
          <a:p>
            <a:r>
              <a:rPr lang="en-US" altLang="ja-JP"/>
              <a:t>Slide </a:t>
            </a:r>
            <a:fld id="{6DAC1498-E2D3-4A5D-B8E8-B222D93577D3}" type="slidenum">
              <a:rPr lang="en-US" altLang="ja-JP"/>
              <a:pPr/>
              <a:t>1</a:t>
            </a:fld>
            <a:endParaRPr lang="en-US" altLang="ja-JP"/>
          </a:p>
        </p:txBody>
      </p:sp>
      <p:sp>
        <p:nvSpPr>
          <p:cNvPr id="27651" name="Rectangle 3">
            <a:extLst>
              <a:ext uri="{FF2B5EF4-FFF2-40B4-BE49-F238E27FC236}">
                <a16:creationId xmlns:a16="http://schemas.microsoft.com/office/drawing/2014/main" id="{5FB65EE9-FDF2-45D0-BC89-2CAA33FE4AA7}"/>
              </a:ext>
            </a:extLst>
          </p:cNvPr>
          <p:cNvSpPr>
            <a:spLocks noChangeArrowheads="1"/>
          </p:cNvSpPr>
          <p:nvPr/>
        </p:nvSpPr>
        <p:spPr bwMode="auto">
          <a:xfrm>
            <a:off x="152400" y="609600"/>
            <a:ext cx="8991600" cy="4944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50" charset="-128"/>
              </a:rPr>
              <a:t>Project: IEEE P802.15 Working Group for Wireless Personal Area Networks (WPANs)</a:t>
            </a:r>
            <a:endParaRPr lang="en-US" altLang="ja-JP" sz="1600" b="1" dirty="0">
              <a:solidFill>
                <a:schemeClr val="tx2"/>
              </a:solidFill>
              <a:ea typeface="ＭＳ Ｐゴシック" panose="020B0600070205080204" pitchFamily="50" charset="-128"/>
            </a:endParaRPr>
          </a:p>
          <a:p>
            <a:endParaRPr lang="en-US" altLang="ja-JP" sz="1600" dirty="0">
              <a:solidFill>
                <a:schemeClr val="tx2"/>
              </a:solidFill>
              <a:ea typeface="ＭＳ Ｐゴシック" panose="020B0600070205080204" pitchFamily="50" charset="-128"/>
            </a:endParaRPr>
          </a:p>
          <a:p>
            <a:r>
              <a:rPr lang="en-US" altLang="ja-JP" sz="1600" b="1" dirty="0">
                <a:ea typeface="ＭＳ Ｐゴシック" panose="020B0600070205080204" pitchFamily="50" charset="-128"/>
              </a:rPr>
              <a:t>Submission Title:</a:t>
            </a:r>
            <a:r>
              <a:rPr lang="en-US" altLang="ja-JP" sz="1600" dirty="0">
                <a:ea typeface="ＭＳ Ｐゴシック" panose="020B0600070205080204" pitchFamily="50" charset="-128"/>
              </a:rPr>
              <a:t> [Overview of SRM</a:t>
            </a:r>
            <a:r>
              <a:rPr lang="ja-JP" altLang="en-US" sz="1600" dirty="0">
                <a:ea typeface="ＭＳ Ｐゴシック" panose="020B0600070205080204" pitchFamily="50" charset="-128"/>
              </a:rPr>
              <a:t> </a:t>
            </a:r>
            <a:r>
              <a:rPr lang="en-US" altLang="ja-JP" sz="1600" dirty="0">
                <a:ea typeface="ＭＳ Ｐゴシック" panose="020B0600070205080204" pitchFamily="50" charset="-128"/>
              </a:rPr>
              <a:t>function]	</a:t>
            </a:r>
          </a:p>
          <a:p>
            <a:r>
              <a:rPr lang="en-US" altLang="ja-JP" sz="1600" b="1" dirty="0">
                <a:ea typeface="ＭＳ Ｐゴシック" panose="020B0600070205080204" pitchFamily="50" charset="-128"/>
              </a:rPr>
              <a:t>Date Submitted: </a:t>
            </a:r>
            <a:r>
              <a:rPr lang="en-US" altLang="ja-JP" sz="1600" dirty="0">
                <a:ea typeface="ＭＳ Ｐゴシック" panose="020B0600070205080204" pitchFamily="50" charset="-128"/>
              </a:rPr>
              <a:t>[13 May, 2025]	</a:t>
            </a:r>
          </a:p>
          <a:p>
            <a:r>
              <a:rPr lang="en-US" altLang="ja-JP" sz="1600" b="1" dirty="0">
                <a:ea typeface="ＭＳ Ｐゴシック" panose="020B0600070205080204" pitchFamily="50" charset="-128"/>
              </a:rPr>
              <a:t>Source:</a:t>
            </a:r>
            <a:r>
              <a:rPr lang="en-US" altLang="ja-JP" sz="1600" dirty="0">
                <a:ea typeface="ＭＳ Ｐゴシック" panose="020B0600070205080204" pitchFamily="50" charset="-128"/>
              </a:rPr>
              <a:t> [KITAZAWA Shoichi] Company [Muroran IT]</a:t>
            </a:r>
          </a:p>
          <a:p>
            <a:r>
              <a:rPr lang="en-US" altLang="ja-JP" sz="1600" dirty="0">
                <a:ea typeface="ＭＳ Ｐゴシック" panose="020B0600070205080204" pitchFamily="50" charset="-128"/>
              </a:rPr>
              <a:t>Address [Muroran, </a:t>
            </a:r>
            <a:r>
              <a:rPr lang="en-US" altLang="ja-JP" sz="1600" dirty="0" err="1">
                <a:ea typeface="ＭＳ Ｐゴシック" panose="020B0600070205080204" pitchFamily="50" charset="-128"/>
              </a:rPr>
              <a:t>Hokaido</a:t>
            </a:r>
            <a:r>
              <a:rPr lang="en-US" altLang="ja-JP" sz="1600" dirty="0">
                <a:ea typeface="ＭＳ Ｐゴシック" panose="020B0600070205080204" pitchFamily="50" charset="-128"/>
              </a:rPr>
              <a:t>, JAPAN]</a:t>
            </a:r>
          </a:p>
          <a:p>
            <a:r>
              <a:rPr lang="en-US" altLang="ja-JP" sz="1600" dirty="0">
                <a:ea typeface="ＭＳ Ｐゴシック" panose="020B0600070205080204" pitchFamily="50" charset="-128"/>
              </a:rPr>
              <a:t>Voice:[ ], FAX: [ ], E-Mail:[kitazawa@muroran-it.ac.jp]</a:t>
            </a:r>
            <a:r>
              <a:rPr lang="en-US" altLang="ja-JP" sz="1600" dirty="0">
                <a:solidFill>
                  <a:schemeClr val="tx2"/>
                </a:solidFill>
                <a:ea typeface="ＭＳ Ｐゴシック" panose="020B0600070205080204" pitchFamily="50" charset="-128"/>
              </a:rPr>
              <a:t>	</a:t>
            </a:r>
          </a:p>
          <a:p>
            <a:pPr>
              <a:spcBef>
                <a:spcPts val="600"/>
              </a:spcBef>
              <a:spcAft>
                <a:spcPts val="600"/>
              </a:spcAft>
            </a:pPr>
            <a:r>
              <a:rPr lang="en-US" altLang="ja-JP" sz="1600" b="1" dirty="0">
                <a:solidFill>
                  <a:schemeClr val="tx2"/>
                </a:solidFill>
                <a:ea typeface="ＭＳ Ｐゴシック" panose="020B0600070205080204" pitchFamily="50" charset="-128"/>
              </a:rPr>
              <a:t>Re:</a:t>
            </a:r>
            <a:r>
              <a:rPr lang="en-US" altLang="ja-JP" sz="1600" dirty="0">
                <a:solidFill>
                  <a:schemeClr val="tx2"/>
                </a:solidFill>
                <a:ea typeface="ＭＳ Ｐゴシック" panose="020B0600070205080204" pitchFamily="50" charset="-128"/>
              </a:rPr>
              <a:t> [ ]</a:t>
            </a:r>
          </a:p>
          <a:p>
            <a:pPr>
              <a:spcBef>
                <a:spcPts val="100"/>
              </a:spcBef>
              <a:spcAft>
                <a:spcPts val="100"/>
              </a:spcAft>
            </a:pPr>
            <a:endParaRPr lang="en-US" altLang="ja-JP" dirty="0">
              <a:solidFill>
                <a:schemeClr val="accent2"/>
              </a:solidFill>
              <a:ea typeface="ＭＳ Ｐゴシック" panose="020B0600070205080204" pitchFamily="50" charset="-128"/>
            </a:endParaRPr>
          </a:p>
          <a:p>
            <a:pPr>
              <a:spcBef>
                <a:spcPts val="100"/>
              </a:spcBef>
              <a:spcAft>
                <a:spcPts val="100"/>
              </a:spcAft>
            </a:pPr>
            <a:r>
              <a:rPr lang="en-US" altLang="ja-JP" dirty="0">
                <a:solidFill>
                  <a:schemeClr val="accent2"/>
                </a:solidFill>
                <a:ea typeface="ＭＳ Ｐゴシック" panose="020B0600070205080204" pitchFamily="50" charset="-128"/>
              </a:rPr>
              <a:t>	</a:t>
            </a:r>
            <a:endParaRPr lang="en-US" altLang="ja-JP" dirty="0">
              <a:solidFill>
                <a:schemeClr val="tx2"/>
              </a:solidFill>
              <a:ea typeface="ＭＳ Ｐゴシック" panose="020B0600070205080204" pitchFamily="50" charset="-128"/>
            </a:endParaRPr>
          </a:p>
          <a:p>
            <a:pPr>
              <a:spcBef>
                <a:spcPts val="600"/>
              </a:spcBef>
              <a:spcAft>
                <a:spcPts val="600"/>
              </a:spcAft>
            </a:pPr>
            <a:r>
              <a:rPr lang="en-US" altLang="ja-JP" sz="1600" b="1" dirty="0">
                <a:solidFill>
                  <a:schemeClr val="tx2"/>
                </a:solidFill>
                <a:ea typeface="ＭＳ Ｐゴシック" panose="020B0600070205080204" pitchFamily="50" charset="-128"/>
              </a:rPr>
              <a:t>Abstract:</a:t>
            </a:r>
            <a:r>
              <a:rPr lang="en-US" altLang="ja-JP" sz="1600" dirty="0">
                <a:solidFill>
                  <a:schemeClr val="tx2"/>
                </a:solidFill>
                <a:ea typeface="ＭＳ Ｐゴシック" panose="020B0600070205080204" pitchFamily="50" charset="-128"/>
              </a:rPr>
              <a:t>	[</a:t>
            </a:r>
            <a:r>
              <a:rPr lang="en-US" altLang="ja-JP" sz="1600" dirty="0">
                <a:solidFill>
                  <a:srgbClr val="FF0000"/>
                </a:solidFill>
                <a:ea typeface="ＭＳ Ｐゴシック" panose="020B0600070205080204" pitchFamily="50" charset="-128"/>
              </a:rPr>
              <a:t> </a:t>
            </a:r>
            <a:r>
              <a:rPr lang="en-US" altLang="ja-JP" sz="1600" dirty="0">
                <a:ea typeface="ＭＳ Ｐゴシック" panose="020B0600070205080204" pitchFamily="50" charset="-128"/>
              </a:rPr>
              <a:t>Overview of SRM function</a:t>
            </a:r>
            <a:r>
              <a:rPr lang="en-US" altLang="ja-JP" sz="1600" dirty="0">
                <a:solidFill>
                  <a:schemeClr val="tx2"/>
                </a:solidFill>
                <a:ea typeface="ＭＳ Ｐゴシック" panose="020B0600070205080204" pitchFamily="50" charset="-128"/>
              </a:rPr>
              <a:t>]</a:t>
            </a:r>
          </a:p>
          <a:p>
            <a:pPr>
              <a:spcBef>
                <a:spcPts val="600"/>
              </a:spcBef>
              <a:spcAft>
                <a:spcPts val="600"/>
              </a:spcAft>
            </a:pPr>
            <a:r>
              <a:rPr lang="en-US" altLang="ja-JP" sz="1600" b="1" dirty="0">
                <a:solidFill>
                  <a:schemeClr val="tx2"/>
                </a:solidFill>
                <a:ea typeface="ＭＳ Ｐゴシック" panose="020B0600070205080204" pitchFamily="50" charset="-128"/>
              </a:rPr>
              <a:t>Purpose:</a:t>
            </a:r>
            <a:r>
              <a:rPr lang="en-US" altLang="ja-JP" sz="1600" dirty="0">
                <a:solidFill>
                  <a:schemeClr val="tx2"/>
                </a:solidFill>
                <a:ea typeface="ＭＳ Ｐゴシック" panose="020B0600070205080204" pitchFamily="50" charset="-128"/>
              </a:rPr>
              <a:t>	[ ]</a:t>
            </a:r>
          </a:p>
          <a:p>
            <a:r>
              <a:rPr lang="en-US" altLang="ja-JP" sz="1600" b="1" dirty="0">
                <a:solidFill>
                  <a:schemeClr val="tx2"/>
                </a:solidFill>
                <a:ea typeface="ＭＳ Ｐゴシック" panose="020B0600070205080204" pitchFamily="50" charset="-128"/>
              </a:rPr>
              <a:t>Notice:</a:t>
            </a:r>
            <a:r>
              <a:rPr lang="en-US" altLang="ja-JP" sz="1600" dirty="0">
                <a:solidFill>
                  <a:schemeClr val="tx2"/>
                </a:solidFill>
                <a:ea typeface="ＭＳ Ｐゴシック" panose="020B0600070205080204"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50" charset="-128"/>
              </a:rPr>
              <a:t>Release:</a:t>
            </a:r>
            <a:r>
              <a:rPr lang="en-US" altLang="ja-JP" sz="1600" dirty="0">
                <a:solidFill>
                  <a:schemeClr val="tx2"/>
                </a:solidFill>
                <a:ea typeface="ＭＳ Ｐゴシック" panose="020B0600070205080204" pitchFamily="50"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9580EADE-2DF0-48E3-A9C7-CA9CFCB75C7B}"/>
              </a:ext>
            </a:extLst>
          </p:cNvPr>
          <p:cNvSpPr>
            <a:spLocks noGrp="1"/>
          </p:cNvSpPr>
          <p:nvPr>
            <p:ph type="title"/>
          </p:nvPr>
        </p:nvSpPr>
        <p:spPr/>
        <p:txBody>
          <a:bodyPr/>
          <a:lstStyle/>
          <a:p>
            <a:r>
              <a:rPr lang="en-US" altLang="ja-JP" dirty="0"/>
              <a:t>SRM flow</a:t>
            </a:r>
            <a:endParaRPr lang="ja-JP" altLang="en-US" dirty="0"/>
          </a:p>
        </p:txBody>
      </p:sp>
      <p:sp>
        <p:nvSpPr>
          <p:cNvPr id="5" name="フッター プレースホルダー 4">
            <a:extLst>
              <a:ext uri="{FF2B5EF4-FFF2-40B4-BE49-F238E27FC236}">
                <a16:creationId xmlns:a16="http://schemas.microsoft.com/office/drawing/2014/main" id="{F8617350-6B85-4964-874C-E056F8857FCB}"/>
              </a:ext>
            </a:extLst>
          </p:cNvPr>
          <p:cNvSpPr>
            <a:spLocks noGrp="1"/>
          </p:cNvSpPr>
          <p:nvPr>
            <p:ph type="ftr" sz="quarter" idx="11"/>
          </p:nvPr>
        </p:nvSpPr>
        <p:spPr/>
        <p:txBody>
          <a:body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21471FD8-C732-4755-A7D1-E86AA7D68B8C}"/>
              </a:ext>
            </a:extLst>
          </p:cNvPr>
          <p:cNvSpPr>
            <a:spLocks noGrp="1"/>
          </p:cNvSpPr>
          <p:nvPr>
            <p:ph type="sldNum" sz="quarter" idx="12"/>
          </p:nvPr>
        </p:nvSpPr>
        <p:spPr/>
        <p:txBody>
          <a:bodyPr/>
          <a:lstStyle/>
          <a:p>
            <a:r>
              <a:rPr lang="en-US" altLang="ja-JP"/>
              <a:t>Slide </a:t>
            </a:r>
            <a:fld id="{9E8F2465-5AD5-48A7-8321-CC6111AEFB56}" type="slidenum">
              <a:rPr lang="en-US" altLang="ja-JP" smtClean="0"/>
              <a:pPr/>
              <a:t>10</a:t>
            </a:fld>
            <a:endParaRPr lang="en-US" altLang="ja-JP"/>
          </a:p>
        </p:txBody>
      </p:sp>
      <p:grpSp>
        <p:nvGrpSpPr>
          <p:cNvPr id="10" name="グループ化 9">
            <a:extLst>
              <a:ext uri="{FF2B5EF4-FFF2-40B4-BE49-F238E27FC236}">
                <a16:creationId xmlns:a16="http://schemas.microsoft.com/office/drawing/2014/main" id="{FA967E6C-19EF-4047-AC31-E74574F1DB72}"/>
              </a:ext>
            </a:extLst>
          </p:cNvPr>
          <p:cNvGrpSpPr/>
          <p:nvPr/>
        </p:nvGrpSpPr>
        <p:grpSpPr>
          <a:xfrm rot="1422920">
            <a:off x="4010449" y="2366392"/>
            <a:ext cx="513540" cy="869143"/>
            <a:chOff x="3837233" y="2536398"/>
            <a:chExt cx="513540" cy="869143"/>
          </a:xfrm>
        </p:grpSpPr>
        <p:sp>
          <p:nvSpPr>
            <p:cNvPr id="37" name="Right Arrow 88">
              <a:extLst>
                <a:ext uri="{FF2B5EF4-FFF2-40B4-BE49-F238E27FC236}">
                  <a16:creationId xmlns:a16="http://schemas.microsoft.com/office/drawing/2014/main" id="{DE47D5DF-BE50-4441-9CE7-BEF565A961DC}"/>
                </a:ext>
              </a:extLst>
            </p:cNvPr>
            <p:cNvSpPr/>
            <p:nvPr/>
          </p:nvSpPr>
          <p:spPr>
            <a:xfrm rot="18818517">
              <a:off x="3875775" y="2930543"/>
              <a:ext cx="690307" cy="259689"/>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endParaRPr lang="en-US" sz="960" kern="0">
                <a:solidFill>
                  <a:prstClr val="white"/>
                </a:solidFill>
                <a:latin typeface="Calibri" panose="020F0502020204030204"/>
              </a:endParaRPr>
            </a:p>
          </p:txBody>
        </p:sp>
        <p:sp>
          <p:nvSpPr>
            <p:cNvPr id="38" name="Right Arrow 98">
              <a:extLst>
                <a:ext uri="{FF2B5EF4-FFF2-40B4-BE49-F238E27FC236}">
                  <a16:creationId xmlns:a16="http://schemas.microsoft.com/office/drawing/2014/main" id="{BB732878-AB2D-40AD-93B6-74EEFC22257F}"/>
                </a:ext>
              </a:extLst>
            </p:cNvPr>
            <p:cNvSpPr/>
            <p:nvPr/>
          </p:nvSpPr>
          <p:spPr>
            <a:xfrm rot="18877142" flipH="1" flipV="1">
              <a:off x="3621924" y="2751707"/>
              <a:ext cx="690307" cy="259689"/>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endParaRPr lang="en-US" sz="960" kern="0">
                <a:solidFill>
                  <a:prstClr val="white"/>
                </a:solidFill>
                <a:latin typeface="Calibri" panose="020F0502020204030204"/>
              </a:endParaRPr>
            </a:p>
          </p:txBody>
        </p:sp>
      </p:grpSp>
      <p:grpSp>
        <p:nvGrpSpPr>
          <p:cNvPr id="57" name="グループ化 56">
            <a:extLst>
              <a:ext uri="{FF2B5EF4-FFF2-40B4-BE49-F238E27FC236}">
                <a16:creationId xmlns:a16="http://schemas.microsoft.com/office/drawing/2014/main" id="{5C4C1CEA-EFAA-4C32-B90F-7899C9FCEEE2}"/>
              </a:ext>
            </a:extLst>
          </p:cNvPr>
          <p:cNvGrpSpPr/>
          <p:nvPr/>
        </p:nvGrpSpPr>
        <p:grpSpPr>
          <a:xfrm rot="1731435">
            <a:off x="2126763" y="3264328"/>
            <a:ext cx="556923" cy="840314"/>
            <a:chOff x="2559565" y="3671040"/>
            <a:chExt cx="556923" cy="840314"/>
          </a:xfrm>
        </p:grpSpPr>
        <p:sp>
          <p:nvSpPr>
            <p:cNvPr id="11" name="Right Arrow 87">
              <a:extLst>
                <a:ext uri="{FF2B5EF4-FFF2-40B4-BE49-F238E27FC236}">
                  <a16:creationId xmlns:a16="http://schemas.microsoft.com/office/drawing/2014/main" id="{AFCD6742-7BFC-43CD-9077-8E6C792C3B2D}"/>
                </a:ext>
              </a:extLst>
            </p:cNvPr>
            <p:cNvSpPr/>
            <p:nvPr/>
          </p:nvSpPr>
          <p:spPr>
            <a:xfrm rot="17908568">
              <a:off x="2641490" y="4036356"/>
              <a:ext cx="690307" cy="259689"/>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endParaRPr lang="en-US" sz="960" kern="0">
                <a:solidFill>
                  <a:prstClr val="white"/>
                </a:solidFill>
                <a:latin typeface="Calibri" panose="020F0502020204030204"/>
              </a:endParaRPr>
            </a:p>
          </p:txBody>
        </p:sp>
        <p:sp>
          <p:nvSpPr>
            <p:cNvPr id="12" name="Right Arrow 99">
              <a:extLst>
                <a:ext uri="{FF2B5EF4-FFF2-40B4-BE49-F238E27FC236}">
                  <a16:creationId xmlns:a16="http://schemas.microsoft.com/office/drawing/2014/main" id="{664ABF03-D634-40C5-81C1-8D086BA69946}"/>
                </a:ext>
              </a:extLst>
            </p:cNvPr>
            <p:cNvSpPr/>
            <p:nvPr/>
          </p:nvSpPr>
          <p:spPr>
            <a:xfrm rot="17820794" flipH="1" flipV="1">
              <a:off x="2344256" y="3886349"/>
              <a:ext cx="690307" cy="259689"/>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endParaRPr lang="en-US" sz="960" kern="0" dirty="0">
                <a:solidFill>
                  <a:prstClr val="white"/>
                </a:solidFill>
                <a:latin typeface="Calibri" panose="020F0502020204030204"/>
              </a:endParaRPr>
            </a:p>
          </p:txBody>
        </p:sp>
      </p:grpSp>
      <p:cxnSp>
        <p:nvCxnSpPr>
          <p:cNvPr id="13" name="Straight Connector 71">
            <a:extLst>
              <a:ext uri="{FF2B5EF4-FFF2-40B4-BE49-F238E27FC236}">
                <a16:creationId xmlns:a16="http://schemas.microsoft.com/office/drawing/2014/main" id="{210D4D14-664A-4992-8674-BC17F245EF52}"/>
              </a:ext>
            </a:extLst>
          </p:cNvPr>
          <p:cNvCxnSpPr>
            <a:stCxn id="18" idx="2"/>
            <a:endCxn id="17" idx="7"/>
          </p:cNvCxnSpPr>
          <p:nvPr/>
        </p:nvCxnSpPr>
        <p:spPr>
          <a:xfrm flipH="1">
            <a:off x="3523584" y="2422589"/>
            <a:ext cx="1625611" cy="597284"/>
          </a:xfrm>
          <a:prstGeom prst="line">
            <a:avLst/>
          </a:prstGeom>
          <a:noFill/>
          <a:ln w="19050" cap="flat" cmpd="sng" algn="ctr">
            <a:solidFill>
              <a:schemeClr val="tx1"/>
            </a:solidFill>
            <a:prstDash val="solid"/>
            <a:miter lim="800000"/>
          </a:ln>
          <a:effectLst/>
        </p:spPr>
      </p:cxnSp>
      <p:cxnSp>
        <p:nvCxnSpPr>
          <p:cNvPr id="14" name="Straight Connector 72">
            <a:extLst>
              <a:ext uri="{FF2B5EF4-FFF2-40B4-BE49-F238E27FC236}">
                <a16:creationId xmlns:a16="http://schemas.microsoft.com/office/drawing/2014/main" id="{6D9C17F8-04DF-4BBE-B6A9-DCF4BB5CD50E}"/>
              </a:ext>
            </a:extLst>
          </p:cNvPr>
          <p:cNvCxnSpPr>
            <a:stCxn id="18" idx="2"/>
            <a:endCxn id="20" idx="1"/>
          </p:cNvCxnSpPr>
          <p:nvPr/>
        </p:nvCxnSpPr>
        <p:spPr>
          <a:xfrm>
            <a:off x="5149195" y="2422589"/>
            <a:ext cx="1117311" cy="618971"/>
          </a:xfrm>
          <a:prstGeom prst="line">
            <a:avLst/>
          </a:prstGeom>
          <a:noFill/>
          <a:ln w="19050" cap="flat" cmpd="sng" algn="ctr">
            <a:solidFill>
              <a:schemeClr val="tx1"/>
            </a:solidFill>
            <a:prstDash val="solid"/>
            <a:miter lim="800000"/>
          </a:ln>
          <a:effectLst/>
        </p:spPr>
      </p:cxnSp>
      <p:cxnSp>
        <p:nvCxnSpPr>
          <p:cNvPr id="15" name="Straight Connector 73">
            <a:extLst>
              <a:ext uri="{FF2B5EF4-FFF2-40B4-BE49-F238E27FC236}">
                <a16:creationId xmlns:a16="http://schemas.microsoft.com/office/drawing/2014/main" id="{A531B70B-4BC5-4659-8F3C-F2BF8DEB649A}"/>
              </a:ext>
            </a:extLst>
          </p:cNvPr>
          <p:cNvCxnSpPr>
            <a:cxnSpLocks/>
            <a:stCxn id="17" idx="2"/>
            <a:endCxn id="22" idx="7"/>
          </p:cNvCxnSpPr>
          <p:nvPr/>
        </p:nvCxnSpPr>
        <p:spPr>
          <a:xfrm flipH="1">
            <a:off x="1955916" y="3291402"/>
            <a:ext cx="912139" cy="653239"/>
          </a:xfrm>
          <a:prstGeom prst="line">
            <a:avLst/>
          </a:prstGeom>
          <a:noFill/>
          <a:ln w="19050" cap="flat" cmpd="sng" algn="ctr">
            <a:solidFill>
              <a:schemeClr val="tx1"/>
            </a:solidFill>
            <a:prstDash val="solid"/>
            <a:miter lim="800000"/>
          </a:ln>
          <a:effectLst/>
        </p:spPr>
      </p:cxnSp>
      <p:cxnSp>
        <p:nvCxnSpPr>
          <p:cNvPr id="16" name="Straight Connector 74">
            <a:extLst>
              <a:ext uri="{FF2B5EF4-FFF2-40B4-BE49-F238E27FC236}">
                <a16:creationId xmlns:a16="http://schemas.microsoft.com/office/drawing/2014/main" id="{7363E6BE-4B1E-4B9E-99AC-CB27E42617F5}"/>
              </a:ext>
            </a:extLst>
          </p:cNvPr>
          <p:cNvCxnSpPr>
            <a:cxnSpLocks/>
            <a:stCxn id="17" idx="5"/>
            <a:endCxn id="21" idx="1"/>
          </p:cNvCxnSpPr>
          <p:nvPr/>
        </p:nvCxnSpPr>
        <p:spPr>
          <a:xfrm>
            <a:off x="3523584" y="3562931"/>
            <a:ext cx="782405" cy="545262"/>
          </a:xfrm>
          <a:prstGeom prst="line">
            <a:avLst/>
          </a:prstGeom>
          <a:noFill/>
          <a:ln w="19050" cap="flat" cmpd="sng" algn="ctr">
            <a:solidFill>
              <a:schemeClr val="tx1"/>
            </a:solidFill>
            <a:prstDash val="solid"/>
            <a:miter lim="800000"/>
          </a:ln>
          <a:effectLst/>
        </p:spPr>
      </p:cxnSp>
      <p:sp>
        <p:nvSpPr>
          <p:cNvPr id="17" name="Oval 76">
            <a:extLst>
              <a:ext uri="{FF2B5EF4-FFF2-40B4-BE49-F238E27FC236}">
                <a16:creationId xmlns:a16="http://schemas.microsoft.com/office/drawing/2014/main" id="{739B1624-3057-4947-8644-96E8F11D4A96}"/>
              </a:ext>
            </a:extLst>
          </p:cNvPr>
          <p:cNvSpPr>
            <a:spLocks noChangeAspect="1"/>
          </p:cNvSpPr>
          <p:nvPr/>
        </p:nvSpPr>
        <p:spPr>
          <a:xfrm>
            <a:off x="2868055" y="2907402"/>
            <a:ext cx="768000" cy="768000"/>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r>
              <a:rPr lang="en-US" sz="1707" kern="0" dirty="0">
                <a:solidFill>
                  <a:prstClr val="white"/>
                </a:solidFill>
                <a:latin typeface="Calibri" panose="020F0502020204030204"/>
              </a:rPr>
              <a:t>Router</a:t>
            </a:r>
          </a:p>
        </p:txBody>
      </p:sp>
      <p:sp>
        <p:nvSpPr>
          <p:cNvPr id="18" name="Rounded Rectangle 77">
            <a:extLst>
              <a:ext uri="{FF2B5EF4-FFF2-40B4-BE49-F238E27FC236}">
                <a16:creationId xmlns:a16="http://schemas.microsoft.com/office/drawing/2014/main" id="{596AE3C6-54F1-4491-BD99-49AB9D16E258}"/>
              </a:ext>
            </a:extLst>
          </p:cNvPr>
          <p:cNvSpPr/>
          <p:nvPr/>
        </p:nvSpPr>
        <p:spPr>
          <a:xfrm>
            <a:off x="3821351" y="1556792"/>
            <a:ext cx="2655687" cy="865797"/>
          </a:xfrm>
          <a:prstGeom prst="round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w="6350" cap="flat" cmpd="sng" algn="ctr">
            <a:solidFill>
              <a:srgbClr val="5B9BD5"/>
            </a:solidFill>
            <a:prstDash val="solid"/>
            <a:miter lim="800000"/>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r>
              <a:rPr lang="en-US" sz="2706" kern="0" dirty="0">
                <a:solidFill>
                  <a:prstClr val="white"/>
                </a:solidFill>
                <a:latin typeface="Calibri" panose="020F0502020204030204"/>
              </a:rPr>
              <a:t>PNC#1</a:t>
            </a:r>
          </a:p>
          <a:p>
            <a:pPr algn="ctr">
              <a:defRPr/>
            </a:pPr>
            <a:r>
              <a:rPr lang="en-US" sz="2706" kern="0" dirty="0">
                <a:solidFill>
                  <a:prstClr val="white"/>
                </a:solidFill>
                <a:latin typeface="Calibri" panose="020F0502020204030204"/>
              </a:rPr>
              <a:t>(Concentrator)</a:t>
            </a:r>
          </a:p>
        </p:txBody>
      </p:sp>
      <p:sp>
        <p:nvSpPr>
          <p:cNvPr id="19" name="Oval 78">
            <a:extLst>
              <a:ext uri="{FF2B5EF4-FFF2-40B4-BE49-F238E27FC236}">
                <a16:creationId xmlns:a16="http://schemas.microsoft.com/office/drawing/2014/main" id="{12A316D0-64CA-44A5-A8E3-E554A73BC739}"/>
              </a:ext>
            </a:extLst>
          </p:cNvPr>
          <p:cNvSpPr>
            <a:spLocks noChangeAspect="1"/>
          </p:cNvSpPr>
          <p:nvPr/>
        </p:nvSpPr>
        <p:spPr>
          <a:xfrm>
            <a:off x="7224283" y="4016769"/>
            <a:ext cx="768000" cy="768000"/>
          </a:xfrm>
          <a:prstGeom prst="ellipse">
            <a:avLst/>
          </a:prstGeom>
          <a:gradFill rotWithShape="1">
            <a:gsLst>
              <a:gs pos="0">
                <a:srgbClr val="70AD47">
                  <a:satMod val="103000"/>
                  <a:lumMod val="102000"/>
                  <a:tint val="94000"/>
                </a:srgbClr>
              </a:gs>
              <a:gs pos="50000">
                <a:srgbClr val="70AD47">
                  <a:satMod val="110000"/>
                  <a:lumMod val="100000"/>
                  <a:shade val="100000"/>
                </a:srgbClr>
              </a:gs>
              <a:gs pos="100000">
                <a:srgbClr val="70AD47">
                  <a:lumMod val="99000"/>
                  <a:satMod val="120000"/>
                  <a:shade val="78000"/>
                </a:srgbClr>
              </a:gs>
            </a:gsLst>
            <a:lin ang="5400000" scaled="0"/>
          </a:gradFill>
          <a:ln w="6350" cap="flat" cmpd="sng" algn="ctr">
            <a:solidFill>
              <a:srgbClr val="70AD47"/>
            </a:solidFill>
            <a:prstDash val="solid"/>
            <a:miter lim="800000"/>
          </a:ln>
          <a:effectLst/>
        </p:spPr>
        <p:txBody>
          <a:bodyPr wrap="none"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r>
              <a:rPr lang="en-US" sz="1707" kern="0" dirty="0">
                <a:solidFill>
                  <a:prstClr val="white"/>
                </a:solidFill>
                <a:latin typeface="Calibri" panose="020F0502020204030204"/>
              </a:rPr>
              <a:t>Leaf</a:t>
            </a:r>
          </a:p>
        </p:txBody>
      </p:sp>
      <p:sp>
        <p:nvSpPr>
          <p:cNvPr id="20" name="Oval 79">
            <a:extLst>
              <a:ext uri="{FF2B5EF4-FFF2-40B4-BE49-F238E27FC236}">
                <a16:creationId xmlns:a16="http://schemas.microsoft.com/office/drawing/2014/main" id="{B19E95AE-21C4-4551-85FB-A665FB108B60}"/>
              </a:ext>
            </a:extLst>
          </p:cNvPr>
          <p:cNvSpPr>
            <a:spLocks noChangeAspect="1"/>
          </p:cNvSpPr>
          <p:nvPr/>
        </p:nvSpPr>
        <p:spPr>
          <a:xfrm>
            <a:off x="6154035" y="2929089"/>
            <a:ext cx="768000" cy="768000"/>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r>
              <a:rPr lang="en-US" sz="1707" kern="0" dirty="0">
                <a:solidFill>
                  <a:prstClr val="white"/>
                </a:solidFill>
                <a:latin typeface="Calibri" panose="020F0502020204030204"/>
              </a:rPr>
              <a:t>Router</a:t>
            </a:r>
          </a:p>
        </p:txBody>
      </p:sp>
      <p:sp>
        <p:nvSpPr>
          <p:cNvPr id="21" name="Oval 80">
            <a:extLst>
              <a:ext uri="{FF2B5EF4-FFF2-40B4-BE49-F238E27FC236}">
                <a16:creationId xmlns:a16="http://schemas.microsoft.com/office/drawing/2014/main" id="{95D31FEC-B838-4E3E-B50D-904405F397FA}"/>
              </a:ext>
            </a:extLst>
          </p:cNvPr>
          <p:cNvSpPr>
            <a:spLocks noChangeAspect="1"/>
          </p:cNvSpPr>
          <p:nvPr/>
        </p:nvSpPr>
        <p:spPr>
          <a:xfrm>
            <a:off x="4193518" y="3995722"/>
            <a:ext cx="768000" cy="768000"/>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r>
              <a:rPr lang="en-US" sz="1707" kern="0" dirty="0">
                <a:solidFill>
                  <a:prstClr val="white"/>
                </a:solidFill>
                <a:latin typeface="Calibri" panose="020F0502020204030204"/>
              </a:rPr>
              <a:t>Router</a:t>
            </a:r>
          </a:p>
        </p:txBody>
      </p:sp>
      <p:sp>
        <p:nvSpPr>
          <p:cNvPr id="22" name="Oval 83">
            <a:extLst>
              <a:ext uri="{FF2B5EF4-FFF2-40B4-BE49-F238E27FC236}">
                <a16:creationId xmlns:a16="http://schemas.microsoft.com/office/drawing/2014/main" id="{1BE19303-C177-45DC-89F6-47B93381A11A}"/>
              </a:ext>
            </a:extLst>
          </p:cNvPr>
          <p:cNvSpPr>
            <a:spLocks noChangeAspect="1"/>
          </p:cNvSpPr>
          <p:nvPr/>
        </p:nvSpPr>
        <p:spPr>
          <a:xfrm>
            <a:off x="1300387" y="3832170"/>
            <a:ext cx="768000" cy="768000"/>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r>
              <a:rPr lang="en-US" sz="1707" kern="0" dirty="0">
                <a:solidFill>
                  <a:prstClr val="white"/>
                </a:solidFill>
                <a:latin typeface="Calibri" panose="020F0502020204030204"/>
              </a:rPr>
              <a:t>Router</a:t>
            </a:r>
          </a:p>
        </p:txBody>
      </p:sp>
      <p:sp>
        <p:nvSpPr>
          <p:cNvPr id="26" name="Right Arrow 90">
            <a:extLst>
              <a:ext uri="{FF2B5EF4-FFF2-40B4-BE49-F238E27FC236}">
                <a16:creationId xmlns:a16="http://schemas.microsoft.com/office/drawing/2014/main" id="{7F7A7622-18EA-44FF-BCCF-4F42E60AE7FC}"/>
              </a:ext>
            </a:extLst>
          </p:cNvPr>
          <p:cNvSpPr/>
          <p:nvPr/>
        </p:nvSpPr>
        <p:spPr>
          <a:xfrm rot="1829833">
            <a:off x="5430949" y="2811600"/>
            <a:ext cx="690307" cy="327276"/>
          </a:xfrm>
          <a:prstGeom prst="rightArrow">
            <a:avLst/>
          </a:prstGeom>
          <a:solidFill>
            <a:srgbClr val="FFC000"/>
          </a:solidFill>
          <a:ln w="19050" cap="flat" cmpd="sng" algn="ctr">
            <a:solidFill>
              <a:sysClr val="window" lastClr="FFFFFF"/>
            </a:solidFill>
            <a:prstDash val="solid"/>
            <a:miter lim="800000"/>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endParaRPr lang="en-US" sz="960" kern="0">
              <a:solidFill>
                <a:prstClr val="white"/>
              </a:solidFill>
              <a:latin typeface="Calibri" panose="020F0502020204030204"/>
            </a:endParaRPr>
          </a:p>
        </p:txBody>
      </p:sp>
      <p:sp>
        <p:nvSpPr>
          <p:cNvPr id="27" name="Right Arrow 91">
            <a:extLst>
              <a:ext uri="{FF2B5EF4-FFF2-40B4-BE49-F238E27FC236}">
                <a16:creationId xmlns:a16="http://schemas.microsoft.com/office/drawing/2014/main" id="{CC0D6503-4AAC-4B26-BF5D-FCD2B8F9F23C}"/>
              </a:ext>
            </a:extLst>
          </p:cNvPr>
          <p:cNvSpPr/>
          <p:nvPr/>
        </p:nvSpPr>
        <p:spPr>
          <a:xfrm rot="2625136">
            <a:off x="6700654" y="3853130"/>
            <a:ext cx="588895" cy="327276"/>
          </a:xfrm>
          <a:prstGeom prst="rightArrow">
            <a:avLst/>
          </a:prstGeom>
          <a:solidFill>
            <a:srgbClr val="FFC000"/>
          </a:solidFill>
          <a:ln w="19050" cap="flat" cmpd="sng" algn="ctr">
            <a:solidFill>
              <a:sysClr val="window" lastClr="FFFFFF"/>
            </a:solidFill>
            <a:prstDash val="solid"/>
            <a:miter lim="800000"/>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defRPr/>
            </a:pPr>
            <a:endParaRPr lang="en-US" sz="960" kern="0">
              <a:solidFill>
                <a:prstClr val="white"/>
              </a:solidFill>
              <a:latin typeface="Calibri" panose="020F0502020204030204"/>
            </a:endParaRPr>
          </a:p>
        </p:txBody>
      </p:sp>
      <p:cxnSp>
        <p:nvCxnSpPr>
          <p:cNvPr id="28" name="Straight Arrow Connector 94">
            <a:extLst>
              <a:ext uri="{FF2B5EF4-FFF2-40B4-BE49-F238E27FC236}">
                <a16:creationId xmlns:a16="http://schemas.microsoft.com/office/drawing/2014/main" id="{7626E42F-2B75-47A9-8B32-D498DEDE2A45}"/>
              </a:ext>
            </a:extLst>
          </p:cNvPr>
          <p:cNvCxnSpPr>
            <a:cxnSpLocks/>
            <a:endCxn id="38" idx="2"/>
          </p:cNvCxnSpPr>
          <p:nvPr/>
        </p:nvCxnSpPr>
        <p:spPr>
          <a:xfrm>
            <a:off x="2068387" y="2079140"/>
            <a:ext cx="1870553" cy="547726"/>
          </a:xfrm>
          <a:prstGeom prst="straightConnector1">
            <a:avLst/>
          </a:prstGeom>
          <a:noFill/>
          <a:ln w="19050" cap="flat" cmpd="sng" algn="ctr">
            <a:solidFill>
              <a:srgbClr val="FF0000"/>
            </a:solidFill>
            <a:prstDash val="solid"/>
            <a:miter lim="800000"/>
            <a:tailEnd type="triangle" w="lg" len="lg"/>
          </a:ln>
          <a:effectLst/>
        </p:spPr>
      </p:cxnSp>
      <p:cxnSp>
        <p:nvCxnSpPr>
          <p:cNvPr id="29" name="Straight Arrow Connector 96">
            <a:extLst>
              <a:ext uri="{FF2B5EF4-FFF2-40B4-BE49-F238E27FC236}">
                <a16:creationId xmlns:a16="http://schemas.microsoft.com/office/drawing/2014/main" id="{7FA610FF-04D7-4E1B-B151-1DDBAB4CFBE5}"/>
              </a:ext>
            </a:extLst>
          </p:cNvPr>
          <p:cNvCxnSpPr>
            <a:cxnSpLocks/>
          </p:cNvCxnSpPr>
          <p:nvPr/>
        </p:nvCxnSpPr>
        <p:spPr>
          <a:xfrm flipH="1" flipV="1">
            <a:off x="5622985" y="3050795"/>
            <a:ext cx="611348" cy="1733974"/>
          </a:xfrm>
          <a:prstGeom prst="straightConnector1">
            <a:avLst/>
          </a:prstGeom>
          <a:noFill/>
          <a:ln w="19050" cap="flat" cmpd="sng" algn="ctr">
            <a:solidFill>
              <a:srgbClr val="00B050"/>
            </a:solidFill>
            <a:prstDash val="solid"/>
            <a:miter lim="800000"/>
            <a:tailEnd type="triangle" w="lg" len="lg"/>
          </a:ln>
          <a:effectLst/>
        </p:spPr>
      </p:cxnSp>
      <p:cxnSp>
        <p:nvCxnSpPr>
          <p:cNvPr id="30" name="Straight Arrow Connector 97">
            <a:extLst>
              <a:ext uri="{FF2B5EF4-FFF2-40B4-BE49-F238E27FC236}">
                <a16:creationId xmlns:a16="http://schemas.microsoft.com/office/drawing/2014/main" id="{9361C58B-8401-4163-87B3-2BB2F8AFEAF5}"/>
              </a:ext>
            </a:extLst>
          </p:cNvPr>
          <p:cNvCxnSpPr>
            <a:cxnSpLocks/>
          </p:cNvCxnSpPr>
          <p:nvPr/>
        </p:nvCxnSpPr>
        <p:spPr>
          <a:xfrm flipV="1">
            <a:off x="6255477" y="4007742"/>
            <a:ext cx="684519" cy="786053"/>
          </a:xfrm>
          <a:prstGeom prst="straightConnector1">
            <a:avLst/>
          </a:prstGeom>
          <a:noFill/>
          <a:ln w="19050" cap="flat" cmpd="sng" algn="ctr">
            <a:solidFill>
              <a:srgbClr val="00B050"/>
            </a:solidFill>
            <a:prstDash val="solid"/>
            <a:miter lim="800000"/>
            <a:tailEnd type="triangle" w="lg" len="lg"/>
          </a:ln>
          <a:effectLst/>
        </p:spPr>
      </p:cxnSp>
      <p:cxnSp>
        <p:nvCxnSpPr>
          <p:cNvPr id="31" name="Straight Arrow Connector 100">
            <a:extLst>
              <a:ext uri="{FF2B5EF4-FFF2-40B4-BE49-F238E27FC236}">
                <a16:creationId xmlns:a16="http://schemas.microsoft.com/office/drawing/2014/main" id="{FC4F40CF-4D43-4099-B74D-13AECE5F37E6}"/>
              </a:ext>
            </a:extLst>
          </p:cNvPr>
          <p:cNvCxnSpPr>
            <a:cxnSpLocks/>
          </p:cNvCxnSpPr>
          <p:nvPr/>
        </p:nvCxnSpPr>
        <p:spPr>
          <a:xfrm flipV="1">
            <a:off x="2483768" y="3002274"/>
            <a:ext cx="1836405" cy="1761448"/>
          </a:xfrm>
          <a:prstGeom prst="straightConnector1">
            <a:avLst/>
          </a:prstGeom>
          <a:noFill/>
          <a:ln w="19050" cap="flat" cmpd="sng" algn="ctr">
            <a:solidFill>
              <a:srgbClr val="0000FF"/>
            </a:solidFill>
            <a:prstDash val="solid"/>
            <a:miter lim="800000"/>
            <a:tailEnd type="triangle" w="lg" len="lg"/>
          </a:ln>
          <a:effectLst/>
        </p:spPr>
      </p:cxnSp>
      <p:cxnSp>
        <p:nvCxnSpPr>
          <p:cNvPr id="32" name="Straight Arrow Connector 101">
            <a:extLst>
              <a:ext uri="{FF2B5EF4-FFF2-40B4-BE49-F238E27FC236}">
                <a16:creationId xmlns:a16="http://schemas.microsoft.com/office/drawing/2014/main" id="{ED5FDE7C-9AF1-4833-8549-598D93D50A89}"/>
              </a:ext>
            </a:extLst>
          </p:cNvPr>
          <p:cNvCxnSpPr>
            <a:cxnSpLocks/>
          </p:cNvCxnSpPr>
          <p:nvPr/>
        </p:nvCxnSpPr>
        <p:spPr>
          <a:xfrm flipV="1">
            <a:off x="2483768" y="3863649"/>
            <a:ext cx="96196" cy="884622"/>
          </a:xfrm>
          <a:prstGeom prst="straightConnector1">
            <a:avLst/>
          </a:prstGeom>
          <a:noFill/>
          <a:ln w="19050" cap="flat" cmpd="sng" algn="ctr">
            <a:solidFill>
              <a:srgbClr val="0000FF"/>
            </a:solidFill>
            <a:prstDash val="solid"/>
            <a:miter lim="800000"/>
            <a:tailEnd type="triangle" w="lg" len="lg"/>
          </a:ln>
          <a:effectLst/>
        </p:spPr>
      </p:cxnSp>
      <p:sp>
        <p:nvSpPr>
          <p:cNvPr id="33" name="正方形/長方形 32">
            <a:extLst>
              <a:ext uri="{FF2B5EF4-FFF2-40B4-BE49-F238E27FC236}">
                <a16:creationId xmlns:a16="http://schemas.microsoft.com/office/drawing/2014/main" id="{D83BD87D-9972-45A7-A095-0E572F1CF9D7}"/>
              </a:ext>
            </a:extLst>
          </p:cNvPr>
          <p:cNvSpPr/>
          <p:nvPr/>
        </p:nvSpPr>
        <p:spPr>
          <a:xfrm>
            <a:off x="104904" y="1867333"/>
            <a:ext cx="3492260" cy="1405834"/>
          </a:xfrm>
          <a:prstGeom prst="rect">
            <a:avLst/>
          </a:prstGeom>
        </p:spPr>
        <p:txBody>
          <a:bodyPr wrap="square">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ltLang="ja-JP" sz="1707" b="1" dirty="0">
                <a:solidFill>
                  <a:prstClr val="black"/>
                </a:solidFill>
                <a:latin typeface="Calibri" panose="020F0502020204030204"/>
              </a:rPr>
              <a:t>[SRM Request]</a:t>
            </a:r>
          </a:p>
          <a:p>
            <a:r>
              <a:rPr lang="en-US" altLang="ja-JP" sz="1707" dirty="0">
                <a:solidFill>
                  <a:prstClr val="black"/>
                </a:solidFill>
                <a:latin typeface="Calibri" panose="020F0502020204030204"/>
              </a:rPr>
              <a:t>Timing: On demand</a:t>
            </a:r>
          </a:p>
          <a:p>
            <a:r>
              <a:rPr lang="en-US" altLang="ja-JP" sz="1707" dirty="0">
                <a:solidFill>
                  <a:prstClr val="black"/>
                </a:solidFill>
                <a:latin typeface="Calibri" panose="020F0502020204030204"/>
              </a:rPr>
              <a:t>Request type:</a:t>
            </a:r>
          </a:p>
          <a:p>
            <a:r>
              <a:rPr lang="en-US" altLang="ja-JP" sz="1707" dirty="0">
                <a:solidFill>
                  <a:prstClr val="black"/>
                </a:solidFill>
                <a:latin typeface="Calibri" panose="020F0502020204030204"/>
              </a:rPr>
              <a:t> - information get: PIB attributes</a:t>
            </a:r>
          </a:p>
          <a:p>
            <a:r>
              <a:rPr lang="en-US" altLang="ja-JP" sz="1707" dirty="0">
                <a:solidFill>
                  <a:prstClr val="black"/>
                </a:solidFill>
                <a:latin typeface="Calibri" panose="020F0502020204030204"/>
              </a:rPr>
              <a:t> - information set: TPC</a:t>
            </a:r>
          </a:p>
        </p:txBody>
      </p:sp>
      <p:cxnSp>
        <p:nvCxnSpPr>
          <p:cNvPr id="34" name="Straight Connector 74">
            <a:extLst>
              <a:ext uri="{FF2B5EF4-FFF2-40B4-BE49-F238E27FC236}">
                <a16:creationId xmlns:a16="http://schemas.microsoft.com/office/drawing/2014/main" id="{E014ABA7-5DB6-47AB-A0AB-A0A6C252C754}"/>
              </a:ext>
            </a:extLst>
          </p:cNvPr>
          <p:cNvCxnSpPr>
            <a:cxnSpLocks/>
            <a:stCxn id="20" idx="5"/>
            <a:endCxn id="19" idx="1"/>
          </p:cNvCxnSpPr>
          <p:nvPr/>
        </p:nvCxnSpPr>
        <p:spPr>
          <a:xfrm>
            <a:off x="6809564" y="3584618"/>
            <a:ext cx="527190" cy="544622"/>
          </a:xfrm>
          <a:prstGeom prst="line">
            <a:avLst/>
          </a:prstGeom>
          <a:noFill/>
          <a:ln w="19050" cap="flat" cmpd="sng" algn="ctr">
            <a:solidFill>
              <a:schemeClr val="tx1"/>
            </a:solidFill>
            <a:prstDash val="solid"/>
            <a:miter lim="800000"/>
          </a:ln>
          <a:effectLst/>
        </p:spPr>
      </p:cxnSp>
      <p:cxnSp>
        <p:nvCxnSpPr>
          <p:cNvPr id="35" name="Straight Arrow Connector 94">
            <a:extLst>
              <a:ext uri="{FF2B5EF4-FFF2-40B4-BE49-F238E27FC236}">
                <a16:creationId xmlns:a16="http://schemas.microsoft.com/office/drawing/2014/main" id="{F5B9532F-3E03-4821-B307-404335FA18B8}"/>
              </a:ext>
            </a:extLst>
          </p:cNvPr>
          <p:cNvCxnSpPr>
            <a:cxnSpLocks/>
          </p:cNvCxnSpPr>
          <p:nvPr/>
        </p:nvCxnSpPr>
        <p:spPr>
          <a:xfrm>
            <a:off x="2065354" y="2079140"/>
            <a:ext cx="332636" cy="1311370"/>
          </a:xfrm>
          <a:prstGeom prst="straightConnector1">
            <a:avLst/>
          </a:prstGeom>
          <a:noFill/>
          <a:ln w="19050" cap="flat" cmpd="sng" algn="ctr">
            <a:solidFill>
              <a:srgbClr val="FF0000"/>
            </a:solidFill>
            <a:prstDash val="solid"/>
            <a:miter lim="800000"/>
            <a:tailEnd type="triangle" w="lg" len="lg"/>
          </a:ln>
          <a:effectLst/>
        </p:spPr>
      </p:cxnSp>
      <p:sp>
        <p:nvSpPr>
          <p:cNvPr id="36" name="TextBox 92">
            <a:extLst>
              <a:ext uri="{FF2B5EF4-FFF2-40B4-BE49-F238E27FC236}">
                <a16:creationId xmlns:a16="http://schemas.microsoft.com/office/drawing/2014/main" id="{C5CD04C9-B9F5-49F0-AD87-40706CD43645}"/>
              </a:ext>
            </a:extLst>
          </p:cNvPr>
          <p:cNvSpPr txBox="1"/>
          <p:nvPr/>
        </p:nvSpPr>
        <p:spPr>
          <a:xfrm>
            <a:off x="5005784" y="4860226"/>
            <a:ext cx="3701654" cy="1405834"/>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707" b="1" dirty="0">
                <a:solidFill>
                  <a:prstClr val="black"/>
                </a:solidFill>
                <a:latin typeface="Calibri" panose="020F0502020204030204"/>
              </a:rPr>
              <a:t>[SRM Information/Extended Beacon]</a:t>
            </a:r>
          </a:p>
          <a:p>
            <a:r>
              <a:rPr lang="en-US" sz="1707" dirty="0">
                <a:solidFill>
                  <a:prstClr val="black"/>
                </a:solidFill>
                <a:latin typeface="Calibri" panose="020F0502020204030204"/>
              </a:rPr>
              <a:t>Timing: On demand or periodical</a:t>
            </a:r>
          </a:p>
          <a:p>
            <a:r>
              <a:rPr lang="en-US" sz="1707" dirty="0">
                <a:solidFill>
                  <a:prstClr val="black"/>
                </a:solidFill>
                <a:latin typeface="Calibri" panose="020F0502020204030204"/>
              </a:rPr>
              <a:t> - Extended Beacon: before MAC join</a:t>
            </a:r>
          </a:p>
          <a:p>
            <a:r>
              <a:rPr lang="en-US" sz="1707" dirty="0">
                <a:solidFill>
                  <a:prstClr val="black"/>
                </a:solidFill>
                <a:latin typeface="Calibri" panose="020F0502020204030204"/>
              </a:rPr>
              <a:t> - </a:t>
            </a:r>
            <a:r>
              <a:rPr lang="en-US" altLang="ja-JP" sz="1707" dirty="0">
                <a:solidFill>
                  <a:prstClr val="black"/>
                </a:solidFill>
              </a:rPr>
              <a:t>SRM Information: after MAC join</a:t>
            </a:r>
          </a:p>
          <a:p>
            <a:r>
              <a:rPr lang="en-US" altLang="ja-JP" sz="1707" dirty="0">
                <a:solidFill>
                  <a:prstClr val="black"/>
                </a:solidFill>
              </a:rPr>
              <a:t>Information type: information set (TPC)</a:t>
            </a:r>
          </a:p>
        </p:txBody>
      </p:sp>
      <p:sp>
        <p:nvSpPr>
          <p:cNvPr id="53" name="TextBox 89">
            <a:extLst>
              <a:ext uri="{FF2B5EF4-FFF2-40B4-BE49-F238E27FC236}">
                <a16:creationId xmlns:a16="http://schemas.microsoft.com/office/drawing/2014/main" id="{4D5FA6BD-7AB0-4E96-8529-96615079B208}"/>
              </a:ext>
            </a:extLst>
          </p:cNvPr>
          <p:cNvSpPr txBox="1"/>
          <p:nvPr/>
        </p:nvSpPr>
        <p:spPr>
          <a:xfrm>
            <a:off x="176335" y="4575407"/>
            <a:ext cx="4654536" cy="1931234"/>
          </a:xfrm>
          <a:prstGeom prst="rect">
            <a:avLst/>
          </a:prstGeom>
          <a:noFill/>
        </p:spPr>
        <p:txBody>
          <a:bodyPr wrap="square" rtlCol="0">
            <a:spAutoFit/>
          </a:bodyPr>
          <a:lstStyle/>
          <a:p>
            <a:r>
              <a:rPr lang="en-US" sz="1707" b="1" dirty="0">
                <a:solidFill>
                  <a:prstClr val="black"/>
                </a:solidFill>
                <a:latin typeface="Calibri" panose="020F0502020204030204"/>
              </a:rPr>
              <a:t>[SRM Response/Report]</a:t>
            </a:r>
          </a:p>
          <a:p>
            <a:r>
              <a:rPr lang="en-US" sz="1707" dirty="0">
                <a:solidFill>
                  <a:prstClr val="black"/>
                </a:solidFill>
                <a:latin typeface="Calibri" panose="020F0502020204030204"/>
              </a:rPr>
              <a:t>Timing: </a:t>
            </a:r>
            <a:br>
              <a:rPr lang="en-US" sz="1707" dirty="0">
                <a:solidFill>
                  <a:prstClr val="black"/>
                </a:solidFill>
                <a:latin typeface="Calibri" panose="020F0502020204030204"/>
              </a:rPr>
            </a:br>
            <a:r>
              <a:rPr lang="en-US" sz="1707" dirty="0">
                <a:solidFill>
                  <a:prstClr val="black"/>
                </a:solidFill>
                <a:latin typeface="Calibri" panose="020F0502020204030204"/>
              </a:rPr>
              <a:t> - Response:</a:t>
            </a:r>
            <a:r>
              <a:rPr lang="en-US" sz="1707" dirty="0">
                <a:solidFill>
                  <a:prstClr val="black"/>
                </a:solidFill>
                <a:latin typeface="Calibri" panose="020F0502020204030204"/>
                <a:sym typeface="Wingdings" panose="05000000000000000000" pitchFamily="2" charset="2"/>
              </a:rPr>
              <a:t> </a:t>
            </a:r>
            <a:r>
              <a:rPr lang="en-US" sz="1707" dirty="0">
                <a:solidFill>
                  <a:prstClr val="black"/>
                </a:solidFill>
                <a:latin typeface="Calibri" panose="020F0502020204030204"/>
              </a:rPr>
              <a:t>in response to SRM request</a:t>
            </a:r>
          </a:p>
          <a:p>
            <a:r>
              <a:rPr lang="en-US" sz="1707" dirty="0">
                <a:solidFill>
                  <a:prstClr val="black"/>
                </a:solidFill>
                <a:latin typeface="Calibri" panose="020F0502020204030204"/>
              </a:rPr>
              <a:t> - Report: periodical or event-driven</a:t>
            </a:r>
          </a:p>
          <a:p>
            <a:r>
              <a:rPr lang="en-US" sz="1707" dirty="0">
                <a:solidFill>
                  <a:prstClr val="black"/>
                </a:solidFill>
                <a:latin typeface="Calibri" panose="020F0502020204030204"/>
              </a:rPr>
              <a:t>Information type: </a:t>
            </a:r>
          </a:p>
          <a:p>
            <a:r>
              <a:rPr lang="en-US" sz="1707" dirty="0">
                <a:solidFill>
                  <a:prstClr val="black"/>
                </a:solidFill>
                <a:latin typeface="Calibri" panose="020F0502020204030204"/>
              </a:rPr>
              <a:t> - Response: PIB attributes</a:t>
            </a:r>
          </a:p>
          <a:p>
            <a:r>
              <a:rPr lang="en-US" sz="1707" dirty="0">
                <a:solidFill>
                  <a:prstClr val="black"/>
                </a:solidFill>
                <a:latin typeface="Calibri" panose="020F0502020204030204"/>
              </a:rPr>
              <a:t> - Report: Status</a:t>
            </a:r>
          </a:p>
        </p:txBody>
      </p:sp>
      <p:sp>
        <p:nvSpPr>
          <p:cNvPr id="89" name="日付プレースホルダー 3">
            <a:extLst>
              <a:ext uri="{FF2B5EF4-FFF2-40B4-BE49-F238E27FC236}">
                <a16:creationId xmlns:a16="http://schemas.microsoft.com/office/drawing/2014/main" id="{58DBB86B-5FCB-4E4A-88DA-9E18C9FA238B}"/>
              </a:ext>
            </a:extLst>
          </p:cNvPr>
          <p:cNvSpPr>
            <a:spLocks noGrp="1"/>
          </p:cNvSpPr>
          <p:nvPr>
            <p:ph type="dt" sz="half" idx="10"/>
          </p:nvPr>
        </p:nvSpPr>
        <p:spPr>
          <a:xfrm>
            <a:off x="685800" y="332656"/>
            <a:ext cx="1600200" cy="215444"/>
          </a:xfrm>
        </p:spPr>
        <p:txBody>
          <a:bodyPr/>
          <a:lstStyle/>
          <a:p>
            <a:r>
              <a:rPr lang="en-US" altLang="ja-JP" dirty="0"/>
              <a:t>May, 2025</a:t>
            </a:r>
          </a:p>
        </p:txBody>
      </p:sp>
    </p:spTree>
    <p:extLst>
      <p:ext uri="{BB962C8B-B14F-4D97-AF65-F5344CB8AC3E}">
        <p14:creationId xmlns:p14="http://schemas.microsoft.com/office/powerpoint/2010/main" val="4234044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74D00509-7471-41DD-BE6E-C4167D5E0E01}"/>
              </a:ext>
            </a:extLst>
          </p:cNvPr>
          <p:cNvSpPr>
            <a:spLocks noGrp="1"/>
          </p:cNvSpPr>
          <p:nvPr>
            <p:ph type="dt" sz="half" idx="10"/>
          </p:nvPr>
        </p:nvSpPr>
        <p:spPr>
          <a:xfrm>
            <a:off x="685800" y="332656"/>
            <a:ext cx="1600200" cy="215444"/>
          </a:xfrm>
        </p:spPr>
        <p:txBody>
          <a:bodyPr/>
          <a:lstStyle/>
          <a:p>
            <a:r>
              <a:rPr lang="en-US" altLang="ja-JP" dirty="0"/>
              <a:t>May, 2025</a:t>
            </a:r>
          </a:p>
        </p:txBody>
      </p:sp>
      <p:sp>
        <p:nvSpPr>
          <p:cNvPr id="5" name="フッター プレースホルダー 4">
            <a:extLst>
              <a:ext uri="{FF2B5EF4-FFF2-40B4-BE49-F238E27FC236}">
                <a16:creationId xmlns:a16="http://schemas.microsoft.com/office/drawing/2014/main" id="{FA34828F-B66C-4B8D-8AFF-57020840DBB6}"/>
              </a:ext>
            </a:extLst>
          </p:cNvPr>
          <p:cNvSpPr>
            <a:spLocks noGrp="1"/>
          </p:cNvSpPr>
          <p:nvPr>
            <p:ph type="ftr" sz="quarter" idx="11"/>
          </p:nvPr>
        </p:nvSpPr>
        <p:spPr>
          <a:xfrm>
            <a:off x="5486400" y="6475413"/>
            <a:ext cx="3124200" cy="369332"/>
          </a:xfrm>
        </p:spPr>
        <p:txBody>
          <a:bodyPr/>
          <a:lstStyle/>
          <a:p>
            <a:r>
              <a:rPr lang="en-US" altLang="ja-JP" dirty="0"/>
              <a:t>KITAZAWA Shoichi, Muroran IT</a:t>
            </a:r>
          </a:p>
          <a:p>
            <a:endParaRPr lang="en-US" altLang="ja-JP" dirty="0"/>
          </a:p>
        </p:txBody>
      </p:sp>
      <p:sp>
        <p:nvSpPr>
          <p:cNvPr id="6" name="スライド番号プレースホルダー 5">
            <a:extLst>
              <a:ext uri="{FF2B5EF4-FFF2-40B4-BE49-F238E27FC236}">
                <a16:creationId xmlns:a16="http://schemas.microsoft.com/office/drawing/2014/main" id="{1173628D-4A5F-4938-8BBB-4E64290C8188}"/>
              </a:ext>
            </a:extLst>
          </p:cNvPr>
          <p:cNvSpPr>
            <a:spLocks noGrp="1"/>
          </p:cNvSpPr>
          <p:nvPr>
            <p:ph type="sldNum" sz="quarter" idx="12"/>
          </p:nvPr>
        </p:nvSpPr>
        <p:spPr/>
        <p:txBody>
          <a:bodyPr/>
          <a:lstStyle/>
          <a:p>
            <a:r>
              <a:rPr lang="en-US" altLang="ja-JP"/>
              <a:t>Slide </a:t>
            </a:r>
            <a:fld id="{F6600A4D-9F85-4F23-A977-75411DE76FC1}" type="slidenum">
              <a:rPr lang="en-US" altLang="ja-JP"/>
              <a:pPr/>
              <a:t>2</a:t>
            </a:fld>
            <a:endParaRPr lang="en-US" altLang="ja-JP"/>
          </a:p>
        </p:txBody>
      </p:sp>
      <p:sp>
        <p:nvSpPr>
          <p:cNvPr id="26626" name="Rectangle 2">
            <a:extLst>
              <a:ext uri="{FF2B5EF4-FFF2-40B4-BE49-F238E27FC236}">
                <a16:creationId xmlns:a16="http://schemas.microsoft.com/office/drawing/2014/main" id="{F3122639-F0FE-4B68-A3BB-095F1076FD91}"/>
              </a:ext>
            </a:extLst>
          </p:cNvPr>
          <p:cNvSpPr>
            <a:spLocks noGrp="1" noChangeArrowheads="1"/>
          </p:cNvSpPr>
          <p:nvPr>
            <p:ph type="ctrTitle"/>
          </p:nvPr>
        </p:nvSpPr>
        <p:spPr>
          <a:xfrm>
            <a:off x="685800" y="2286000"/>
            <a:ext cx="7772400" cy="1143000"/>
          </a:xfrm>
        </p:spPr>
        <p:txBody>
          <a:bodyPr anchor="ctr"/>
          <a:lstStyle/>
          <a:p>
            <a:r>
              <a:rPr lang="en-US" altLang="ja-JP" sz="3600" dirty="0"/>
              <a:t>Overview of SRM function</a:t>
            </a:r>
            <a:endParaRPr lang="ja-JP" altLang="ja-JP" sz="3600" dirty="0"/>
          </a:p>
        </p:txBody>
      </p:sp>
      <p:sp>
        <p:nvSpPr>
          <p:cNvPr id="26627" name="Rectangle 3">
            <a:extLst>
              <a:ext uri="{FF2B5EF4-FFF2-40B4-BE49-F238E27FC236}">
                <a16:creationId xmlns:a16="http://schemas.microsoft.com/office/drawing/2014/main" id="{F8111573-EE34-4D9E-A7B7-B0E935B4EB9F}"/>
              </a:ext>
            </a:extLst>
          </p:cNvPr>
          <p:cNvSpPr>
            <a:spLocks noGrp="1" noChangeArrowheads="1"/>
          </p:cNvSpPr>
          <p:nvPr>
            <p:ph type="subTitle" idx="1"/>
          </p:nvPr>
        </p:nvSpPr>
        <p:spPr>
          <a:xfrm>
            <a:off x="1371600" y="3886200"/>
            <a:ext cx="6400800" cy="1752600"/>
          </a:xfrm>
        </p:spPr>
        <p:txBody>
          <a:bodyPr/>
          <a:lstStyle/>
          <a:p>
            <a:r>
              <a:rPr lang="en-US" altLang="ja-JP" sz="3200" dirty="0"/>
              <a:t>Muroran Institute of Technology</a:t>
            </a:r>
          </a:p>
          <a:p>
            <a:r>
              <a:rPr lang="en-US" altLang="ja-JP" sz="3200" dirty="0"/>
              <a:t>KITAZAWA Shoichi</a:t>
            </a:r>
            <a:endParaRPr lang="ja-JP" altLang="ja-JP"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a:extLst>
              <a:ext uri="{FF2B5EF4-FFF2-40B4-BE49-F238E27FC236}">
                <a16:creationId xmlns:a16="http://schemas.microsoft.com/office/drawing/2014/main" id="{411BCD94-926F-491D-9F18-6BBCE699EFF4}"/>
              </a:ext>
            </a:extLst>
          </p:cNvPr>
          <p:cNvSpPr>
            <a:spLocks noGrp="1"/>
          </p:cNvSpPr>
          <p:nvPr>
            <p:ph type="ftr" sz="quarter" idx="11"/>
          </p:nvPr>
        </p:nvSpPr>
        <p:spPr/>
        <p:txBody>
          <a:body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557547F3-1A81-4685-B30F-ECB6D39CC26A}"/>
              </a:ext>
            </a:extLst>
          </p:cNvPr>
          <p:cNvSpPr>
            <a:spLocks noGrp="1"/>
          </p:cNvSpPr>
          <p:nvPr>
            <p:ph type="sldNum" sz="quarter" idx="12"/>
          </p:nvPr>
        </p:nvSpPr>
        <p:spPr/>
        <p:txBody>
          <a:bodyPr/>
          <a:lstStyle/>
          <a:p>
            <a:r>
              <a:rPr lang="en-US" altLang="ja-JP"/>
              <a:t>Slide </a:t>
            </a:r>
            <a:fld id="{B0C0EF0A-0521-4807-82E3-A9115F969A00}" type="slidenum">
              <a:rPr lang="en-US" altLang="ja-JP"/>
              <a:pPr/>
              <a:t>3</a:t>
            </a:fld>
            <a:endParaRPr lang="en-US" altLang="ja-JP"/>
          </a:p>
        </p:txBody>
      </p:sp>
      <p:sp>
        <p:nvSpPr>
          <p:cNvPr id="4098" name="Rectangle 2">
            <a:extLst>
              <a:ext uri="{FF2B5EF4-FFF2-40B4-BE49-F238E27FC236}">
                <a16:creationId xmlns:a16="http://schemas.microsoft.com/office/drawing/2014/main" id="{27F1F6E3-969A-487B-A622-AB52765CDFC5}"/>
              </a:ext>
            </a:extLst>
          </p:cNvPr>
          <p:cNvSpPr>
            <a:spLocks noGrp="1" noChangeArrowheads="1"/>
          </p:cNvSpPr>
          <p:nvPr>
            <p:ph type="title"/>
          </p:nvPr>
        </p:nvSpPr>
        <p:spPr>
          <a:ln/>
        </p:spPr>
        <p:txBody>
          <a:bodyPr/>
          <a:lstStyle/>
          <a:p>
            <a:r>
              <a:rPr lang="en-GB" altLang="ja-JP" sz="3600" dirty="0"/>
              <a:t>Abstract</a:t>
            </a:r>
            <a:endParaRPr lang="ja-JP" altLang="ja-JP" sz="3200" dirty="0"/>
          </a:p>
        </p:txBody>
      </p:sp>
      <p:sp>
        <p:nvSpPr>
          <p:cNvPr id="4099" name="Rectangle 3">
            <a:extLst>
              <a:ext uri="{FF2B5EF4-FFF2-40B4-BE49-F238E27FC236}">
                <a16:creationId xmlns:a16="http://schemas.microsoft.com/office/drawing/2014/main" id="{FA3397F7-64E6-4729-A634-7E52977B3BD2}"/>
              </a:ext>
            </a:extLst>
          </p:cNvPr>
          <p:cNvSpPr>
            <a:spLocks noGrp="1" noChangeArrowheads="1"/>
          </p:cNvSpPr>
          <p:nvPr>
            <p:ph type="body" idx="1"/>
          </p:nvPr>
        </p:nvSpPr>
        <p:spPr>
          <a:ln/>
        </p:spPr>
        <p:txBody>
          <a:bodyPr/>
          <a:lstStyle/>
          <a:p>
            <a:r>
              <a:rPr lang="en-US" altLang="ja-JP" sz="2000" dirty="0"/>
              <a:t>In IG Access, we are discussing improving spectrum access techniques.</a:t>
            </a:r>
          </a:p>
          <a:p>
            <a:r>
              <a:rPr lang="en-US" altLang="ja-JP" sz="2000" dirty="0"/>
              <a:t>This document aims to provide information about SRM (Spectrum Resource Measurement) and TCP (Transmit power control)</a:t>
            </a:r>
          </a:p>
          <a:p>
            <a:endParaRPr lang="ja-JP" altLang="ja-JP" sz="2800" dirty="0"/>
          </a:p>
        </p:txBody>
      </p:sp>
      <p:sp>
        <p:nvSpPr>
          <p:cNvPr id="7" name="日付プレースホルダー 3">
            <a:extLst>
              <a:ext uri="{FF2B5EF4-FFF2-40B4-BE49-F238E27FC236}">
                <a16:creationId xmlns:a16="http://schemas.microsoft.com/office/drawing/2014/main" id="{1A1D5790-1F29-48D2-BC58-9BD8975515EE}"/>
              </a:ext>
            </a:extLst>
          </p:cNvPr>
          <p:cNvSpPr>
            <a:spLocks noGrp="1"/>
          </p:cNvSpPr>
          <p:nvPr>
            <p:ph type="dt" sz="half" idx="10"/>
          </p:nvPr>
        </p:nvSpPr>
        <p:spPr>
          <a:xfrm>
            <a:off x="685800" y="332656"/>
            <a:ext cx="1600200" cy="215444"/>
          </a:xfrm>
        </p:spPr>
        <p:txBody>
          <a:bodyPr/>
          <a:lstStyle/>
          <a:p>
            <a:r>
              <a:rPr lang="en-US" altLang="ja-JP" dirty="0"/>
              <a:t>May, 2025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9BABB2-6D0C-43C4-9C6D-EBF7AE69C07F}"/>
              </a:ext>
            </a:extLst>
          </p:cNvPr>
          <p:cNvSpPr>
            <a:spLocks noGrp="1"/>
          </p:cNvSpPr>
          <p:nvPr>
            <p:ph type="title"/>
          </p:nvPr>
        </p:nvSpPr>
        <p:spPr/>
        <p:txBody>
          <a:bodyPr/>
          <a:lstStyle/>
          <a:p>
            <a:r>
              <a:rPr kumimoji="1" lang="en-US" altLang="ja-JP" dirty="0"/>
              <a:t>General use case</a:t>
            </a:r>
            <a:endParaRPr kumimoji="1" lang="ja-JP" altLang="en-US" dirty="0"/>
          </a:p>
        </p:txBody>
      </p:sp>
      <p:sp>
        <p:nvSpPr>
          <p:cNvPr id="5" name="フッター プレースホルダー 4">
            <a:extLst>
              <a:ext uri="{FF2B5EF4-FFF2-40B4-BE49-F238E27FC236}">
                <a16:creationId xmlns:a16="http://schemas.microsoft.com/office/drawing/2014/main" id="{442B7E6A-DEBF-4FD7-92EC-FF828CB04A74}"/>
              </a:ext>
            </a:extLst>
          </p:cNvPr>
          <p:cNvSpPr>
            <a:spLocks noGrp="1"/>
          </p:cNvSpPr>
          <p:nvPr>
            <p:ph type="ftr" sz="quarter" idx="11"/>
          </p:nvPr>
        </p:nvSpPr>
        <p:spPr/>
        <p:txBody>
          <a:body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14BC544D-D511-46CD-9C3D-6FB49F4AC917}"/>
              </a:ext>
            </a:extLst>
          </p:cNvPr>
          <p:cNvSpPr>
            <a:spLocks noGrp="1"/>
          </p:cNvSpPr>
          <p:nvPr>
            <p:ph type="sldNum" sz="quarter" idx="12"/>
          </p:nvPr>
        </p:nvSpPr>
        <p:spPr/>
        <p:txBody>
          <a:bodyPr/>
          <a:lstStyle/>
          <a:p>
            <a:r>
              <a:rPr lang="en-US" altLang="ja-JP"/>
              <a:t>Slide </a:t>
            </a:r>
            <a:fld id="{9E8F2465-5AD5-48A7-8321-CC6111AEFB56}" type="slidenum">
              <a:rPr lang="en-US" altLang="ja-JP" smtClean="0"/>
              <a:pPr/>
              <a:t>4</a:t>
            </a:fld>
            <a:endParaRPr lang="en-US" altLang="ja-JP"/>
          </a:p>
        </p:txBody>
      </p:sp>
      <p:sp>
        <p:nvSpPr>
          <p:cNvPr id="7" name="正方形/長方形 6">
            <a:extLst>
              <a:ext uri="{FF2B5EF4-FFF2-40B4-BE49-F238E27FC236}">
                <a16:creationId xmlns:a16="http://schemas.microsoft.com/office/drawing/2014/main" id="{661DCB1F-424D-4A36-AE9A-CFB44E06D48C}"/>
              </a:ext>
            </a:extLst>
          </p:cNvPr>
          <p:cNvSpPr/>
          <p:nvPr/>
        </p:nvSpPr>
        <p:spPr bwMode="auto">
          <a:xfrm>
            <a:off x="117079" y="1982888"/>
            <a:ext cx="2980694" cy="1709982"/>
          </a:xfrm>
          <a:prstGeom prst="rect">
            <a:avLst/>
          </a:prstGeom>
          <a:noFill/>
          <a:ln w="12700" cap="flat" cmpd="sng" algn="ctr">
            <a:solidFill>
              <a:srgbClr val="000000"/>
            </a:solidFill>
            <a:prstDash val="solid"/>
            <a:round/>
            <a:headEnd type="none" w="sm" len="sm"/>
            <a:tailEnd type="none" w="sm" len="sm"/>
          </a:ln>
          <a:effectLst/>
        </p:spPr>
        <p:txBody>
          <a:bodyPr vert="horz" wrap="square" lIns="72000" tIns="36000" rIns="72000" bIns="3600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800" b="0" i="0" u="none" strike="noStrike" kern="0" cap="none" spc="0" normalizeH="0" baseline="0" noProof="0" dirty="0">
                <a:ln>
                  <a:noFill/>
                </a:ln>
                <a:solidFill>
                  <a:srgbClr val="000000"/>
                </a:solidFill>
                <a:effectLst/>
                <a:uLnTx/>
                <a:uFillTx/>
                <a:latin typeface="Arial"/>
              </a:rPr>
              <a:t>The Network Manager or a group of Network Managers</a:t>
            </a:r>
            <a:r>
              <a:rPr lang="en-US" altLang="ja-JP" sz="1800" kern="0" dirty="0">
                <a:solidFill>
                  <a:srgbClr val="000000"/>
                </a:solidFill>
                <a:latin typeface="Arial"/>
              </a:rPr>
              <a:t> </a:t>
            </a:r>
            <a:r>
              <a:rPr kumimoji="0" lang="en-US" altLang="ja-JP" sz="1800" b="0" i="0" u="none" strike="noStrike" kern="0" cap="none" spc="0" normalizeH="0" baseline="0" noProof="0" dirty="0">
                <a:ln>
                  <a:noFill/>
                </a:ln>
                <a:solidFill>
                  <a:srgbClr val="000000"/>
                </a:solidFill>
                <a:effectLst/>
                <a:uLnTx/>
                <a:uFillTx/>
                <a:latin typeface="Arial"/>
              </a:rPr>
              <a:t>control(s) PHY/MAC parameter based on spectrum resource usage.</a:t>
            </a:r>
          </a:p>
        </p:txBody>
      </p:sp>
      <p:pic>
        <p:nvPicPr>
          <p:cNvPr id="8" name="Picture 3">
            <a:extLst>
              <a:ext uri="{FF2B5EF4-FFF2-40B4-BE49-F238E27FC236}">
                <a16:creationId xmlns:a16="http://schemas.microsoft.com/office/drawing/2014/main" id="{B48CD6EA-6C65-40BB-BF64-ABB7E39D291C}"/>
              </a:ext>
            </a:extLst>
          </p:cNvPr>
          <p:cNvPicPr>
            <a:picLocks noChangeAspect="1" noChangeArrowheads="1"/>
          </p:cNvPicPr>
          <p:nvPr/>
        </p:nvPicPr>
        <p:blipFill>
          <a:blip r:embed="rId2" cstate="print"/>
          <a:srcRect/>
          <a:stretch>
            <a:fillRect/>
          </a:stretch>
        </p:blipFill>
        <p:spPr bwMode="auto">
          <a:xfrm>
            <a:off x="2993474" y="1546049"/>
            <a:ext cx="864000" cy="1198729"/>
          </a:xfrm>
          <a:prstGeom prst="rect">
            <a:avLst/>
          </a:prstGeom>
          <a:noFill/>
          <a:ln w="9525">
            <a:noFill/>
            <a:miter lim="800000"/>
            <a:headEnd/>
            <a:tailEnd/>
          </a:ln>
        </p:spPr>
      </p:pic>
      <p:cxnSp>
        <p:nvCxnSpPr>
          <p:cNvPr id="9" name="直線コネクタ 8">
            <a:extLst>
              <a:ext uri="{FF2B5EF4-FFF2-40B4-BE49-F238E27FC236}">
                <a16:creationId xmlns:a16="http://schemas.microsoft.com/office/drawing/2014/main" id="{2925F4E6-A77B-426E-934D-032E68F6DB3F}"/>
              </a:ext>
            </a:extLst>
          </p:cNvPr>
          <p:cNvCxnSpPr>
            <a:stCxn id="52" idx="1"/>
            <a:endCxn id="28" idx="3"/>
          </p:cNvCxnSpPr>
          <p:nvPr/>
        </p:nvCxnSpPr>
        <p:spPr bwMode="auto">
          <a:xfrm flipH="1" flipV="1">
            <a:off x="5141862" y="2653768"/>
            <a:ext cx="2249644" cy="2101759"/>
          </a:xfrm>
          <a:prstGeom prst="line">
            <a:avLst/>
          </a:prstGeom>
          <a:solidFill>
            <a:srgbClr val="00CC99"/>
          </a:solidFill>
          <a:ln w="1905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円/楕円 10">
            <a:extLst>
              <a:ext uri="{FF2B5EF4-FFF2-40B4-BE49-F238E27FC236}">
                <a16:creationId xmlns:a16="http://schemas.microsoft.com/office/drawing/2014/main" id="{41184623-30FF-4B6C-9F53-61103E9A7C46}"/>
              </a:ext>
            </a:extLst>
          </p:cNvPr>
          <p:cNvSpPr/>
          <p:nvPr/>
        </p:nvSpPr>
        <p:spPr bwMode="auto">
          <a:xfrm>
            <a:off x="6610972" y="5367156"/>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11" name="円/楕円 15">
            <a:extLst>
              <a:ext uri="{FF2B5EF4-FFF2-40B4-BE49-F238E27FC236}">
                <a16:creationId xmlns:a16="http://schemas.microsoft.com/office/drawing/2014/main" id="{604791DE-64E8-4E54-BB17-8CA795543D57}"/>
              </a:ext>
            </a:extLst>
          </p:cNvPr>
          <p:cNvSpPr/>
          <p:nvPr/>
        </p:nvSpPr>
        <p:spPr bwMode="auto">
          <a:xfrm rot="2265361">
            <a:off x="6632174" y="4635212"/>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12" name="円/楕円 16">
            <a:extLst>
              <a:ext uri="{FF2B5EF4-FFF2-40B4-BE49-F238E27FC236}">
                <a16:creationId xmlns:a16="http://schemas.microsoft.com/office/drawing/2014/main" id="{FA5761FB-4BA7-40FF-989A-5C87FDE64B7F}"/>
              </a:ext>
            </a:extLst>
          </p:cNvPr>
          <p:cNvSpPr/>
          <p:nvPr/>
        </p:nvSpPr>
        <p:spPr bwMode="auto">
          <a:xfrm>
            <a:off x="8149193" y="5053487"/>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13" name="円/楕円 17">
            <a:extLst>
              <a:ext uri="{FF2B5EF4-FFF2-40B4-BE49-F238E27FC236}">
                <a16:creationId xmlns:a16="http://schemas.microsoft.com/office/drawing/2014/main" id="{4596CC2B-F1F4-4641-8362-778C7C32C9C3}"/>
              </a:ext>
            </a:extLst>
          </p:cNvPr>
          <p:cNvSpPr/>
          <p:nvPr/>
        </p:nvSpPr>
        <p:spPr bwMode="auto">
          <a:xfrm>
            <a:off x="7836265" y="4282983"/>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cxnSp>
        <p:nvCxnSpPr>
          <p:cNvPr id="14" name="直線コネクタ 13">
            <a:extLst>
              <a:ext uri="{FF2B5EF4-FFF2-40B4-BE49-F238E27FC236}">
                <a16:creationId xmlns:a16="http://schemas.microsoft.com/office/drawing/2014/main" id="{E42F4624-5C32-4C8A-8D65-BD31AF0681DF}"/>
              </a:ext>
            </a:extLst>
          </p:cNvPr>
          <p:cNvCxnSpPr>
            <a:stCxn id="52" idx="7"/>
            <a:endCxn id="13" idx="3"/>
          </p:cNvCxnSpPr>
          <p:nvPr/>
        </p:nvCxnSpPr>
        <p:spPr bwMode="auto">
          <a:xfrm flipV="1">
            <a:off x="7646064" y="4528834"/>
            <a:ext cx="232382" cy="226693"/>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a:extLst>
              <a:ext uri="{FF2B5EF4-FFF2-40B4-BE49-F238E27FC236}">
                <a16:creationId xmlns:a16="http://schemas.microsoft.com/office/drawing/2014/main" id="{F00A1752-3E5E-402C-A13A-28DB0709FEB9}"/>
              </a:ext>
            </a:extLst>
          </p:cNvPr>
          <p:cNvCxnSpPr>
            <a:stCxn id="52" idx="5"/>
            <a:endCxn id="12" idx="1"/>
          </p:cNvCxnSpPr>
          <p:nvPr/>
        </p:nvCxnSpPr>
        <p:spPr bwMode="auto">
          <a:xfrm>
            <a:off x="7646064" y="5010085"/>
            <a:ext cx="545310" cy="85583"/>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コネクタ 15">
            <a:extLst>
              <a:ext uri="{FF2B5EF4-FFF2-40B4-BE49-F238E27FC236}">
                <a16:creationId xmlns:a16="http://schemas.microsoft.com/office/drawing/2014/main" id="{5B3C1296-800F-464C-A90A-2D42F9512CFB}"/>
              </a:ext>
            </a:extLst>
          </p:cNvPr>
          <p:cNvCxnSpPr>
            <a:stCxn id="52" idx="3"/>
            <a:endCxn id="10" idx="7"/>
          </p:cNvCxnSpPr>
          <p:nvPr/>
        </p:nvCxnSpPr>
        <p:spPr bwMode="auto">
          <a:xfrm flipH="1">
            <a:off x="6856823" y="5010085"/>
            <a:ext cx="534683" cy="399252"/>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コネクタ 16">
            <a:extLst>
              <a:ext uri="{FF2B5EF4-FFF2-40B4-BE49-F238E27FC236}">
                <a16:creationId xmlns:a16="http://schemas.microsoft.com/office/drawing/2014/main" id="{53B3636B-695B-4FF9-A20A-D4BD4083AA8B}"/>
              </a:ext>
            </a:extLst>
          </p:cNvPr>
          <p:cNvCxnSpPr>
            <a:stCxn id="52" idx="2"/>
            <a:endCxn id="11" idx="6"/>
          </p:cNvCxnSpPr>
          <p:nvPr/>
        </p:nvCxnSpPr>
        <p:spPr bwMode="auto">
          <a:xfrm flipH="1" flipV="1">
            <a:off x="6890053" y="4867409"/>
            <a:ext cx="448732" cy="15397"/>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円/楕円 41">
            <a:extLst>
              <a:ext uri="{FF2B5EF4-FFF2-40B4-BE49-F238E27FC236}">
                <a16:creationId xmlns:a16="http://schemas.microsoft.com/office/drawing/2014/main" id="{BE718464-9316-41D3-9CAA-CA2781AFF9A2}"/>
              </a:ext>
            </a:extLst>
          </p:cNvPr>
          <p:cNvSpPr/>
          <p:nvPr/>
        </p:nvSpPr>
        <p:spPr bwMode="auto">
          <a:xfrm rot="19993256">
            <a:off x="1183404" y="5602463"/>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19" name="円/楕円 42">
            <a:extLst>
              <a:ext uri="{FF2B5EF4-FFF2-40B4-BE49-F238E27FC236}">
                <a16:creationId xmlns:a16="http://schemas.microsoft.com/office/drawing/2014/main" id="{C5585F3E-6885-4A6F-97E7-E4233404D2EA}"/>
              </a:ext>
            </a:extLst>
          </p:cNvPr>
          <p:cNvSpPr/>
          <p:nvPr/>
        </p:nvSpPr>
        <p:spPr bwMode="auto">
          <a:xfrm>
            <a:off x="686508" y="4540946"/>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20" name="円/楕円 43">
            <a:extLst>
              <a:ext uri="{FF2B5EF4-FFF2-40B4-BE49-F238E27FC236}">
                <a16:creationId xmlns:a16="http://schemas.microsoft.com/office/drawing/2014/main" id="{CD2A79E3-3C68-4F26-8D50-4D4187C6D2DF}"/>
              </a:ext>
            </a:extLst>
          </p:cNvPr>
          <p:cNvSpPr/>
          <p:nvPr/>
        </p:nvSpPr>
        <p:spPr bwMode="auto">
          <a:xfrm rot="1789934">
            <a:off x="1678819" y="5314597"/>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21" name="円/楕円 44">
            <a:extLst>
              <a:ext uri="{FF2B5EF4-FFF2-40B4-BE49-F238E27FC236}">
                <a16:creationId xmlns:a16="http://schemas.microsoft.com/office/drawing/2014/main" id="{5E15E196-D57F-45B0-B28C-8EB8E0D0AAB2}"/>
              </a:ext>
            </a:extLst>
          </p:cNvPr>
          <p:cNvSpPr/>
          <p:nvPr/>
        </p:nvSpPr>
        <p:spPr bwMode="auto">
          <a:xfrm>
            <a:off x="2067381" y="4787809"/>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cxnSp>
        <p:nvCxnSpPr>
          <p:cNvPr id="22" name="直線コネクタ 21">
            <a:extLst>
              <a:ext uri="{FF2B5EF4-FFF2-40B4-BE49-F238E27FC236}">
                <a16:creationId xmlns:a16="http://schemas.microsoft.com/office/drawing/2014/main" id="{92914723-E19E-477A-AFE7-CA2E5C665F09}"/>
              </a:ext>
            </a:extLst>
          </p:cNvPr>
          <p:cNvCxnSpPr>
            <a:stCxn id="50" idx="6"/>
            <a:endCxn id="21" idx="2"/>
          </p:cNvCxnSpPr>
          <p:nvPr/>
        </p:nvCxnSpPr>
        <p:spPr bwMode="auto">
          <a:xfrm flipV="1">
            <a:off x="1552538" y="4931825"/>
            <a:ext cx="514843" cy="19938"/>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a:extLst>
              <a:ext uri="{FF2B5EF4-FFF2-40B4-BE49-F238E27FC236}">
                <a16:creationId xmlns:a16="http://schemas.microsoft.com/office/drawing/2014/main" id="{54A052F3-F58A-4E38-ACB5-3F7F22B1DA1E}"/>
              </a:ext>
            </a:extLst>
          </p:cNvPr>
          <p:cNvCxnSpPr>
            <a:stCxn id="50" idx="5"/>
            <a:endCxn id="20" idx="1"/>
          </p:cNvCxnSpPr>
          <p:nvPr/>
        </p:nvCxnSpPr>
        <p:spPr bwMode="auto">
          <a:xfrm>
            <a:off x="1499817" y="5079042"/>
            <a:ext cx="285337" cy="240572"/>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a:extLst>
              <a:ext uri="{FF2B5EF4-FFF2-40B4-BE49-F238E27FC236}">
                <a16:creationId xmlns:a16="http://schemas.microsoft.com/office/drawing/2014/main" id="{AD46BF07-2B19-4B0E-81DD-2D843F5287D2}"/>
              </a:ext>
            </a:extLst>
          </p:cNvPr>
          <p:cNvCxnSpPr>
            <a:stCxn id="50" idx="4"/>
            <a:endCxn id="18" idx="7"/>
          </p:cNvCxnSpPr>
          <p:nvPr/>
        </p:nvCxnSpPr>
        <p:spPr bwMode="auto">
          <a:xfrm flipH="1">
            <a:off x="1372451" y="5131763"/>
            <a:ext cx="87" cy="477921"/>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a:extLst>
              <a:ext uri="{FF2B5EF4-FFF2-40B4-BE49-F238E27FC236}">
                <a16:creationId xmlns:a16="http://schemas.microsoft.com/office/drawing/2014/main" id="{E51AABBD-3A18-4E0B-B341-DAEB32427AC0}"/>
              </a:ext>
            </a:extLst>
          </p:cNvPr>
          <p:cNvCxnSpPr>
            <a:stCxn id="50" idx="2"/>
            <a:endCxn id="19" idx="6"/>
          </p:cNvCxnSpPr>
          <p:nvPr/>
        </p:nvCxnSpPr>
        <p:spPr bwMode="auto">
          <a:xfrm flipH="1" flipV="1">
            <a:off x="974540" y="4684962"/>
            <a:ext cx="217998" cy="266801"/>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a:extLst>
              <a:ext uri="{FF2B5EF4-FFF2-40B4-BE49-F238E27FC236}">
                <a16:creationId xmlns:a16="http://schemas.microsoft.com/office/drawing/2014/main" id="{0FB3EA81-1406-461F-9BAE-29173780701C}"/>
              </a:ext>
            </a:extLst>
          </p:cNvPr>
          <p:cNvCxnSpPr>
            <a:endCxn id="50" idx="7"/>
          </p:cNvCxnSpPr>
          <p:nvPr/>
        </p:nvCxnSpPr>
        <p:spPr bwMode="auto">
          <a:xfrm flipH="1">
            <a:off x="1499817" y="2787728"/>
            <a:ext cx="2970910" cy="2036756"/>
          </a:xfrm>
          <a:prstGeom prst="line">
            <a:avLst/>
          </a:prstGeom>
          <a:solidFill>
            <a:srgbClr val="00CC99"/>
          </a:solidFill>
          <a:ln w="1905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a:extLst>
              <a:ext uri="{FF2B5EF4-FFF2-40B4-BE49-F238E27FC236}">
                <a16:creationId xmlns:a16="http://schemas.microsoft.com/office/drawing/2014/main" id="{23496F41-55DF-46E4-A79A-AB7BE37AC45B}"/>
              </a:ext>
            </a:extLst>
          </p:cNvPr>
          <p:cNvCxnSpPr>
            <a:stCxn id="28" idx="0"/>
            <a:endCxn id="29" idx="3"/>
          </p:cNvCxnSpPr>
          <p:nvPr/>
        </p:nvCxnSpPr>
        <p:spPr bwMode="auto">
          <a:xfrm flipH="1">
            <a:off x="4000852" y="2464264"/>
            <a:ext cx="725455" cy="5280"/>
          </a:xfrm>
          <a:prstGeom prst="line">
            <a:avLst/>
          </a:prstGeom>
          <a:noFill/>
          <a:ln w="25400" cap="flat" cmpd="sng" algn="ctr">
            <a:solidFill>
              <a:srgbClr val="002060"/>
            </a:solidFill>
            <a:prstDash val="solid"/>
          </a:ln>
          <a:effectLst/>
        </p:spPr>
      </p:cxnSp>
      <p:pic>
        <p:nvPicPr>
          <p:cNvPr id="28" name="Picture 4">
            <a:extLst>
              <a:ext uri="{FF2B5EF4-FFF2-40B4-BE49-F238E27FC236}">
                <a16:creationId xmlns:a16="http://schemas.microsoft.com/office/drawing/2014/main" id="{5914B9B6-3B5B-451A-8BD0-38CD295B9811}"/>
              </a:ext>
            </a:extLst>
          </p:cNvPr>
          <p:cNvPicPr>
            <a:picLocks noChangeAspect="1" noChangeArrowheads="1"/>
          </p:cNvPicPr>
          <p:nvPr/>
        </p:nvPicPr>
        <p:blipFill>
          <a:blip r:embed="rId3" cstate="print"/>
          <a:srcRect/>
          <a:stretch>
            <a:fillRect/>
          </a:stretch>
        </p:blipFill>
        <p:spPr bwMode="auto">
          <a:xfrm>
            <a:off x="4310752" y="2464264"/>
            <a:ext cx="831110" cy="379008"/>
          </a:xfrm>
          <a:prstGeom prst="rect">
            <a:avLst/>
          </a:prstGeom>
          <a:noFill/>
          <a:ln w="9525">
            <a:noFill/>
            <a:miter lim="800000"/>
            <a:headEnd/>
            <a:tailEnd/>
          </a:ln>
        </p:spPr>
      </p:pic>
      <p:pic>
        <p:nvPicPr>
          <p:cNvPr id="29" name="Picture 3">
            <a:extLst>
              <a:ext uri="{FF2B5EF4-FFF2-40B4-BE49-F238E27FC236}">
                <a16:creationId xmlns:a16="http://schemas.microsoft.com/office/drawing/2014/main" id="{0AA6B916-FFF4-439C-AAD4-C02FBC6274A7}"/>
              </a:ext>
            </a:extLst>
          </p:cNvPr>
          <p:cNvPicPr>
            <a:picLocks noChangeAspect="1" noChangeArrowheads="1"/>
          </p:cNvPicPr>
          <p:nvPr/>
        </p:nvPicPr>
        <p:blipFill>
          <a:blip r:embed="rId2" cstate="print"/>
          <a:srcRect/>
          <a:stretch>
            <a:fillRect/>
          </a:stretch>
        </p:blipFill>
        <p:spPr bwMode="auto">
          <a:xfrm>
            <a:off x="3136852" y="1870179"/>
            <a:ext cx="864000" cy="1198729"/>
          </a:xfrm>
          <a:prstGeom prst="rect">
            <a:avLst/>
          </a:prstGeom>
          <a:noFill/>
          <a:ln w="9525">
            <a:noFill/>
            <a:miter lim="800000"/>
            <a:headEnd/>
            <a:tailEnd/>
          </a:ln>
        </p:spPr>
      </p:pic>
      <p:sp>
        <p:nvSpPr>
          <p:cNvPr id="30" name="テキスト ボックス 33">
            <a:extLst>
              <a:ext uri="{FF2B5EF4-FFF2-40B4-BE49-F238E27FC236}">
                <a16:creationId xmlns:a16="http://schemas.microsoft.com/office/drawing/2014/main" id="{CD1A4A1E-67FF-4EA7-8F7E-9BEEFF58D760}"/>
              </a:ext>
            </a:extLst>
          </p:cNvPr>
          <p:cNvSpPr txBox="1"/>
          <p:nvPr/>
        </p:nvSpPr>
        <p:spPr>
          <a:xfrm>
            <a:off x="751114" y="4058192"/>
            <a:ext cx="1268296" cy="502702"/>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ts val="16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rPr>
              <a:t>802.15.4</a:t>
            </a:r>
          </a:p>
          <a:p>
            <a:pPr marL="0" marR="0" lvl="0" indent="0" defTabSz="914400" eaLnBrk="1" fontAlgn="auto" latinLnBrk="0" hangingPunct="1">
              <a:lnSpc>
                <a:spcPts val="16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rPr>
              <a:t>Coordinator</a:t>
            </a:r>
            <a:endParaRPr kumimoji="0" lang="ja-JP" altLang="en-US" sz="1600" b="0" i="0" u="none" strike="noStrike" kern="0" cap="none" spc="0" normalizeH="0" baseline="0" noProof="0" dirty="0">
              <a:ln>
                <a:noFill/>
              </a:ln>
              <a:solidFill>
                <a:srgbClr val="000000"/>
              </a:solidFill>
              <a:effectLst/>
              <a:uLnTx/>
              <a:uFillTx/>
            </a:endParaRPr>
          </a:p>
        </p:txBody>
      </p:sp>
      <p:sp>
        <p:nvSpPr>
          <p:cNvPr id="31" name="テキスト ボックス 34">
            <a:extLst>
              <a:ext uri="{FF2B5EF4-FFF2-40B4-BE49-F238E27FC236}">
                <a16:creationId xmlns:a16="http://schemas.microsoft.com/office/drawing/2014/main" id="{1222ABE6-97E9-4E7A-8CC7-EBF9B5FA9EAA}"/>
              </a:ext>
            </a:extLst>
          </p:cNvPr>
          <p:cNvSpPr txBox="1"/>
          <p:nvPr/>
        </p:nvSpPr>
        <p:spPr>
          <a:xfrm>
            <a:off x="7102441" y="5185124"/>
            <a:ext cx="1268296" cy="502702"/>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ts val="16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rPr>
              <a:t>802.15.4</a:t>
            </a:r>
          </a:p>
          <a:p>
            <a:pPr marL="0" marR="0" lvl="0" indent="0" defTabSz="914400" eaLnBrk="1" fontAlgn="auto" latinLnBrk="0" hangingPunct="1">
              <a:lnSpc>
                <a:spcPts val="16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rPr>
              <a:t>Coordinator</a:t>
            </a:r>
            <a:endParaRPr kumimoji="0" lang="ja-JP" altLang="en-US" sz="1600" b="0" i="0" u="none" strike="noStrike" kern="0" cap="none" spc="0" normalizeH="0" baseline="0" noProof="0" dirty="0">
              <a:ln>
                <a:noFill/>
              </a:ln>
              <a:solidFill>
                <a:srgbClr val="000000"/>
              </a:solidFill>
              <a:effectLst/>
              <a:uLnTx/>
              <a:uFillTx/>
            </a:endParaRPr>
          </a:p>
        </p:txBody>
      </p:sp>
      <p:sp>
        <p:nvSpPr>
          <p:cNvPr id="32" name="円/楕円 57">
            <a:extLst>
              <a:ext uri="{FF2B5EF4-FFF2-40B4-BE49-F238E27FC236}">
                <a16:creationId xmlns:a16="http://schemas.microsoft.com/office/drawing/2014/main" id="{69F66167-2B08-40FF-8C47-6C53348A3994}"/>
              </a:ext>
            </a:extLst>
          </p:cNvPr>
          <p:cNvSpPr/>
          <p:nvPr/>
        </p:nvSpPr>
        <p:spPr bwMode="auto">
          <a:xfrm>
            <a:off x="3935841" y="4821523"/>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33" name="円/楕円 58">
            <a:extLst>
              <a:ext uri="{FF2B5EF4-FFF2-40B4-BE49-F238E27FC236}">
                <a16:creationId xmlns:a16="http://schemas.microsoft.com/office/drawing/2014/main" id="{8AD3B7C8-0C2D-4C58-AD64-F1823C719B12}"/>
              </a:ext>
            </a:extLst>
          </p:cNvPr>
          <p:cNvSpPr/>
          <p:nvPr/>
        </p:nvSpPr>
        <p:spPr bwMode="auto">
          <a:xfrm rot="4958973">
            <a:off x="3690662" y="3938458"/>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34" name="円/楕円 59">
            <a:extLst>
              <a:ext uri="{FF2B5EF4-FFF2-40B4-BE49-F238E27FC236}">
                <a16:creationId xmlns:a16="http://schemas.microsoft.com/office/drawing/2014/main" id="{F2441EE0-F5B3-40D9-B9ED-C26A39316C51}"/>
              </a:ext>
            </a:extLst>
          </p:cNvPr>
          <p:cNvSpPr/>
          <p:nvPr/>
        </p:nvSpPr>
        <p:spPr bwMode="auto">
          <a:xfrm>
            <a:off x="4871945" y="4749515"/>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35" name="円/楕円 60">
            <a:extLst>
              <a:ext uri="{FF2B5EF4-FFF2-40B4-BE49-F238E27FC236}">
                <a16:creationId xmlns:a16="http://schemas.microsoft.com/office/drawing/2014/main" id="{00F73AA3-364B-43E8-B2A0-9D6EF76D3584}"/>
              </a:ext>
            </a:extLst>
          </p:cNvPr>
          <p:cNvSpPr/>
          <p:nvPr/>
        </p:nvSpPr>
        <p:spPr bwMode="auto">
          <a:xfrm rot="15731016">
            <a:off x="4902288" y="3678897"/>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cxnSp>
        <p:nvCxnSpPr>
          <p:cNvPr id="36" name="直線コネクタ 35">
            <a:extLst>
              <a:ext uri="{FF2B5EF4-FFF2-40B4-BE49-F238E27FC236}">
                <a16:creationId xmlns:a16="http://schemas.microsoft.com/office/drawing/2014/main" id="{3CBA9C4C-B82F-4692-AFEA-C4F9A5B92B4D}"/>
              </a:ext>
            </a:extLst>
          </p:cNvPr>
          <p:cNvCxnSpPr>
            <a:stCxn id="51" idx="7"/>
            <a:endCxn id="35" idx="1"/>
          </p:cNvCxnSpPr>
          <p:nvPr/>
        </p:nvCxnSpPr>
        <p:spPr bwMode="auto">
          <a:xfrm flipV="1">
            <a:off x="4493350" y="3937651"/>
            <a:ext cx="465915" cy="244613"/>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36">
            <a:extLst>
              <a:ext uri="{FF2B5EF4-FFF2-40B4-BE49-F238E27FC236}">
                <a16:creationId xmlns:a16="http://schemas.microsoft.com/office/drawing/2014/main" id="{A83CE1E1-4E2D-4D46-89E7-643A16DE817E}"/>
              </a:ext>
            </a:extLst>
          </p:cNvPr>
          <p:cNvCxnSpPr>
            <a:stCxn id="51" idx="5"/>
            <a:endCxn id="34" idx="1"/>
          </p:cNvCxnSpPr>
          <p:nvPr/>
        </p:nvCxnSpPr>
        <p:spPr bwMode="auto">
          <a:xfrm>
            <a:off x="4493350" y="4436822"/>
            <a:ext cx="420776" cy="354874"/>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コネクタ 37">
            <a:extLst>
              <a:ext uri="{FF2B5EF4-FFF2-40B4-BE49-F238E27FC236}">
                <a16:creationId xmlns:a16="http://schemas.microsoft.com/office/drawing/2014/main" id="{8E70C7A1-D804-4AED-8763-214E2D471315}"/>
              </a:ext>
            </a:extLst>
          </p:cNvPr>
          <p:cNvCxnSpPr>
            <a:stCxn id="51" idx="4"/>
            <a:endCxn id="32" idx="7"/>
          </p:cNvCxnSpPr>
          <p:nvPr/>
        </p:nvCxnSpPr>
        <p:spPr bwMode="auto">
          <a:xfrm flipH="1">
            <a:off x="4181692" y="4489543"/>
            <a:ext cx="184379" cy="374161"/>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コネクタ 38">
            <a:extLst>
              <a:ext uri="{FF2B5EF4-FFF2-40B4-BE49-F238E27FC236}">
                <a16:creationId xmlns:a16="http://schemas.microsoft.com/office/drawing/2014/main" id="{33E49961-AB05-4CF2-A452-AACE09770E15}"/>
              </a:ext>
            </a:extLst>
          </p:cNvPr>
          <p:cNvCxnSpPr>
            <a:stCxn id="51" idx="2"/>
            <a:endCxn id="33" idx="7"/>
          </p:cNvCxnSpPr>
          <p:nvPr/>
        </p:nvCxnSpPr>
        <p:spPr bwMode="auto">
          <a:xfrm flipH="1" flipV="1">
            <a:off x="3948705" y="4170444"/>
            <a:ext cx="237366" cy="139099"/>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テキスト ボックス 65">
            <a:extLst>
              <a:ext uri="{FF2B5EF4-FFF2-40B4-BE49-F238E27FC236}">
                <a16:creationId xmlns:a16="http://schemas.microsoft.com/office/drawing/2014/main" id="{ECA3211A-379B-4288-99EC-9F7228655F95}"/>
              </a:ext>
            </a:extLst>
          </p:cNvPr>
          <p:cNvSpPr txBox="1"/>
          <p:nvPr/>
        </p:nvSpPr>
        <p:spPr>
          <a:xfrm>
            <a:off x="4525829" y="4014046"/>
            <a:ext cx="1268296" cy="502702"/>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ts val="16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rPr>
              <a:t>802.15.4</a:t>
            </a:r>
          </a:p>
          <a:p>
            <a:pPr marL="0" marR="0" lvl="0" indent="0" defTabSz="914400" eaLnBrk="1" fontAlgn="auto" latinLnBrk="0" hangingPunct="1">
              <a:lnSpc>
                <a:spcPts val="16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rPr>
              <a:t>Coordinator</a:t>
            </a:r>
            <a:endParaRPr kumimoji="0" lang="ja-JP" altLang="en-US" sz="1600" b="0" i="0" u="none" strike="noStrike" kern="0" cap="none" spc="0" normalizeH="0" baseline="0" noProof="0" dirty="0">
              <a:ln>
                <a:noFill/>
              </a:ln>
              <a:solidFill>
                <a:srgbClr val="000000"/>
              </a:solidFill>
              <a:effectLst/>
              <a:uLnTx/>
              <a:uFillTx/>
            </a:endParaRPr>
          </a:p>
        </p:txBody>
      </p:sp>
      <p:cxnSp>
        <p:nvCxnSpPr>
          <p:cNvPr id="41" name="直線コネクタ 40">
            <a:extLst>
              <a:ext uri="{FF2B5EF4-FFF2-40B4-BE49-F238E27FC236}">
                <a16:creationId xmlns:a16="http://schemas.microsoft.com/office/drawing/2014/main" id="{DD0CAA28-3D63-4EE5-ABB0-BAE361073BA1}"/>
              </a:ext>
            </a:extLst>
          </p:cNvPr>
          <p:cNvCxnSpPr>
            <a:stCxn id="51" idx="0"/>
            <a:endCxn id="28" idx="2"/>
          </p:cNvCxnSpPr>
          <p:nvPr/>
        </p:nvCxnSpPr>
        <p:spPr bwMode="auto">
          <a:xfrm flipV="1">
            <a:off x="4366071" y="2843272"/>
            <a:ext cx="360236" cy="1286271"/>
          </a:xfrm>
          <a:prstGeom prst="line">
            <a:avLst/>
          </a:prstGeom>
          <a:solidFill>
            <a:srgbClr val="00CC99"/>
          </a:solidFill>
          <a:ln w="1905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円/楕円 73">
            <a:extLst>
              <a:ext uri="{FF2B5EF4-FFF2-40B4-BE49-F238E27FC236}">
                <a16:creationId xmlns:a16="http://schemas.microsoft.com/office/drawing/2014/main" id="{A1D885DA-1560-4957-96AB-74E757B5C95F}"/>
              </a:ext>
            </a:extLst>
          </p:cNvPr>
          <p:cNvSpPr/>
          <p:nvPr/>
        </p:nvSpPr>
        <p:spPr>
          <a:xfrm>
            <a:off x="152542" y="3926278"/>
            <a:ext cx="2444044" cy="2230710"/>
          </a:xfrm>
          <a:prstGeom prst="ellipse">
            <a:avLst/>
          </a:prstGeom>
          <a:noFill/>
          <a:ln w="25400" cap="flat" cmpd="sng" algn="ctr">
            <a:solidFill>
              <a:srgbClr val="0070C0"/>
            </a:solidFill>
            <a:prstDash val="solid"/>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mn-ea"/>
              <a:cs typeface="+mn-cs"/>
            </a:endParaRPr>
          </a:p>
        </p:txBody>
      </p:sp>
      <p:sp>
        <p:nvSpPr>
          <p:cNvPr id="43" name="円/楕円 74">
            <a:extLst>
              <a:ext uri="{FF2B5EF4-FFF2-40B4-BE49-F238E27FC236}">
                <a16:creationId xmlns:a16="http://schemas.microsoft.com/office/drawing/2014/main" id="{F70BBA0E-2DEB-48A5-926F-9F8A76C082B2}"/>
              </a:ext>
            </a:extLst>
          </p:cNvPr>
          <p:cNvSpPr/>
          <p:nvPr/>
        </p:nvSpPr>
        <p:spPr>
          <a:xfrm>
            <a:off x="6321379" y="4074694"/>
            <a:ext cx="2232248" cy="2084097"/>
          </a:xfrm>
          <a:prstGeom prst="ellipse">
            <a:avLst/>
          </a:prstGeom>
          <a:noFill/>
          <a:ln w="25400" cap="flat" cmpd="sng" algn="ctr">
            <a:solidFill>
              <a:srgbClr val="0070C0"/>
            </a:solidFill>
            <a:prstDash val="solid"/>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mn-ea"/>
              <a:cs typeface="+mn-cs"/>
            </a:endParaRPr>
          </a:p>
        </p:txBody>
      </p:sp>
      <p:sp>
        <p:nvSpPr>
          <p:cNvPr id="44" name="円/楕円 91">
            <a:extLst>
              <a:ext uri="{FF2B5EF4-FFF2-40B4-BE49-F238E27FC236}">
                <a16:creationId xmlns:a16="http://schemas.microsoft.com/office/drawing/2014/main" id="{9FA1A40D-4D1A-4690-A9F9-9065CAD6185D}"/>
              </a:ext>
            </a:extLst>
          </p:cNvPr>
          <p:cNvSpPr/>
          <p:nvPr/>
        </p:nvSpPr>
        <p:spPr>
          <a:xfrm>
            <a:off x="3513328" y="3381363"/>
            <a:ext cx="2065486" cy="2071534"/>
          </a:xfrm>
          <a:prstGeom prst="ellipse">
            <a:avLst/>
          </a:prstGeom>
          <a:noFill/>
          <a:ln w="25400" cap="flat" cmpd="sng" algn="ctr">
            <a:solidFill>
              <a:srgbClr val="FFC000"/>
            </a:solidFill>
            <a:prstDash val="solid"/>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rgbClr val="FFFFFF"/>
              </a:solidFill>
              <a:effectLst/>
              <a:uLnTx/>
              <a:uFillTx/>
              <a:latin typeface="Arial"/>
              <a:ea typeface="+mn-ea"/>
              <a:cs typeface="+mn-cs"/>
            </a:endParaRPr>
          </a:p>
        </p:txBody>
      </p:sp>
      <p:sp>
        <p:nvSpPr>
          <p:cNvPr id="45" name="爆発 1 151">
            <a:extLst>
              <a:ext uri="{FF2B5EF4-FFF2-40B4-BE49-F238E27FC236}">
                <a16:creationId xmlns:a16="http://schemas.microsoft.com/office/drawing/2014/main" id="{570BEBAD-4D00-4DA7-A526-52962A98E79A}"/>
              </a:ext>
            </a:extLst>
          </p:cNvPr>
          <p:cNvSpPr/>
          <p:nvPr/>
        </p:nvSpPr>
        <p:spPr>
          <a:xfrm>
            <a:off x="2807978" y="5341519"/>
            <a:ext cx="3999376" cy="1395993"/>
          </a:xfrm>
          <a:custGeom>
            <a:avLst/>
            <a:gdLst>
              <a:gd name="connsiteX0" fmla="*/ 10800 w 21600"/>
              <a:gd name="connsiteY0" fmla="*/ 5800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7312 w 21600"/>
              <a:gd name="connsiteY22" fmla="*/ 6320 h 21600"/>
              <a:gd name="connsiteX23" fmla="*/ 8352 w 21600"/>
              <a:gd name="connsiteY23" fmla="*/ 2295 h 21600"/>
              <a:gd name="connsiteX24" fmla="*/ 10800 w 21600"/>
              <a:gd name="connsiteY24" fmla="*/ 5800 h 21600"/>
              <a:gd name="connsiteX0" fmla="*/ 11278 w 21600"/>
              <a:gd name="connsiteY0" fmla="*/ 4146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7312 w 21600"/>
              <a:gd name="connsiteY22" fmla="*/ 6320 h 21600"/>
              <a:gd name="connsiteX23" fmla="*/ 8352 w 21600"/>
              <a:gd name="connsiteY23" fmla="*/ 2295 h 21600"/>
              <a:gd name="connsiteX24" fmla="*/ 11278 w 21600"/>
              <a:gd name="connsiteY24" fmla="*/ 4146 h 21600"/>
              <a:gd name="connsiteX0" fmla="*/ 11278 w 21600"/>
              <a:gd name="connsiteY0" fmla="*/ 4146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5740 w 21600"/>
              <a:gd name="connsiteY22" fmla="*/ 4064 h 21600"/>
              <a:gd name="connsiteX23" fmla="*/ 8352 w 21600"/>
              <a:gd name="connsiteY23" fmla="*/ 2295 h 21600"/>
              <a:gd name="connsiteX24" fmla="*/ 11278 w 21600"/>
              <a:gd name="connsiteY24" fmla="*/ 4146 h 21600"/>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8145 w 21600"/>
              <a:gd name="connsiteY9" fmla="*/ 18095 h 20092"/>
              <a:gd name="connsiteX10" fmla="*/ 14020 w 21600"/>
              <a:gd name="connsiteY10" fmla="*/ 14457 h 20092"/>
              <a:gd name="connsiteX11" fmla="*/ 13247 w 21600"/>
              <a:gd name="connsiteY11" fmla="*/ 19737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5667 w 21600"/>
              <a:gd name="connsiteY16" fmla="*/ 13937 h 20092"/>
              <a:gd name="connsiteX17" fmla="*/ 135 w 21600"/>
              <a:gd name="connsiteY17" fmla="*/ 14587 h 20092"/>
              <a:gd name="connsiteX18" fmla="*/ 3722 w 21600"/>
              <a:gd name="connsiteY18" fmla="*/ 11775 h 20092"/>
              <a:gd name="connsiteX19" fmla="*/ 0 w 21600"/>
              <a:gd name="connsiteY19" fmla="*/ 8615 h 20092"/>
              <a:gd name="connsiteX20" fmla="*/ 4627 w 21600"/>
              <a:gd name="connsiteY20" fmla="*/ 7617 h 20092"/>
              <a:gd name="connsiteX21" fmla="*/ 370 w 21600"/>
              <a:gd name="connsiteY21" fmla="*/ 2295 h 20092"/>
              <a:gd name="connsiteX22" fmla="*/ 5740 w 21600"/>
              <a:gd name="connsiteY22" fmla="*/ 4064 h 20092"/>
              <a:gd name="connsiteX23" fmla="*/ 8352 w 21600"/>
              <a:gd name="connsiteY23" fmla="*/ 2295 h 20092"/>
              <a:gd name="connsiteX24" fmla="*/ 11278 w 21600"/>
              <a:gd name="connsiteY24"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8145 w 21600"/>
              <a:gd name="connsiteY9" fmla="*/ 18095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5667 w 21600"/>
              <a:gd name="connsiteY16" fmla="*/ 13937 h 20092"/>
              <a:gd name="connsiteX17" fmla="*/ 135 w 21600"/>
              <a:gd name="connsiteY17" fmla="*/ 14587 h 20092"/>
              <a:gd name="connsiteX18" fmla="*/ 3722 w 21600"/>
              <a:gd name="connsiteY18" fmla="*/ 11775 h 20092"/>
              <a:gd name="connsiteX19" fmla="*/ 0 w 21600"/>
              <a:gd name="connsiteY19" fmla="*/ 8615 h 20092"/>
              <a:gd name="connsiteX20" fmla="*/ 4627 w 21600"/>
              <a:gd name="connsiteY20" fmla="*/ 7617 h 20092"/>
              <a:gd name="connsiteX21" fmla="*/ 370 w 21600"/>
              <a:gd name="connsiteY21" fmla="*/ 2295 h 20092"/>
              <a:gd name="connsiteX22" fmla="*/ 5740 w 21600"/>
              <a:gd name="connsiteY22" fmla="*/ 4064 h 20092"/>
              <a:gd name="connsiteX23" fmla="*/ 8352 w 21600"/>
              <a:gd name="connsiteY23" fmla="*/ 2295 h 20092"/>
              <a:gd name="connsiteX24" fmla="*/ 11278 w 21600"/>
              <a:gd name="connsiteY24"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5667 w 21600"/>
              <a:gd name="connsiteY16" fmla="*/ 13937 h 20092"/>
              <a:gd name="connsiteX17" fmla="*/ 135 w 21600"/>
              <a:gd name="connsiteY17" fmla="*/ 14587 h 20092"/>
              <a:gd name="connsiteX18" fmla="*/ 3722 w 21600"/>
              <a:gd name="connsiteY18" fmla="*/ 11775 h 20092"/>
              <a:gd name="connsiteX19" fmla="*/ 0 w 21600"/>
              <a:gd name="connsiteY19" fmla="*/ 8615 h 20092"/>
              <a:gd name="connsiteX20" fmla="*/ 4627 w 21600"/>
              <a:gd name="connsiteY20" fmla="*/ 7617 h 20092"/>
              <a:gd name="connsiteX21" fmla="*/ 370 w 21600"/>
              <a:gd name="connsiteY21" fmla="*/ 2295 h 20092"/>
              <a:gd name="connsiteX22" fmla="*/ 5740 w 21600"/>
              <a:gd name="connsiteY22" fmla="*/ 4064 h 20092"/>
              <a:gd name="connsiteX23" fmla="*/ 8352 w 21600"/>
              <a:gd name="connsiteY23" fmla="*/ 2295 h 20092"/>
              <a:gd name="connsiteX24" fmla="*/ 11278 w 21600"/>
              <a:gd name="connsiteY24"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4844 w 21600"/>
              <a:gd name="connsiteY16" fmla="*/ 14348 h 20092"/>
              <a:gd name="connsiteX17" fmla="*/ 135 w 21600"/>
              <a:gd name="connsiteY17" fmla="*/ 14587 h 20092"/>
              <a:gd name="connsiteX18" fmla="*/ 3722 w 21600"/>
              <a:gd name="connsiteY18" fmla="*/ 11775 h 20092"/>
              <a:gd name="connsiteX19" fmla="*/ 0 w 21600"/>
              <a:gd name="connsiteY19" fmla="*/ 8615 h 20092"/>
              <a:gd name="connsiteX20" fmla="*/ 4627 w 21600"/>
              <a:gd name="connsiteY20" fmla="*/ 7617 h 20092"/>
              <a:gd name="connsiteX21" fmla="*/ 370 w 21600"/>
              <a:gd name="connsiteY21" fmla="*/ 2295 h 20092"/>
              <a:gd name="connsiteX22" fmla="*/ 5740 w 21600"/>
              <a:gd name="connsiteY22" fmla="*/ 4064 h 20092"/>
              <a:gd name="connsiteX23" fmla="*/ 8352 w 21600"/>
              <a:gd name="connsiteY23" fmla="*/ 2295 h 20092"/>
              <a:gd name="connsiteX24" fmla="*/ 11278 w 21600"/>
              <a:gd name="connsiteY24"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4844 w 21600"/>
              <a:gd name="connsiteY16" fmla="*/ 14348 h 20092"/>
              <a:gd name="connsiteX17" fmla="*/ 135 w 21600"/>
              <a:gd name="connsiteY17" fmla="*/ 14587 h 20092"/>
              <a:gd name="connsiteX18" fmla="*/ 3722 w 21600"/>
              <a:gd name="connsiteY18" fmla="*/ 11775 h 20092"/>
              <a:gd name="connsiteX19" fmla="*/ 0 w 21600"/>
              <a:gd name="connsiteY19" fmla="*/ 8615 h 20092"/>
              <a:gd name="connsiteX20" fmla="*/ 4627 w 21600"/>
              <a:gd name="connsiteY20" fmla="*/ 7617 h 20092"/>
              <a:gd name="connsiteX21" fmla="*/ 370 w 21600"/>
              <a:gd name="connsiteY21" fmla="*/ 2295 h 20092"/>
              <a:gd name="connsiteX22" fmla="*/ 5740 w 21600"/>
              <a:gd name="connsiteY22" fmla="*/ 4064 h 20092"/>
              <a:gd name="connsiteX23" fmla="*/ 8352 w 21600"/>
              <a:gd name="connsiteY23" fmla="*/ 2295 h 20092"/>
              <a:gd name="connsiteX24" fmla="*/ 11278 w 21600"/>
              <a:gd name="connsiteY24"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135 w 21600"/>
              <a:gd name="connsiteY16" fmla="*/ 14587 h 20092"/>
              <a:gd name="connsiteX17" fmla="*/ 3722 w 21600"/>
              <a:gd name="connsiteY17" fmla="*/ 11775 h 20092"/>
              <a:gd name="connsiteX18" fmla="*/ 0 w 21600"/>
              <a:gd name="connsiteY18" fmla="*/ 8615 h 20092"/>
              <a:gd name="connsiteX19" fmla="*/ 4627 w 21600"/>
              <a:gd name="connsiteY19" fmla="*/ 7617 h 20092"/>
              <a:gd name="connsiteX20" fmla="*/ 370 w 21600"/>
              <a:gd name="connsiteY20" fmla="*/ 2295 h 20092"/>
              <a:gd name="connsiteX21" fmla="*/ 5740 w 21600"/>
              <a:gd name="connsiteY21" fmla="*/ 4064 h 20092"/>
              <a:gd name="connsiteX22" fmla="*/ 8352 w 21600"/>
              <a:gd name="connsiteY22" fmla="*/ 2295 h 20092"/>
              <a:gd name="connsiteX23" fmla="*/ 11278 w 21600"/>
              <a:gd name="connsiteY23"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4762 w 21600"/>
              <a:gd name="connsiteY15" fmla="*/ 17617 h 20092"/>
              <a:gd name="connsiteX16" fmla="*/ 135 w 21600"/>
              <a:gd name="connsiteY16" fmla="*/ 14587 h 20092"/>
              <a:gd name="connsiteX17" fmla="*/ 3722 w 21600"/>
              <a:gd name="connsiteY17" fmla="*/ 11775 h 20092"/>
              <a:gd name="connsiteX18" fmla="*/ 0 w 21600"/>
              <a:gd name="connsiteY18" fmla="*/ 8615 h 20092"/>
              <a:gd name="connsiteX19" fmla="*/ 4627 w 21600"/>
              <a:gd name="connsiteY19" fmla="*/ 7617 h 20092"/>
              <a:gd name="connsiteX20" fmla="*/ 370 w 21600"/>
              <a:gd name="connsiteY20" fmla="*/ 2295 h 20092"/>
              <a:gd name="connsiteX21" fmla="*/ 5740 w 21600"/>
              <a:gd name="connsiteY21" fmla="*/ 4064 h 20092"/>
              <a:gd name="connsiteX22" fmla="*/ 8352 w 21600"/>
              <a:gd name="connsiteY22" fmla="*/ 2295 h 20092"/>
              <a:gd name="connsiteX23" fmla="*/ 11278 w 21600"/>
              <a:gd name="connsiteY23" fmla="*/ 4146 h 20092"/>
              <a:gd name="connsiteX0" fmla="*/ 11278 w 21600"/>
              <a:gd name="connsiteY0" fmla="*/ 4146 h 20092"/>
              <a:gd name="connsiteX1" fmla="*/ 14522 w 21600"/>
              <a:gd name="connsiteY1" fmla="*/ 0 h 20092"/>
              <a:gd name="connsiteX2" fmla="*/ 14155 w 21600"/>
              <a:gd name="connsiteY2" fmla="*/ 5325 h 20092"/>
              <a:gd name="connsiteX3" fmla="*/ 18380 w 21600"/>
              <a:gd name="connsiteY3" fmla="*/ 4457 h 20092"/>
              <a:gd name="connsiteX4" fmla="*/ 16702 w 21600"/>
              <a:gd name="connsiteY4" fmla="*/ 7315 h 20092"/>
              <a:gd name="connsiteX5" fmla="*/ 21097 w 21600"/>
              <a:gd name="connsiteY5" fmla="*/ 8137 h 20092"/>
              <a:gd name="connsiteX6" fmla="*/ 17607 w 21600"/>
              <a:gd name="connsiteY6" fmla="*/ 10475 h 20092"/>
              <a:gd name="connsiteX7" fmla="*/ 21600 w 21600"/>
              <a:gd name="connsiteY7" fmla="*/ 13290 h 20092"/>
              <a:gd name="connsiteX8" fmla="*/ 16837 w 21600"/>
              <a:gd name="connsiteY8" fmla="*/ 12942 h 20092"/>
              <a:gd name="connsiteX9" fmla="*/ 17013 w 21600"/>
              <a:gd name="connsiteY9" fmla="*/ 17410 h 20092"/>
              <a:gd name="connsiteX10" fmla="*/ 14020 w 21600"/>
              <a:gd name="connsiteY10" fmla="*/ 14457 h 20092"/>
              <a:gd name="connsiteX11" fmla="*/ 12733 w 21600"/>
              <a:gd name="connsiteY11" fmla="*/ 18092 h 20092"/>
              <a:gd name="connsiteX12" fmla="*/ 10532 w 21600"/>
              <a:gd name="connsiteY12" fmla="*/ 14935 h 20092"/>
              <a:gd name="connsiteX13" fmla="*/ 8485 w 21600"/>
              <a:gd name="connsiteY13" fmla="*/ 20092 h 20092"/>
              <a:gd name="connsiteX14" fmla="*/ 7715 w 21600"/>
              <a:gd name="connsiteY14" fmla="*/ 15627 h 20092"/>
              <a:gd name="connsiteX15" fmla="*/ 135 w 21600"/>
              <a:gd name="connsiteY15" fmla="*/ 14587 h 20092"/>
              <a:gd name="connsiteX16" fmla="*/ 3722 w 21600"/>
              <a:gd name="connsiteY16" fmla="*/ 11775 h 20092"/>
              <a:gd name="connsiteX17" fmla="*/ 0 w 21600"/>
              <a:gd name="connsiteY17" fmla="*/ 8615 h 20092"/>
              <a:gd name="connsiteX18" fmla="*/ 4627 w 21600"/>
              <a:gd name="connsiteY18" fmla="*/ 7617 h 20092"/>
              <a:gd name="connsiteX19" fmla="*/ 370 w 21600"/>
              <a:gd name="connsiteY19" fmla="*/ 2295 h 20092"/>
              <a:gd name="connsiteX20" fmla="*/ 5740 w 21600"/>
              <a:gd name="connsiteY20" fmla="*/ 4064 h 20092"/>
              <a:gd name="connsiteX21" fmla="*/ 8352 w 21600"/>
              <a:gd name="connsiteY21" fmla="*/ 2295 h 20092"/>
              <a:gd name="connsiteX22" fmla="*/ 11278 w 21600"/>
              <a:gd name="connsiteY22" fmla="*/ 4146 h 2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600" h="20092">
                <a:moveTo>
                  <a:pt x="11278" y="4146"/>
                </a:moveTo>
                <a:cubicBezTo>
                  <a:pt x="12519" y="2213"/>
                  <a:pt x="13281" y="1933"/>
                  <a:pt x="14522" y="0"/>
                </a:cubicBezTo>
                <a:cubicBezTo>
                  <a:pt x="14400" y="1775"/>
                  <a:pt x="14277" y="3550"/>
                  <a:pt x="14155" y="5325"/>
                </a:cubicBezTo>
                <a:lnTo>
                  <a:pt x="18380" y="4457"/>
                </a:lnTo>
                <a:lnTo>
                  <a:pt x="16702" y="7315"/>
                </a:lnTo>
                <a:lnTo>
                  <a:pt x="21097" y="8137"/>
                </a:lnTo>
                <a:lnTo>
                  <a:pt x="17607" y="10475"/>
                </a:lnTo>
                <a:lnTo>
                  <a:pt x="21600" y="13290"/>
                </a:lnTo>
                <a:lnTo>
                  <a:pt x="16837" y="12942"/>
                </a:lnTo>
                <a:cubicBezTo>
                  <a:pt x="16896" y="14431"/>
                  <a:pt x="16954" y="15921"/>
                  <a:pt x="17013" y="17410"/>
                </a:cubicBezTo>
                <a:lnTo>
                  <a:pt x="14020" y="14457"/>
                </a:lnTo>
                <a:lnTo>
                  <a:pt x="12733" y="18092"/>
                </a:lnTo>
                <a:lnTo>
                  <a:pt x="10532" y="14935"/>
                </a:lnTo>
                <a:lnTo>
                  <a:pt x="8485" y="20092"/>
                </a:lnTo>
                <a:cubicBezTo>
                  <a:pt x="8228" y="18101"/>
                  <a:pt x="7972" y="17618"/>
                  <a:pt x="7715" y="15627"/>
                </a:cubicBezTo>
                <a:lnTo>
                  <a:pt x="135" y="14587"/>
                </a:lnTo>
                <a:lnTo>
                  <a:pt x="3722" y="11775"/>
                </a:lnTo>
                <a:lnTo>
                  <a:pt x="0" y="8615"/>
                </a:lnTo>
                <a:lnTo>
                  <a:pt x="4627" y="7617"/>
                </a:lnTo>
                <a:lnTo>
                  <a:pt x="370" y="2295"/>
                </a:lnTo>
                <a:lnTo>
                  <a:pt x="5740" y="4064"/>
                </a:lnTo>
                <a:lnTo>
                  <a:pt x="8352" y="2295"/>
                </a:lnTo>
                <a:lnTo>
                  <a:pt x="11278" y="4146"/>
                </a:lnTo>
                <a:close/>
              </a:path>
            </a:pathLst>
          </a:custGeom>
          <a:solidFill>
            <a:srgbClr val="FF99FF"/>
          </a:solidFill>
          <a:ln w="25400" cap="flat" cmpd="sng" algn="ctr">
            <a:noFill/>
            <a:prstDash val="solid"/>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FF0000"/>
              </a:solidFill>
              <a:effectLst/>
              <a:uLnTx/>
              <a:uFillTx/>
              <a:latin typeface="Arial"/>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latin typeface="Arial"/>
                <a:ea typeface="+mn-ea"/>
                <a:cs typeface="+mn-cs"/>
              </a:rPr>
              <a:t>Radio</a:t>
            </a:r>
            <a:r>
              <a:rPr kumimoji="0" lang="ja-JP" altLang="en-US" sz="1600" b="0" i="0" u="none" strike="noStrike" kern="0" cap="none" spc="0" normalizeH="0" baseline="0" noProof="0" dirty="0">
                <a:ln>
                  <a:noFill/>
                </a:ln>
                <a:solidFill>
                  <a:srgbClr val="000000"/>
                </a:solidFill>
                <a:effectLst/>
                <a:uLnTx/>
                <a:uFillTx/>
                <a:latin typeface="Arial"/>
                <a:ea typeface="+mn-ea"/>
                <a:cs typeface="+mn-cs"/>
              </a:rPr>
              <a:t> </a:t>
            </a:r>
            <a:r>
              <a:rPr kumimoji="0" lang="en-US" altLang="ja-JP" sz="1600" b="0" i="0" u="none" strike="noStrike" kern="0" cap="none" spc="0" normalizeH="0" baseline="0" noProof="0" dirty="0">
                <a:ln>
                  <a:noFill/>
                </a:ln>
                <a:solidFill>
                  <a:srgbClr val="000000"/>
                </a:solidFill>
                <a:effectLst/>
                <a:uLnTx/>
                <a:uFillTx/>
                <a:latin typeface="Arial"/>
                <a:ea typeface="+mn-ea"/>
                <a:cs typeface="+mn-cs"/>
              </a:rPr>
              <a:t>resource contention</a:t>
            </a:r>
            <a:r>
              <a:rPr kumimoji="0" lang="ja-JP" altLang="en-US" sz="1600" b="0" i="0" u="none" strike="noStrike" kern="0" cap="none" spc="0" normalizeH="0" baseline="0" noProof="0" dirty="0">
                <a:ln>
                  <a:noFill/>
                </a:ln>
                <a:solidFill>
                  <a:srgbClr val="000000"/>
                </a:solidFill>
                <a:effectLst/>
                <a:uLnTx/>
                <a:uFillTx/>
                <a:latin typeface="Arial"/>
                <a:ea typeface="+mn-ea"/>
                <a:cs typeface="+mn-cs"/>
              </a:rPr>
              <a:t> </a:t>
            </a:r>
            <a:r>
              <a:rPr kumimoji="0" lang="en-US" altLang="ja-JP" sz="1600" b="0" i="0" u="none" strike="noStrike" kern="0" cap="none" spc="0" normalizeH="0" baseline="0" noProof="0" dirty="0">
                <a:ln>
                  <a:noFill/>
                </a:ln>
                <a:solidFill>
                  <a:srgbClr val="000000"/>
                </a:solidFill>
                <a:effectLst/>
                <a:uLnTx/>
                <a:uFillTx/>
                <a:latin typeface="Arial"/>
                <a:ea typeface="+mn-ea"/>
                <a:cs typeface="+mn-cs"/>
              </a:rPr>
              <a:t>will be occur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latin typeface="Arial"/>
                <a:ea typeface="+mn-ea"/>
                <a:cs typeface="+mn-cs"/>
              </a:rPr>
              <a:t>between different </a:t>
            </a:r>
            <a:r>
              <a:rPr kumimoji="0" lang="en-US" altLang="ja-JP" sz="1600" b="0" i="0" u="none" strike="noStrike" kern="0" cap="none" spc="0" normalizeH="0" baseline="0" noProof="0" dirty="0" err="1">
                <a:ln>
                  <a:noFill/>
                </a:ln>
                <a:solidFill>
                  <a:srgbClr val="000000"/>
                </a:solidFill>
                <a:effectLst/>
                <a:uLnTx/>
                <a:uFillTx/>
                <a:latin typeface="Arial"/>
                <a:ea typeface="+mn-ea"/>
                <a:cs typeface="+mn-cs"/>
              </a:rPr>
              <a:t>piconet</a:t>
            </a:r>
            <a:endParaRPr kumimoji="0" lang="en-US" altLang="ja-JP" sz="1600" b="0" i="0" u="none" strike="noStrike" kern="0" cap="none" spc="0" normalizeH="0" baseline="0" noProof="0" dirty="0">
              <a:ln>
                <a:noFill/>
              </a:ln>
              <a:solidFill>
                <a:srgbClr val="000000"/>
              </a:solidFill>
              <a:effectLst/>
              <a:uLnTx/>
              <a:uFillTx/>
              <a:latin typeface="Arial"/>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46" name="円弧 45">
            <a:extLst>
              <a:ext uri="{FF2B5EF4-FFF2-40B4-BE49-F238E27FC236}">
                <a16:creationId xmlns:a16="http://schemas.microsoft.com/office/drawing/2014/main" id="{0ABC3872-8203-49C9-974C-C22F1A80074F}"/>
              </a:ext>
            </a:extLst>
          </p:cNvPr>
          <p:cNvSpPr/>
          <p:nvPr/>
        </p:nvSpPr>
        <p:spPr>
          <a:xfrm flipV="1">
            <a:off x="2596586" y="4324207"/>
            <a:ext cx="1201922" cy="1201495"/>
          </a:xfrm>
          <a:prstGeom prst="arc">
            <a:avLst>
              <a:gd name="adj1" fmla="val 10833117"/>
              <a:gd name="adj2" fmla="val 0"/>
            </a:avLst>
          </a:prstGeom>
          <a:noFill/>
          <a:ln w="57150" cap="flat" cmpd="sng" algn="ctr">
            <a:solidFill>
              <a:srgbClr val="000000"/>
            </a:solidFill>
            <a:prstDash val="solid"/>
            <a:headEnd type="triangle" w="lg" len="lg"/>
            <a:tailEnd type="triangle" w="lg" len="lg"/>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a:ea typeface="+mn-ea"/>
              <a:cs typeface="+mn-cs"/>
            </a:endParaRPr>
          </a:p>
        </p:txBody>
      </p:sp>
      <p:sp>
        <p:nvSpPr>
          <p:cNvPr id="47" name="円弧 46">
            <a:extLst>
              <a:ext uri="{FF2B5EF4-FFF2-40B4-BE49-F238E27FC236}">
                <a16:creationId xmlns:a16="http://schemas.microsoft.com/office/drawing/2014/main" id="{67282BF0-77DE-4D4B-A2AA-172D52C5DC71}"/>
              </a:ext>
            </a:extLst>
          </p:cNvPr>
          <p:cNvSpPr/>
          <p:nvPr/>
        </p:nvSpPr>
        <p:spPr>
          <a:xfrm flipV="1">
            <a:off x="5409050" y="4138118"/>
            <a:ext cx="1201922" cy="1201495"/>
          </a:xfrm>
          <a:prstGeom prst="arc">
            <a:avLst>
              <a:gd name="adj1" fmla="val 10833117"/>
              <a:gd name="adj2" fmla="val 0"/>
            </a:avLst>
          </a:prstGeom>
          <a:noFill/>
          <a:ln w="57150" cap="flat" cmpd="sng" algn="ctr">
            <a:solidFill>
              <a:srgbClr val="000000"/>
            </a:solidFill>
            <a:prstDash val="solid"/>
            <a:headEnd type="triangle" w="lg" len="lg"/>
            <a:tailEnd type="triangle" w="lg" len="lg"/>
          </a:ln>
          <a:effectLst/>
        </p:spPr>
        <p:txBody>
          <a:bodyPr rtlCol="0" anchor="ct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a:ea typeface="+mn-ea"/>
              <a:cs typeface="+mn-cs"/>
            </a:endParaRPr>
          </a:p>
        </p:txBody>
      </p:sp>
      <p:sp>
        <p:nvSpPr>
          <p:cNvPr id="48" name="円/楕円 49">
            <a:extLst>
              <a:ext uri="{FF2B5EF4-FFF2-40B4-BE49-F238E27FC236}">
                <a16:creationId xmlns:a16="http://schemas.microsoft.com/office/drawing/2014/main" id="{F992F997-7439-433B-ABA3-14A2AAD69D30}"/>
              </a:ext>
            </a:extLst>
          </p:cNvPr>
          <p:cNvSpPr/>
          <p:nvPr/>
        </p:nvSpPr>
        <p:spPr bwMode="auto">
          <a:xfrm rot="19993256">
            <a:off x="660870" y="5155070"/>
            <a:ext cx="288032"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cxnSp>
        <p:nvCxnSpPr>
          <p:cNvPr id="49" name="直線コネクタ 48">
            <a:extLst>
              <a:ext uri="{FF2B5EF4-FFF2-40B4-BE49-F238E27FC236}">
                <a16:creationId xmlns:a16="http://schemas.microsoft.com/office/drawing/2014/main" id="{A93919D7-61D2-48C6-A4EB-62B55AF8A915}"/>
              </a:ext>
            </a:extLst>
          </p:cNvPr>
          <p:cNvCxnSpPr>
            <a:stCxn id="50" idx="3"/>
            <a:endCxn id="48" idx="6"/>
          </p:cNvCxnSpPr>
          <p:nvPr/>
        </p:nvCxnSpPr>
        <p:spPr bwMode="auto">
          <a:xfrm flipH="1">
            <a:off x="933456" y="5079042"/>
            <a:ext cx="311803" cy="155157"/>
          </a:xfrm>
          <a:prstGeom prst="lin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円/楕円 13">
            <a:extLst>
              <a:ext uri="{FF2B5EF4-FFF2-40B4-BE49-F238E27FC236}">
                <a16:creationId xmlns:a16="http://schemas.microsoft.com/office/drawing/2014/main" id="{D55151A7-CAE9-4869-B9B4-21D62B9CE2EA}"/>
              </a:ext>
            </a:extLst>
          </p:cNvPr>
          <p:cNvSpPr/>
          <p:nvPr/>
        </p:nvSpPr>
        <p:spPr bwMode="auto">
          <a:xfrm>
            <a:off x="1192538" y="4771763"/>
            <a:ext cx="360000" cy="360000"/>
          </a:xfrm>
          <a:prstGeom prst="ellips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51" name="円/楕円 54">
            <a:extLst>
              <a:ext uri="{FF2B5EF4-FFF2-40B4-BE49-F238E27FC236}">
                <a16:creationId xmlns:a16="http://schemas.microsoft.com/office/drawing/2014/main" id="{C89268D8-82BC-443D-AF78-0A1D0CE3CBF4}"/>
              </a:ext>
            </a:extLst>
          </p:cNvPr>
          <p:cNvSpPr/>
          <p:nvPr/>
        </p:nvSpPr>
        <p:spPr bwMode="auto">
          <a:xfrm>
            <a:off x="4186071" y="4129543"/>
            <a:ext cx="360000" cy="360000"/>
          </a:xfrm>
          <a:prstGeom prst="ellips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sp>
        <p:nvSpPr>
          <p:cNvPr id="52" name="円/楕円 55">
            <a:extLst>
              <a:ext uri="{FF2B5EF4-FFF2-40B4-BE49-F238E27FC236}">
                <a16:creationId xmlns:a16="http://schemas.microsoft.com/office/drawing/2014/main" id="{7A5C6FF5-D8A6-4A0E-9E50-BECB35357FD2}"/>
              </a:ext>
            </a:extLst>
          </p:cNvPr>
          <p:cNvSpPr/>
          <p:nvPr/>
        </p:nvSpPr>
        <p:spPr bwMode="auto">
          <a:xfrm>
            <a:off x="7338785" y="4702806"/>
            <a:ext cx="360000" cy="360000"/>
          </a:xfrm>
          <a:prstGeom prst="ellipse">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rgbClr val="000000"/>
              </a:solidFill>
              <a:effectLst/>
              <a:uLnTx/>
              <a:uFillTx/>
            </a:endParaRPr>
          </a:p>
        </p:txBody>
      </p:sp>
      <p:cxnSp>
        <p:nvCxnSpPr>
          <p:cNvPr id="53" name="直線矢印コネクタ 52">
            <a:extLst>
              <a:ext uri="{FF2B5EF4-FFF2-40B4-BE49-F238E27FC236}">
                <a16:creationId xmlns:a16="http://schemas.microsoft.com/office/drawing/2014/main" id="{401AF27C-9BAF-4F7C-87D4-899B81F8DADF}"/>
              </a:ext>
            </a:extLst>
          </p:cNvPr>
          <p:cNvCxnSpPr/>
          <p:nvPr/>
        </p:nvCxnSpPr>
        <p:spPr>
          <a:xfrm flipV="1">
            <a:off x="3673420" y="2806774"/>
            <a:ext cx="451537" cy="326450"/>
          </a:xfrm>
          <a:prstGeom prst="straightConnector1">
            <a:avLst/>
          </a:prstGeom>
          <a:noFill/>
          <a:ln w="57150" cap="flat" cmpd="sng" algn="ctr">
            <a:solidFill>
              <a:srgbClr val="2D2DB9"/>
            </a:solidFill>
            <a:prstDash val="solid"/>
            <a:headEnd type="none" w="med" len="med"/>
            <a:tailEnd type="arrow" w="med" len="med"/>
          </a:ln>
          <a:effectLst/>
        </p:spPr>
      </p:cxnSp>
      <p:cxnSp>
        <p:nvCxnSpPr>
          <p:cNvPr id="54" name="直線矢印コネクタ 53">
            <a:extLst>
              <a:ext uri="{FF2B5EF4-FFF2-40B4-BE49-F238E27FC236}">
                <a16:creationId xmlns:a16="http://schemas.microsoft.com/office/drawing/2014/main" id="{10C7358A-5AB5-4FFD-9512-DD5AAD15F8D5}"/>
              </a:ext>
            </a:extLst>
          </p:cNvPr>
          <p:cNvCxnSpPr/>
          <p:nvPr/>
        </p:nvCxnSpPr>
        <p:spPr>
          <a:xfrm flipV="1">
            <a:off x="4470727" y="2914786"/>
            <a:ext cx="86404" cy="466577"/>
          </a:xfrm>
          <a:prstGeom prst="straightConnector1">
            <a:avLst/>
          </a:prstGeom>
          <a:noFill/>
          <a:ln w="57150" cap="flat" cmpd="sng" algn="ctr">
            <a:solidFill>
              <a:srgbClr val="2D2DB9"/>
            </a:solidFill>
            <a:prstDash val="solid"/>
            <a:headEnd type="none" w="med" len="med"/>
            <a:tailEnd type="arrow" w="med" len="med"/>
          </a:ln>
          <a:effectLst/>
        </p:spPr>
      </p:cxnSp>
      <p:cxnSp>
        <p:nvCxnSpPr>
          <p:cNvPr id="55" name="直線矢印コネクタ 54">
            <a:extLst>
              <a:ext uri="{FF2B5EF4-FFF2-40B4-BE49-F238E27FC236}">
                <a16:creationId xmlns:a16="http://schemas.microsoft.com/office/drawing/2014/main" id="{A75B3C6B-1B39-4403-9FD2-F5265A512668}"/>
              </a:ext>
            </a:extLst>
          </p:cNvPr>
          <p:cNvCxnSpPr/>
          <p:nvPr/>
        </p:nvCxnSpPr>
        <p:spPr>
          <a:xfrm flipH="1" flipV="1">
            <a:off x="5298597" y="2606656"/>
            <a:ext cx="280217" cy="308130"/>
          </a:xfrm>
          <a:prstGeom prst="straightConnector1">
            <a:avLst/>
          </a:prstGeom>
          <a:noFill/>
          <a:ln w="57150" cap="flat" cmpd="sng" algn="ctr">
            <a:solidFill>
              <a:srgbClr val="2D2DB9"/>
            </a:solidFill>
            <a:prstDash val="solid"/>
            <a:headEnd type="none" w="med" len="med"/>
            <a:tailEnd type="arrow" w="med" len="med"/>
          </a:ln>
          <a:effectLst/>
        </p:spPr>
      </p:cxnSp>
      <p:grpSp>
        <p:nvGrpSpPr>
          <p:cNvPr id="56" name="グループ化 55">
            <a:extLst>
              <a:ext uri="{FF2B5EF4-FFF2-40B4-BE49-F238E27FC236}">
                <a16:creationId xmlns:a16="http://schemas.microsoft.com/office/drawing/2014/main" id="{3FD63D8D-A378-4BA3-A17D-AED81B6411AC}"/>
              </a:ext>
            </a:extLst>
          </p:cNvPr>
          <p:cNvGrpSpPr/>
          <p:nvPr/>
        </p:nvGrpSpPr>
        <p:grpSpPr>
          <a:xfrm>
            <a:off x="2016976" y="2740616"/>
            <a:ext cx="6935807" cy="2046858"/>
            <a:chOff x="1723319" y="2137348"/>
            <a:chExt cx="7006274" cy="2046858"/>
          </a:xfrm>
        </p:grpSpPr>
        <p:sp>
          <p:nvSpPr>
            <p:cNvPr id="59" name="角丸四角形 97">
              <a:extLst>
                <a:ext uri="{FF2B5EF4-FFF2-40B4-BE49-F238E27FC236}">
                  <a16:creationId xmlns:a16="http://schemas.microsoft.com/office/drawing/2014/main" id="{AAB4AD07-9C2D-437B-80D7-D5C9CDCFE978}"/>
                </a:ext>
              </a:extLst>
            </p:cNvPr>
            <p:cNvSpPr/>
            <p:nvPr/>
          </p:nvSpPr>
          <p:spPr bwMode="auto">
            <a:xfrm>
              <a:off x="5982112" y="2137348"/>
              <a:ext cx="2747481" cy="785217"/>
            </a:xfrm>
            <a:prstGeom prst="round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a:ln>
                    <a:noFill/>
                  </a:ln>
                  <a:solidFill>
                    <a:srgbClr val="000000"/>
                  </a:solidFill>
                  <a:effectLst/>
                  <a:uLnTx/>
                  <a:uFillTx/>
                  <a:latin typeface="Arial"/>
                </a:rPr>
                <a:t>Detecting spectrum resource usage and notifies to the management entity.</a:t>
              </a:r>
            </a:p>
          </p:txBody>
        </p:sp>
        <p:cxnSp>
          <p:nvCxnSpPr>
            <p:cNvPr id="60" name="直線コネクタ 59">
              <a:extLst>
                <a:ext uri="{FF2B5EF4-FFF2-40B4-BE49-F238E27FC236}">
                  <a16:creationId xmlns:a16="http://schemas.microsoft.com/office/drawing/2014/main" id="{D6CCA99C-9715-4497-8F1B-324346FAF858}"/>
                </a:ext>
              </a:extLst>
            </p:cNvPr>
            <p:cNvCxnSpPr>
              <a:stCxn id="59" idx="2"/>
              <a:endCxn id="43" idx="0"/>
            </p:cNvCxnSpPr>
            <p:nvPr/>
          </p:nvCxnSpPr>
          <p:spPr bwMode="auto">
            <a:xfrm flipH="1">
              <a:off x="7167384" y="2922565"/>
              <a:ext cx="188469" cy="1261641"/>
            </a:xfrm>
            <a:prstGeom prst="line">
              <a:avLst/>
            </a:prstGeom>
            <a:solidFill>
              <a:srgbClr val="00CC99"/>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コネクタ 60">
              <a:extLst>
                <a:ext uri="{FF2B5EF4-FFF2-40B4-BE49-F238E27FC236}">
                  <a16:creationId xmlns:a16="http://schemas.microsoft.com/office/drawing/2014/main" id="{15AD5F36-449F-403B-B153-1A5E8C029B3C}"/>
                </a:ext>
              </a:extLst>
            </p:cNvPr>
            <p:cNvCxnSpPr>
              <a:stCxn id="59" idx="1"/>
            </p:cNvCxnSpPr>
            <p:nvPr/>
          </p:nvCxnSpPr>
          <p:spPr bwMode="auto">
            <a:xfrm flipH="1">
              <a:off x="4863878" y="2529957"/>
              <a:ext cx="1118235" cy="535432"/>
            </a:xfrm>
            <a:prstGeom prst="line">
              <a:avLst/>
            </a:prstGeom>
            <a:solidFill>
              <a:srgbClr val="00CC99"/>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コネクタ 61">
              <a:extLst>
                <a:ext uri="{FF2B5EF4-FFF2-40B4-BE49-F238E27FC236}">
                  <a16:creationId xmlns:a16="http://schemas.microsoft.com/office/drawing/2014/main" id="{9C141511-5D64-40CC-B7A2-D711D65DABCC}"/>
                </a:ext>
              </a:extLst>
            </p:cNvPr>
            <p:cNvCxnSpPr>
              <a:stCxn id="59" idx="1"/>
            </p:cNvCxnSpPr>
            <p:nvPr/>
          </p:nvCxnSpPr>
          <p:spPr bwMode="auto">
            <a:xfrm flipH="1">
              <a:off x="1723319" y="2529957"/>
              <a:ext cx="4258794" cy="949249"/>
            </a:xfrm>
            <a:prstGeom prst="line">
              <a:avLst/>
            </a:prstGeom>
            <a:solidFill>
              <a:srgbClr val="00CC99"/>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7" name="正方形/長方形 56">
            <a:extLst>
              <a:ext uri="{FF2B5EF4-FFF2-40B4-BE49-F238E27FC236}">
                <a16:creationId xmlns:a16="http://schemas.microsoft.com/office/drawing/2014/main" id="{B20A4F0F-AF6F-4525-9154-3636D829EF59}"/>
              </a:ext>
            </a:extLst>
          </p:cNvPr>
          <p:cNvSpPr/>
          <p:nvPr/>
        </p:nvSpPr>
        <p:spPr bwMode="auto">
          <a:xfrm>
            <a:off x="3995936" y="1584461"/>
            <a:ext cx="4968552" cy="673052"/>
          </a:xfrm>
          <a:prstGeom prst="rect">
            <a:avLst/>
          </a:prstGeom>
          <a:solidFill>
            <a:srgbClr val="00CC99"/>
          </a:solidFill>
          <a:ln w="12700" cap="flat" cmpd="sng" algn="ctr">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altLang="ja-JP" sz="1800" b="0" i="0" u="none" strike="noStrike" kern="0" cap="none" spc="0" normalizeH="0" baseline="0" noProof="0" dirty="0">
                <a:ln>
                  <a:noFill/>
                </a:ln>
                <a:solidFill>
                  <a:srgbClr val="000000"/>
                </a:solidFill>
                <a:effectLst/>
                <a:uLnTx/>
                <a:uFillTx/>
                <a:latin typeface="Times New Roman"/>
              </a:rPr>
              <a:t>SRM specify MAC framework for exchanging spectrum resource related information. </a:t>
            </a:r>
          </a:p>
        </p:txBody>
      </p:sp>
      <p:sp>
        <p:nvSpPr>
          <p:cNvPr id="58" name="角丸四角形吹き出し 77">
            <a:extLst>
              <a:ext uri="{FF2B5EF4-FFF2-40B4-BE49-F238E27FC236}">
                <a16:creationId xmlns:a16="http://schemas.microsoft.com/office/drawing/2014/main" id="{20275B9F-E243-4FF8-B0F4-DE3980898213}"/>
              </a:ext>
            </a:extLst>
          </p:cNvPr>
          <p:cNvSpPr/>
          <p:nvPr/>
        </p:nvSpPr>
        <p:spPr>
          <a:xfrm>
            <a:off x="622346" y="1762170"/>
            <a:ext cx="1974240" cy="454844"/>
          </a:xfrm>
          <a:prstGeom prst="wedgeRoundRectCallout">
            <a:avLst>
              <a:gd name="adj1" fmla="val -1877"/>
              <a:gd name="adj2" fmla="val -13317"/>
              <a:gd name="adj3" fmla="val 16667"/>
            </a:avLst>
          </a:prstGeom>
          <a:solidFill>
            <a:srgbClr val="FFFFFF"/>
          </a:solidFill>
          <a:ln w="28575" cap="flat" cmpd="sng" algn="ctr">
            <a:solidFill>
              <a:srgbClr val="000000"/>
            </a:solidFill>
            <a:prstDash val="solid"/>
          </a:ln>
          <a:effectLst/>
        </p:spPr>
        <p:txBody>
          <a:bodyPr lIns="36000" tIns="36000" rIns="36000" bIns="36000" rtlCol="0" anchor="ctr" anchorCtr="1">
            <a:no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srgbClr val="000000"/>
                </a:solidFill>
                <a:effectLst/>
                <a:uLnTx/>
                <a:uFillTx/>
                <a:latin typeface="Arial"/>
                <a:ea typeface="+mn-ea"/>
                <a:cs typeface="+mn-cs"/>
              </a:rPr>
              <a:t>Network manager(s)</a:t>
            </a:r>
            <a:endParaRPr kumimoji="0" lang="en-GB" sz="1600" b="0" i="0" u="none" strike="noStrike" kern="0" cap="none" spc="0" normalizeH="0" baseline="0" noProof="0" dirty="0">
              <a:ln>
                <a:noFill/>
              </a:ln>
              <a:solidFill>
                <a:srgbClr val="000000"/>
              </a:solidFill>
              <a:effectLst/>
              <a:uLnTx/>
              <a:uFillTx/>
              <a:latin typeface="Arial"/>
              <a:ea typeface="+mn-ea"/>
              <a:cs typeface="+mn-cs"/>
            </a:endParaRPr>
          </a:p>
        </p:txBody>
      </p:sp>
      <p:sp>
        <p:nvSpPr>
          <p:cNvPr id="63" name="日付プレースホルダー 3">
            <a:extLst>
              <a:ext uri="{FF2B5EF4-FFF2-40B4-BE49-F238E27FC236}">
                <a16:creationId xmlns:a16="http://schemas.microsoft.com/office/drawing/2014/main" id="{971F5FC8-85BA-4545-AE71-82973F1CD9CC}"/>
              </a:ext>
            </a:extLst>
          </p:cNvPr>
          <p:cNvSpPr>
            <a:spLocks noGrp="1"/>
          </p:cNvSpPr>
          <p:nvPr>
            <p:ph type="dt" sz="half" idx="10"/>
          </p:nvPr>
        </p:nvSpPr>
        <p:spPr>
          <a:xfrm>
            <a:off x="685800" y="332656"/>
            <a:ext cx="1600200" cy="215444"/>
          </a:xfrm>
        </p:spPr>
        <p:txBody>
          <a:bodyPr/>
          <a:lstStyle/>
          <a:p>
            <a:r>
              <a:rPr lang="en-US" altLang="ja-JP" dirty="0"/>
              <a:t>May, 2025</a:t>
            </a:r>
          </a:p>
        </p:txBody>
      </p:sp>
    </p:spTree>
    <p:extLst>
      <p:ext uri="{BB962C8B-B14F-4D97-AF65-F5344CB8AC3E}">
        <p14:creationId xmlns:p14="http://schemas.microsoft.com/office/powerpoint/2010/main" val="984479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D1136F-09A9-4F95-8B11-ACE3ED2EF827}"/>
              </a:ext>
            </a:extLst>
          </p:cNvPr>
          <p:cNvSpPr>
            <a:spLocks noGrp="1"/>
          </p:cNvSpPr>
          <p:nvPr>
            <p:ph type="title"/>
          </p:nvPr>
        </p:nvSpPr>
        <p:spPr/>
        <p:txBody>
          <a:bodyPr/>
          <a:lstStyle/>
          <a:p>
            <a:r>
              <a:rPr kumimoji="1" lang="en-US" altLang="ja-JP" dirty="0"/>
              <a:t>Spectrum resource measurement (SRM)</a:t>
            </a:r>
            <a:endParaRPr kumimoji="1" lang="ja-JP" altLang="en-US" dirty="0"/>
          </a:p>
        </p:txBody>
      </p:sp>
      <p:sp>
        <p:nvSpPr>
          <p:cNvPr id="3" name="コンテンツ プレースホルダー 2">
            <a:extLst>
              <a:ext uri="{FF2B5EF4-FFF2-40B4-BE49-F238E27FC236}">
                <a16:creationId xmlns:a16="http://schemas.microsoft.com/office/drawing/2014/main" id="{3CB27230-4455-4E5F-BDE4-833E44AF80FE}"/>
              </a:ext>
            </a:extLst>
          </p:cNvPr>
          <p:cNvSpPr>
            <a:spLocks noGrp="1"/>
          </p:cNvSpPr>
          <p:nvPr>
            <p:ph idx="1"/>
          </p:nvPr>
        </p:nvSpPr>
        <p:spPr/>
        <p:txBody>
          <a:bodyPr/>
          <a:lstStyle/>
          <a:p>
            <a:pPr marL="0" indent="0">
              <a:buNone/>
            </a:pPr>
            <a:r>
              <a:rPr lang="en-US" altLang="ja-JP" sz="2000" b="1" i="0" u="none" strike="noStrike" baseline="0" dirty="0">
                <a:latin typeface="Arial-BoldMT"/>
              </a:rPr>
              <a:t>IEEE 802.15.4-2024  10.28</a:t>
            </a:r>
            <a:endParaRPr lang="en-US" altLang="ja-JP" sz="1800" b="0" i="0" u="none" strike="noStrike" baseline="0" dirty="0">
              <a:latin typeface="TimesNewRomanPSMT"/>
            </a:endParaRPr>
          </a:p>
          <a:p>
            <a:pPr marL="0" indent="0" algn="l">
              <a:buNone/>
            </a:pPr>
            <a:r>
              <a:rPr lang="en-US" altLang="ja-JP" sz="1800" b="0" i="0" u="none" strike="noStrike" baseline="0" dirty="0">
                <a:latin typeface="TimesNewRomanPSMT"/>
              </a:rPr>
              <a:t>SRM specifies the following functions and procedures in order to effectively operate wireless systems that could have heavy interferences within or outside the network:</a:t>
            </a:r>
          </a:p>
          <a:p>
            <a:r>
              <a:rPr lang="en-US" altLang="ja-JP" sz="1800" b="0" i="0" u="none" strike="noStrike" baseline="0" dirty="0">
                <a:latin typeface="TimesNewRomanPSMT"/>
              </a:rPr>
              <a:t>Spectrum resource measurements and network performance metrics, such as packet error ratio, delay, etc</a:t>
            </a:r>
            <a:r>
              <a:rPr lang="en-US" altLang="ja-JP" sz="2200" b="0" i="0" u="none" strike="noStrike" baseline="0" dirty="0">
                <a:latin typeface="TimesNewRomanPSMT"/>
              </a:rPr>
              <a:t>.</a:t>
            </a:r>
          </a:p>
          <a:p>
            <a:r>
              <a:rPr lang="en-US" altLang="ja-JP" sz="1800" b="0" i="0" u="none" strike="noStrike" baseline="0" dirty="0">
                <a:latin typeface="TimesNewRomanPSMT"/>
              </a:rPr>
              <a:t>Information elements and data structures to capture these measurements, procedures for collecting and exchanging spectrum resource measurement information with higher layers or other devices and for Transmit Power Control (TPC).</a:t>
            </a:r>
            <a:endParaRPr kumimoji="1" lang="ja-JP" altLang="en-US" sz="1800" dirty="0"/>
          </a:p>
        </p:txBody>
      </p:sp>
      <p:sp>
        <p:nvSpPr>
          <p:cNvPr id="5" name="フッター プレースホルダー 4">
            <a:extLst>
              <a:ext uri="{FF2B5EF4-FFF2-40B4-BE49-F238E27FC236}">
                <a16:creationId xmlns:a16="http://schemas.microsoft.com/office/drawing/2014/main" id="{8DD736D4-161B-4570-8F86-EBBA183B7346}"/>
              </a:ext>
            </a:extLst>
          </p:cNvPr>
          <p:cNvSpPr>
            <a:spLocks noGrp="1"/>
          </p:cNvSpPr>
          <p:nvPr>
            <p:ph type="ftr" sz="quarter" idx="11"/>
          </p:nvPr>
        </p:nvSpPr>
        <p:spPr/>
        <p:txBody>
          <a:body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B1DE2BC4-9EB5-4185-B8B2-BBC0F4360644}"/>
              </a:ext>
            </a:extLst>
          </p:cNvPr>
          <p:cNvSpPr>
            <a:spLocks noGrp="1"/>
          </p:cNvSpPr>
          <p:nvPr>
            <p:ph type="sldNum" sz="quarter" idx="12"/>
          </p:nvPr>
        </p:nvSpPr>
        <p:spPr/>
        <p:txBody>
          <a:bodyPr/>
          <a:lstStyle/>
          <a:p>
            <a:r>
              <a:rPr lang="en-US" altLang="ja-JP"/>
              <a:t>Slide </a:t>
            </a:r>
            <a:fld id="{9E8F2465-5AD5-48A7-8321-CC6111AEFB56}" type="slidenum">
              <a:rPr lang="en-US" altLang="ja-JP" smtClean="0"/>
              <a:pPr/>
              <a:t>5</a:t>
            </a:fld>
            <a:endParaRPr lang="en-US" altLang="ja-JP"/>
          </a:p>
        </p:txBody>
      </p:sp>
      <p:sp>
        <p:nvSpPr>
          <p:cNvPr id="7" name="日付プレースホルダー 3">
            <a:extLst>
              <a:ext uri="{FF2B5EF4-FFF2-40B4-BE49-F238E27FC236}">
                <a16:creationId xmlns:a16="http://schemas.microsoft.com/office/drawing/2014/main" id="{7AC6E2F3-81F4-4AA3-B6B6-F9741B433551}"/>
              </a:ext>
            </a:extLst>
          </p:cNvPr>
          <p:cNvSpPr>
            <a:spLocks noGrp="1"/>
          </p:cNvSpPr>
          <p:nvPr>
            <p:ph type="dt" sz="half" idx="10"/>
          </p:nvPr>
        </p:nvSpPr>
        <p:spPr>
          <a:xfrm>
            <a:off x="685800" y="332656"/>
            <a:ext cx="1600200" cy="215444"/>
          </a:xfrm>
        </p:spPr>
        <p:txBody>
          <a:bodyPr/>
          <a:lstStyle/>
          <a:p>
            <a:r>
              <a:rPr lang="en-US" altLang="ja-JP" dirty="0"/>
              <a:t>May, 2025</a:t>
            </a:r>
          </a:p>
        </p:txBody>
      </p:sp>
    </p:spTree>
    <p:extLst>
      <p:ext uri="{BB962C8B-B14F-4D97-AF65-F5344CB8AC3E}">
        <p14:creationId xmlns:p14="http://schemas.microsoft.com/office/powerpoint/2010/main" val="3847353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810A4D-FFC2-4316-AACD-5FC26AFF3509}"/>
              </a:ext>
            </a:extLst>
          </p:cNvPr>
          <p:cNvSpPr>
            <a:spLocks noGrp="1"/>
          </p:cNvSpPr>
          <p:nvPr>
            <p:ph type="title"/>
          </p:nvPr>
        </p:nvSpPr>
        <p:spPr/>
        <p:txBody>
          <a:bodyPr/>
          <a:lstStyle/>
          <a:p>
            <a:r>
              <a:rPr kumimoji="1" lang="en-US" altLang="ja-JP" dirty="0"/>
              <a:t>SRM performance metrics</a:t>
            </a:r>
            <a:endParaRPr kumimoji="1" lang="ja-JP" altLang="en-US" dirty="0"/>
          </a:p>
        </p:txBody>
      </p:sp>
      <p:sp>
        <p:nvSpPr>
          <p:cNvPr id="3" name="コンテンツ プレースホルダー 2">
            <a:extLst>
              <a:ext uri="{FF2B5EF4-FFF2-40B4-BE49-F238E27FC236}">
                <a16:creationId xmlns:a16="http://schemas.microsoft.com/office/drawing/2014/main" id="{73A6CDC8-5C07-4B15-AB08-7F7DD56F67D3}"/>
              </a:ext>
            </a:extLst>
          </p:cNvPr>
          <p:cNvSpPr>
            <a:spLocks noGrp="1"/>
          </p:cNvSpPr>
          <p:nvPr>
            <p:ph idx="1"/>
          </p:nvPr>
        </p:nvSpPr>
        <p:spPr>
          <a:xfrm>
            <a:off x="251520" y="1628800"/>
            <a:ext cx="8640960" cy="4467200"/>
          </a:xfrm>
        </p:spPr>
        <p:txBody>
          <a:bodyPr/>
          <a:lstStyle/>
          <a:p>
            <a:r>
              <a:rPr kumimoji="1" lang="en-US" altLang="ja-JP" sz="2400" dirty="0"/>
              <a:t>Energy detection (ED)</a:t>
            </a:r>
          </a:p>
          <a:p>
            <a:r>
              <a:rPr kumimoji="1" lang="en-US" altLang="ja-JP" sz="2400" dirty="0"/>
              <a:t>Percentage of time of failed transmissions</a:t>
            </a:r>
          </a:p>
          <a:p>
            <a:r>
              <a:rPr kumimoji="1" lang="en-US" altLang="ja-JP" sz="2400" dirty="0"/>
              <a:t>Percentage of time of deferred transmissions</a:t>
            </a:r>
          </a:p>
          <a:p>
            <a:r>
              <a:rPr kumimoji="1" lang="en-US" altLang="ja-JP" sz="2400" dirty="0"/>
              <a:t>Retry histogram</a:t>
            </a:r>
          </a:p>
          <a:p>
            <a:r>
              <a:rPr kumimoji="1" lang="en-US" altLang="ja-JP" sz="2400" dirty="0"/>
              <a:t>Channel utilization</a:t>
            </a:r>
          </a:p>
          <a:p>
            <a:r>
              <a:rPr kumimoji="1" lang="en-US" altLang="ja-JP" sz="2400" dirty="0"/>
              <a:t>Received channel power indicator (RCPI)</a:t>
            </a:r>
          </a:p>
          <a:p>
            <a:r>
              <a:rPr kumimoji="1" lang="en-US" altLang="ja-JP" sz="2400" dirty="0"/>
              <a:t>Received signal noise indicator (RSNI)</a:t>
            </a:r>
          </a:p>
          <a:p>
            <a:r>
              <a:rPr kumimoji="1" lang="en-US" altLang="ja-JP" sz="2400" dirty="0"/>
              <a:t>Received signal strength indicator (RSSI)</a:t>
            </a:r>
          </a:p>
          <a:p>
            <a:r>
              <a:rPr kumimoji="1" lang="en-US" altLang="ja-JP" sz="2400" dirty="0"/>
              <a:t>Noise histogram</a:t>
            </a:r>
          </a:p>
          <a:p>
            <a:r>
              <a:rPr kumimoji="1" lang="en-US" altLang="ja-JP" sz="2400" dirty="0"/>
              <a:t>Average access delay</a:t>
            </a:r>
          </a:p>
          <a:p>
            <a:r>
              <a:rPr kumimoji="1" lang="en-US" altLang="ja-JP" sz="2400" dirty="0"/>
              <a:t>MAC performance metrics specific MAC PIB attributes</a:t>
            </a:r>
            <a:endParaRPr kumimoji="1" lang="ja-JP" altLang="en-US" sz="2400" dirty="0"/>
          </a:p>
        </p:txBody>
      </p:sp>
      <p:sp>
        <p:nvSpPr>
          <p:cNvPr id="5" name="フッター プレースホルダー 4">
            <a:extLst>
              <a:ext uri="{FF2B5EF4-FFF2-40B4-BE49-F238E27FC236}">
                <a16:creationId xmlns:a16="http://schemas.microsoft.com/office/drawing/2014/main" id="{E5799790-1584-490B-BD7D-DA4382E1CFAF}"/>
              </a:ext>
            </a:extLst>
          </p:cNvPr>
          <p:cNvSpPr>
            <a:spLocks noGrp="1"/>
          </p:cNvSpPr>
          <p:nvPr>
            <p:ph type="ftr" sz="quarter" idx="11"/>
          </p:nvPr>
        </p:nvSpPr>
        <p:spPr/>
        <p:txBody>
          <a:body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19D5FA3E-E374-4A57-A9AD-7C3477515234}"/>
              </a:ext>
            </a:extLst>
          </p:cNvPr>
          <p:cNvSpPr>
            <a:spLocks noGrp="1"/>
          </p:cNvSpPr>
          <p:nvPr>
            <p:ph type="sldNum" sz="quarter" idx="12"/>
          </p:nvPr>
        </p:nvSpPr>
        <p:spPr/>
        <p:txBody>
          <a:bodyPr/>
          <a:lstStyle/>
          <a:p>
            <a:r>
              <a:rPr lang="en-US" altLang="ja-JP"/>
              <a:t>Slide </a:t>
            </a:r>
            <a:fld id="{9E8F2465-5AD5-48A7-8321-CC6111AEFB56}" type="slidenum">
              <a:rPr lang="en-US" altLang="ja-JP" smtClean="0"/>
              <a:pPr/>
              <a:t>6</a:t>
            </a:fld>
            <a:endParaRPr lang="en-US" altLang="ja-JP"/>
          </a:p>
        </p:txBody>
      </p:sp>
      <p:sp>
        <p:nvSpPr>
          <p:cNvPr id="7" name="日付プレースホルダー 3">
            <a:extLst>
              <a:ext uri="{FF2B5EF4-FFF2-40B4-BE49-F238E27FC236}">
                <a16:creationId xmlns:a16="http://schemas.microsoft.com/office/drawing/2014/main" id="{1CAF6BF3-8824-4916-9A22-46844DC16BE7}"/>
              </a:ext>
            </a:extLst>
          </p:cNvPr>
          <p:cNvSpPr>
            <a:spLocks noGrp="1"/>
          </p:cNvSpPr>
          <p:nvPr>
            <p:ph type="dt" sz="half" idx="10"/>
          </p:nvPr>
        </p:nvSpPr>
        <p:spPr>
          <a:xfrm>
            <a:off x="685800" y="332656"/>
            <a:ext cx="1600200" cy="215444"/>
          </a:xfrm>
        </p:spPr>
        <p:txBody>
          <a:bodyPr/>
          <a:lstStyle/>
          <a:p>
            <a:r>
              <a:rPr lang="en-US" altLang="ja-JP" dirty="0"/>
              <a:t>May, 2025</a:t>
            </a:r>
          </a:p>
        </p:txBody>
      </p:sp>
    </p:spTree>
    <p:extLst>
      <p:ext uri="{BB962C8B-B14F-4D97-AF65-F5344CB8AC3E}">
        <p14:creationId xmlns:p14="http://schemas.microsoft.com/office/powerpoint/2010/main" val="2025008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SRM Functions</a:t>
            </a:r>
            <a:endParaRPr kumimoji="1" lang="ja-JP" altLang="en-US"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en-US" altLang="ja-JP" dirty="0"/>
              <a:t>KITAZAWA Shoichi, Muroran IT</a:t>
            </a:r>
          </a:p>
        </p:txBody>
      </p:sp>
      <p:sp>
        <p:nvSpPr>
          <p:cNvPr id="5" name="スライド番号プレースホルダー 4"/>
          <p:cNvSpPr>
            <a:spLocks noGrp="1"/>
          </p:cNvSpPr>
          <p:nvPr>
            <p:ph type="sldNum" sz="quarter" idx="12"/>
          </p:nvPr>
        </p:nvSpPr>
        <p:spPr>
          <a:xfrm>
            <a:off x="4393695" y="6475413"/>
            <a:ext cx="432811" cy="184666"/>
          </a:xfrm>
        </p:spPr>
        <p:txBody>
          <a:bodyPr/>
          <a:lstStyle/>
          <a:p>
            <a:r>
              <a:rPr lang="en-GB" altLang="ja-JP"/>
              <a:t>Slide </a:t>
            </a:r>
            <a:fld id="{440F5867-744E-4AA6-B0ED-4C44D2DFBB7B}" type="slidenum">
              <a:rPr lang="en-GB" altLang="ja-JP" smtClean="0"/>
              <a:pPr/>
              <a:t>7</a:t>
            </a:fld>
            <a:endParaRPr lang="en-GB" altLang="ja-JP" dirty="0"/>
          </a:p>
        </p:txBody>
      </p:sp>
      <p:graphicFrame>
        <p:nvGraphicFramePr>
          <p:cNvPr id="6" name="表 5"/>
          <p:cNvGraphicFramePr>
            <a:graphicFrameLocks noGrp="1"/>
          </p:cNvGraphicFramePr>
          <p:nvPr/>
        </p:nvGraphicFramePr>
        <p:xfrm>
          <a:off x="284323" y="1532813"/>
          <a:ext cx="2700000" cy="4513260"/>
        </p:xfrm>
        <a:graphic>
          <a:graphicData uri="http://schemas.openxmlformats.org/drawingml/2006/table">
            <a:tbl>
              <a:tblPr firstRow="1" firstCol="1" bandRow="1">
                <a:tableStyleId>{9D7B26C5-4107-4FEC-AEDC-1716B250A1EF}</a:tableStyleId>
              </a:tblPr>
              <a:tblGrid>
                <a:gridCol w="2700000">
                  <a:extLst>
                    <a:ext uri="{9D8B030D-6E8A-4147-A177-3AD203B41FA5}">
                      <a16:colId xmlns:a16="http://schemas.microsoft.com/office/drawing/2014/main" val="4102453271"/>
                    </a:ext>
                  </a:extLst>
                </a:gridCol>
              </a:tblGrid>
              <a:tr h="337500">
                <a:tc>
                  <a:txBody>
                    <a:bodyPr/>
                    <a:lstStyle/>
                    <a:p>
                      <a:pPr algn="ctr">
                        <a:lnSpc>
                          <a:spcPts val="1000"/>
                        </a:lnSpc>
                        <a:spcAft>
                          <a:spcPts val="0"/>
                        </a:spcAft>
                      </a:pPr>
                      <a:r>
                        <a:rPr lang="en-US" sz="1600" dirty="0">
                          <a:effectLst/>
                        </a:rPr>
                        <a:t>Attribute name</a:t>
                      </a:r>
                      <a:endParaRPr lang="ja-JP" sz="1600" b="1" dirty="0">
                        <a:solidFill>
                          <a:srgbClr val="000000"/>
                        </a:solidFill>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31177025"/>
                  </a:ext>
                </a:extLst>
              </a:tr>
              <a:tr h="243840">
                <a:tc>
                  <a:txBody>
                    <a:bodyPr/>
                    <a:lstStyle/>
                    <a:p>
                      <a:pPr algn="ctr">
                        <a:spcAft>
                          <a:spcPts val="0"/>
                        </a:spcAft>
                      </a:pPr>
                      <a:r>
                        <a:rPr lang="en-US" sz="1600" b="1" i="0" dirty="0" err="1">
                          <a:effectLst/>
                        </a:rPr>
                        <a:t>macED</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469554977"/>
                  </a:ext>
                </a:extLst>
              </a:tr>
              <a:tr h="243840">
                <a:tc>
                  <a:txBody>
                    <a:bodyPr/>
                    <a:lstStyle/>
                    <a:p>
                      <a:pPr algn="ctr">
                        <a:spcAft>
                          <a:spcPts val="0"/>
                        </a:spcAft>
                      </a:pPr>
                      <a:r>
                        <a:rPr lang="en-US" sz="1600" b="1" i="0" dirty="0" err="1">
                          <a:effectLst/>
                        </a:rPr>
                        <a:t>MacTxFailTime</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228497849"/>
                  </a:ext>
                </a:extLst>
              </a:tr>
              <a:tr h="243840">
                <a:tc>
                  <a:txBody>
                    <a:bodyPr/>
                    <a:lstStyle/>
                    <a:p>
                      <a:pPr algn="ctr">
                        <a:spcAft>
                          <a:spcPts val="0"/>
                        </a:spcAft>
                      </a:pPr>
                      <a:r>
                        <a:rPr lang="en-US" sz="1600" b="1" i="0" dirty="0" err="1">
                          <a:effectLst/>
                        </a:rPr>
                        <a:t>macTxDeferredTime</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357204347"/>
                  </a:ext>
                </a:extLst>
              </a:tr>
              <a:tr h="243840">
                <a:tc>
                  <a:txBody>
                    <a:bodyPr/>
                    <a:lstStyle/>
                    <a:p>
                      <a:pPr algn="ctr">
                        <a:spcAft>
                          <a:spcPts val="0"/>
                        </a:spcAft>
                      </a:pPr>
                      <a:r>
                        <a:rPr lang="en-US" sz="1600" b="1" i="0" dirty="0" err="1">
                          <a:effectLst/>
                        </a:rPr>
                        <a:t>macRetryHistogram</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514748238"/>
                  </a:ext>
                </a:extLst>
              </a:tr>
              <a:tr h="243840">
                <a:tc>
                  <a:txBody>
                    <a:bodyPr/>
                    <a:lstStyle/>
                    <a:p>
                      <a:pPr algn="ctr">
                        <a:spcAft>
                          <a:spcPts val="0"/>
                        </a:spcAft>
                      </a:pPr>
                      <a:r>
                        <a:rPr lang="en-US" sz="1600" b="1" i="0" dirty="0" err="1">
                          <a:effectLst/>
                        </a:rPr>
                        <a:t>macChannelUtilization</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924977901"/>
                  </a:ext>
                </a:extLst>
              </a:tr>
              <a:tr h="243840">
                <a:tc>
                  <a:txBody>
                    <a:bodyPr/>
                    <a:lstStyle/>
                    <a:p>
                      <a:pPr algn="ctr">
                        <a:spcAft>
                          <a:spcPts val="0"/>
                        </a:spcAft>
                      </a:pPr>
                      <a:r>
                        <a:rPr lang="en-US" sz="1600" b="1" i="0" dirty="0" err="1">
                          <a:effectLst/>
                        </a:rPr>
                        <a:t>macRcpi</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025413702"/>
                  </a:ext>
                </a:extLst>
              </a:tr>
              <a:tr h="243840">
                <a:tc>
                  <a:txBody>
                    <a:bodyPr/>
                    <a:lstStyle/>
                    <a:p>
                      <a:pPr algn="ctr">
                        <a:spcAft>
                          <a:spcPts val="0"/>
                        </a:spcAft>
                      </a:pPr>
                      <a:r>
                        <a:rPr lang="en-US" sz="1600" b="1" i="0" dirty="0" err="1">
                          <a:effectLst/>
                        </a:rPr>
                        <a:t>macRsni</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967405805"/>
                  </a:ext>
                </a:extLst>
              </a:tr>
              <a:tr h="243840">
                <a:tc>
                  <a:txBody>
                    <a:bodyPr/>
                    <a:lstStyle/>
                    <a:p>
                      <a:pPr algn="ctr">
                        <a:spcAft>
                          <a:spcPts val="0"/>
                        </a:spcAft>
                      </a:pPr>
                      <a:r>
                        <a:rPr lang="en-US" sz="1600" b="1" i="0" dirty="0" err="1">
                          <a:effectLst/>
                        </a:rPr>
                        <a:t>macRssi</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506187523"/>
                  </a:ext>
                </a:extLst>
              </a:tr>
              <a:tr h="243840">
                <a:tc>
                  <a:txBody>
                    <a:bodyPr/>
                    <a:lstStyle/>
                    <a:p>
                      <a:pPr algn="ctr">
                        <a:spcAft>
                          <a:spcPts val="0"/>
                        </a:spcAft>
                      </a:pPr>
                      <a:r>
                        <a:rPr lang="en-US" sz="1600" b="1" i="0" dirty="0" err="1">
                          <a:effectLst/>
                        </a:rPr>
                        <a:t>macNoiseHistogram</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711570032"/>
                  </a:ext>
                </a:extLst>
              </a:tr>
              <a:tr h="243840">
                <a:tc>
                  <a:txBody>
                    <a:bodyPr/>
                    <a:lstStyle/>
                    <a:p>
                      <a:pPr algn="ctr">
                        <a:spcAft>
                          <a:spcPts val="0"/>
                        </a:spcAft>
                      </a:pPr>
                      <a:r>
                        <a:rPr lang="en-US" sz="1600" b="1" i="0" dirty="0" err="1">
                          <a:effectLst/>
                        </a:rPr>
                        <a:t>macFrameErrorCount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986123047"/>
                  </a:ext>
                </a:extLst>
              </a:tr>
              <a:tr h="243840">
                <a:tc>
                  <a:txBody>
                    <a:bodyPr/>
                    <a:lstStyle/>
                    <a:p>
                      <a:pPr algn="ctr">
                        <a:spcAft>
                          <a:spcPts val="0"/>
                        </a:spcAft>
                      </a:pPr>
                      <a:r>
                        <a:rPr lang="en-US" sz="1600" b="1" i="0" dirty="0" err="1">
                          <a:effectLst/>
                        </a:rPr>
                        <a:t>macCounterOctets</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359489695"/>
                  </a:ext>
                </a:extLst>
              </a:tr>
              <a:tr h="243840">
                <a:tc>
                  <a:txBody>
                    <a:bodyPr/>
                    <a:lstStyle/>
                    <a:p>
                      <a:pPr algn="ctr">
                        <a:spcAft>
                          <a:spcPts val="0"/>
                        </a:spcAft>
                      </a:pPr>
                      <a:r>
                        <a:rPr lang="en-US" sz="1600" b="1" i="0" dirty="0" err="1">
                          <a:effectLst/>
                        </a:rPr>
                        <a:t>macRetryCount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303290970"/>
                  </a:ext>
                </a:extLst>
              </a:tr>
              <a:tr h="243840">
                <a:tc>
                  <a:txBody>
                    <a:bodyPr/>
                    <a:lstStyle/>
                    <a:p>
                      <a:pPr algn="ctr">
                        <a:spcAft>
                          <a:spcPts val="0"/>
                        </a:spcAft>
                      </a:pPr>
                      <a:r>
                        <a:rPr lang="en-US" sz="1600" b="1" i="0" dirty="0" err="1">
                          <a:effectLst/>
                        </a:rPr>
                        <a:t>macMultipleRetryCount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528976351"/>
                  </a:ext>
                </a:extLst>
              </a:tr>
              <a:tr h="243840">
                <a:tc>
                  <a:txBody>
                    <a:bodyPr/>
                    <a:lstStyle/>
                    <a:p>
                      <a:pPr algn="ctr">
                        <a:spcAft>
                          <a:spcPts val="0"/>
                        </a:spcAft>
                      </a:pPr>
                      <a:r>
                        <a:rPr lang="en-US" sz="1600" b="1" i="0" dirty="0" err="1">
                          <a:effectLst/>
                        </a:rPr>
                        <a:t>macTxFailCount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43881997"/>
                  </a:ext>
                </a:extLst>
              </a:tr>
              <a:tr h="243840">
                <a:tc>
                  <a:txBody>
                    <a:bodyPr/>
                    <a:lstStyle/>
                    <a:p>
                      <a:pPr algn="ctr">
                        <a:spcAft>
                          <a:spcPts val="0"/>
                        </a:spcAft>
                      </a:pPr>
                      <a:r>
                        <a:rPr lang="en-US" sz="1600" b="1" i="0" dirty="0" err="1">
                          <a:effectLst/>
                        </a:rPr>
                        <a:t>macTxSuccessCount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104373776"/>
                  </a:ext>
                </a:extLst>
              </a:tr>
              <a:tr h="243840">
                <a:tc>
                  <a:txBody>
                    <a:bodyPr/>
                    <a:lstStyle/>
                    <a:p>
                      <a:pPr algn="ctr">
                        <a:spcAft>
                          <a:spcPts val="0"/>
                        </a:spcAft>
                      </a:pPr>
                      <a:r>
                        <a:rPr lang="en-US" sz="1600" b="1" i="0" dirty="0" err="1">
                          <a:solidFill>
                            <a:schemeClr val="tx1"/>
                          </a:solidFill>
                          <a:effectLst/>
                        </a:rPr>
                        <a:t>macFcsErrorCount</a:t>
                      </a:r>
                      <a:endParaRPr lang="ja-JP" sz="2000" b="1" i="0" dirty="0">
                        <a:solidFill>
                          <a:schemeClr val="tx1"/>
                        </a:solidFill>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23756874"/>
                  </a:ext>
                </a:extLst>
              </a:tr>
              <a:tr h="274320">
                <a:tc>
                  <a:txBody>
                    <a:bodyPr/>
                    <a:lstStyle/>
                    <a:p>
                      <a:pPr algn="ctr">
                        <a:spcAft>
                          <a:spcPts val="0"/>
                        </a:spcAft>
                      </a:pPr>
                      <a:r>
                        <a:rPr lang="en-US" altLang="ja-JP" sz="1800" b="1" i="0" u="none" strike="noStrike" kern="1200" baseline="0" dirty="0" err="1">
                          <a:solidFill>
                            <a:schemeClr val="tx1"/>
                          </a:solidFill>
                          <a:latin typeface="+mn-lt"/>
                          <a:ea typeface="+mn-ea"/>
                          <a:cs typeface="+mn-cs"/>
                        </a:rPr>
                        <a:t>macSecurityFailure</a:t>
                      </a:r>
                      <a:endParaRPr lang="ja-JP" sz="2000" b="1" i="0" dirty="0">
                        <a:solidFill>
                          <a:schemeClr val="tx1"/>
                        </a:solidFill>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932628071"/>
                  </a:ext>
                </a:extLst>
              </a:tr>
            </a:tbl>
          </a:graphicData>
        </a:graphic>
      </p:graphicFrame>
      <p:graphicFrame>
        <p:nvGraphicFramePr>
          <p:cNvPr id="7" name="表 6"/>
          <p:cNvGraphicFramePr>
            <a:graphicFrameLocks noGrp="1"/>
          </p:cNvGraphicFramePr>
          <p:nvPr/>
        </p:nvGraphicFramePr>
        <p:xfrm>
          <a:off x="3214688" y="1532813"/>
          <a:ext cx="2868750" cy="4857180"/>
        </p:xfrm>
        <a:graphic>
          <a:graphicData uri="http://schemas.openxmlformats.org/drawingml/2006/table">
            <a:tbl>
              <a:tblPr firstRow="1" firstCol="1" bandRow="1">
                <a:tableStyleId>{9D7B26C5-4107-4FEC-AEDC-1716B250A1EF}</a:tableStyleId>
              </a:tblPr>
              <a:tblGrid>
                <a:gridCol w="2868750">
                  <a:extLst>
                    <a:ext uri="{9D8B030D-6E8A-4147-A177-3AD203B41FA5}">
                      <a16:colId xmlns:a16="http://schemas.microsoft.com/office/drawing/2014/main" val="4102453271"/>
                    </a:ext>
                  </a:extLst>
                </a:gridCol>
              </a:tblGrid>
              <a:tr h="337500">
                <a:tc>
                  <a:txBody>
                    <a:bodyPr/>
                    <a:lstStyle/>
                    <a:p>
                      <a:pPr algn="ctr">
                        <a:lnSpc>
                          <a:spcPts val="1000"/>
                        </a:lnSpc>
                        <a:spcAft>
                          <a:spcPts val="0"/>
                        </a:spcAft>
                      </a:pPr>
                      <a:r>
                        <a:rPr lang="en-US" sz="1600" dirty="0">
                          <a:effectLst/>
                        </a:rPr>
                        <a:t>Attribute name</a:t>
                      </a:r>
                      <a:endParaRPr lang="ja-JP" sz="1600" b="1" dirty="0">
                        <a:solidFill>
                          <a:srgbClr val="000000"/>
                        </a:solidFill>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31177025"/>
                  </a:ext>
                </a:extLst>
              </a:tr>
              <a:tr h="288000">
                <a:tc>
                  <a:txBody>
                    <a:bodyPr/>
                    <a:lstStyle/>
                    <a:p>
                      <a:pPr algn="ctr">
                        <a:spcAft>
                          <a:spcPts val="0"/>
                        </a:spcAft>
                      </a:pPr>
                      <a:r>
                        <a:rPr lang="en-US" sz="1600" b="1" i="0" dirty="0" err="1">
                          <a:effectLst/>
                        </a:rPr>
                        <a:t>macDuplicateFrameCount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464058259"/>
                  </a:ext>
                </a:extLst>
              </a:tr>
              <a:tr h="288000">
                <a:tc>
                  <a:txBody>
                    <a:bodyPr/>
                    <a:lstStyle/>
                    <a:p>
                      <a:pPr algn="ctr">
                        <a:spcAft>
                          <a:spcPts val="0"/>
                        </a:spcAft>
                      </a:pPr>
                      <a:r>
                        <a:rPr lang="en-US" sz="1600" b="1" i="0" dirty="0" err="1">
                          <a:effectLst/>
                        </a:rPr>
                        <a:t>macRxSuccessCount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47617536"/>
                  </a:ext>
                </a:extLst>
              </a:tr>
              <a:tr h="288000">
                <a:tc>
                  <a:txBody>
                    <a:bodyPr/>
                    <a:lstStyle/>
                    <a:p>
                      <a:pPr algn="ctr">
                        <a:spcAft>
                          <a:spcPts val="0"/>
                        </a:spcAft>
                      </a:pPr>
                      <a:r>
                        <a:rPr lang="en-US" sz="1600" b="1" i="0" dirty="0" err="1">
                          <a:effectLst/>
                        </a:rPr>
                        <a:t>macNackCount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693043180"/>
                  </a:ext>
                </a:extLst>
              </a:tr>
              <a:tr h="288000">
                <a:tc>
                  <a:txBody>
                    <a:bodyPr/>
                    <a:lstStyle/>
                    <a:p>
                      <a:pPr algn="ctr">
                        <a:spcAft>
                          <a:spcPts val="0"/>
                        </a:spcAft>
                      </a:pPr>
                      <a:r>
                        <a:rPr lang="en-US" sz="1600" b="1" i="0" dirty="0" err="1">
                          <a:effectLst/>
                        </a:rPr>
                        <a:t>macDeferredTxCount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14059635"/>
                  </a:ext>
                </a:extLst>
              </a:tr>
              <a:tr h="288000">
                <a:tc>
                  <a:txBody>
                    <a:bodyPr/>
                    <a:lstStyle/>
                    <a:p>
                      <a:pPr algn="ctr">
                        <a:spcAft>
                          <a:spcPts val="0"/>
                        </a:spcAft>
                      </a:pPr>
                      <a:r>
                        <a:rPr lang="en-US" sz="1600" b="1" i="0" dirty="0" err="1">
                          <a:effectLst/>
                        </a:rPr>
                        <a:t>macAverageBufferUtilization</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072681721"/>
                  </a:ext>
                </a:extLst>
              </a:tr>
              <a:tr h="485775">
                <a:tc>
                  <a:txBody>
                    <a:bodyPr/>
                    <a:lstStyle/>
                    <a:p>
                      <a:pPr algn="ctr">
                        <a:spcAft>
                          <a:spcPts val="0"/>
                        </a:spcAft>
                      </a:pPr>
                      <a:r>
                        <a:rPr lang="en-US" sz="1600" b="1" i="0" dirty="0" err="1">
                          <a:effectLst/>
                        </a:rPr>
                        <a:t>macMaximumBufferUtilization</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700907413"/>
                  </a:ext>
                </a:extLst>
              </a:tr>
              <a:tr h="288000">
                <a:tc>
                  <a:txBody>
                    <a:bodyPr/>
                    <a:lstStyle/>
                    <a:p>
                      <a:pPr algn="ctr">
                        <a:spcAft>
                          <a:spcPts val="0"/>
                        </a:spcAft>
                      </a:pPr>
                      <a:r>
                        <a:rPr lang="en-US" sz="1600" b="1" i="0" dirty="0" err="1">
                          <a:effectLst/>
                        </a:rPr>
                        <a:t>macTxFragmentCount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529478192"/>
                  </a:ext>
                </a:extLst>
              </a:tr>
              <a:tr h="288000">
                <a:tc>
                  <a:txBody>
                    <a:bodyPr/>
                    <a:lstStyle/>
                    <a:p>
                      <a:pPr algn="ctr">
                        <a:spcAft>
                          <a:spcPts val="0"/>
                        </a:spcAft>
                      </a:pPr>
                      <a:r>
                        <a:rPr lang="en-US" sz="1600" b="1" i="0" dirty="0" err="1">
                          <a:effectLst/>
                        </a:rPr>
                        <a:t>macRxFragmentCount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95180773"/>
                  </a:ext>
                </a:extLst>
              </a:tr>
              <a:tr h="288000">
                <a:tc>
                  <a:txBody>
                    <a:bodyPr/>
                    <a:lstStyle/>
                    <a:p>
                      <a:pPr algn="ctr">
                        <a:spcAft>
                          <a:spcPts val="0"/>
                        </a:spcAft>
                      </a:pPr>
                      <a:r>
                        <a:rPr lang="en-US" sz="1600" b="1" i="0" dirty="0" err="1">
                          <a:effectLst/>
                        </a:rPr>
                        <a:t>macTxMulticastCount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4012906413"/>
                  </a:ext>
                </a:extLst>
              </a:tr>
              <a:tr h="288000">
                <a:tc>
                  <a:txBody>
                    <a:bodyPr/>
                    <a:lstStyle/>
                    <a:p>
                      <a:pPr algn="ctr">
                        <a:spcAft>
                          <a:spcPts val="0"/>
                        </a:spcAft>
                      </a:pPr>
                      <a:r>
                        <a:rPr lang="en-US" sz="1600" b="1" i="0" dirty="0" err="1">
                          <a:effectLst/>
                        </a:rPr>
                        <a:t>macRxMulticastCount</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533697957"/>
                  </a:ext>
                </a:extLst>
              </a:tr>
              <a:tr h="288000">
                <a:tc>
                  <a:txBody>
                    <a:bodyPr/>
                    <a:lstStyle/>
                    <a:p>
                      <a:pPr algn="ctr">
                        <a:spcAft>
                          <a:spcPts val="0"/>
                        </a:spcAft>
                      </a:pPr>
                      <a:r>
                        <a:rPr lang="en-US" sz="1600" b="1" i="0" dirty="0" err="1">
                          <a:effectLst/>
                        </a:rPr>
                        <a:t>macAverageAccessDelay</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412127206"/>
                  </a:ext>
                </a:extLst>
              </a:tr>
              <a:tr h="288000">
                <a:tc>
                  <a:txBody>
                    <a:bodyPr/>
                    <a:lstStyle/>
                    <a:p>
                      <a:pPr algn="ctr">
                        <a:spcAft>
                          <a:spcPts val="0"/>
                        </a:spcAft>
                      </a:pPr>
                      <a:r>
                        <a:rPr lang="en-US" sz="1600" b="1" i="0" dirty="0" err="1">
                          <a:effectLst/>
                        </a:rPr>
                        <a:t>macSrmChannelNumber</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700180898"/>
                  </a:ext>
                </a:extLst>
              </a:tr>
              <a:tr h="288000">
                <a:tc>
                  <a:txBody>
                    <a:bodyPr/>
                    <a:lstStyle/>
                    <a:p>
                      <a:pPr algn="ctr">
                        <a:spcAft>
                          <a:spcPts val="0"/>
                        </a:spcAft>
                      </a:pPr>
                      <a:r>
                        <a:rPr lang="en-US" sz="1600" b="1" i="0" dirty="0" err="1">
                          <a:effectLst/>
                        </a:rPr>
                        <a:t>macSrmRxAddrMode</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61989655"/>
                  </a:ext>
                </a:extLst>
              </a:tr>
              <a:tr h="288000">
                <a:tc>
                  <a:txBody>
                    <a:bodyPr/>
                    <a:lstStyle/>
                    <a:p>
                      <a:pPr algn="ctr">
                        <a:spcAft>
                          <a:spcPts val="0"/>
                        </a:spcAft>
                      </a:pPr>
                      <a:r>
                        <a:rPr lang="en-US" sz="1600" b="1" i="0" dirty="0" err="1">
                          <a:effectLst/>
                        </a:rPr>
                        <a:t>macSrmRxDeviceAddress</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397312552"/>
                  </a:ext>
                </a:extLst>
              </a:tr>
              <a:tr h="288000">
                <a:tc>
                  <a:txBody>
                    <a:bodyPr/>
                    <a:lstStyle/>
                    <a:p>
                      <a:pPr algn="ctr">
                        <a:spcAft>
                          <a:spcPts val="0"/>
                        </a:spcAft>
                      </a:pPr>
                      <a:r>
                        <a:rPr lang="en-US" altLang="ja-JP" sz="1800" b="1" i="0" u="none" strike="noStrike" kern="1200" baseline="0" dirty="0" err="1">
                          <a:solidFill>
                            <a:schemeClr val="tx1"/>
                          </a:solidFill>
                          <a:latin typeface="+mn-lt"/>
                          <a:ea typeface="+mn-ea"/>
                          <a:cs typeface="+mn-cs"/>
                        </a:rPr>
                        <a:t>macSrmStartTime</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50480704"/>
                  </a:ext>
                </a:extLst>
              </a:tr>
            </a:tbl>
          </a:graphicData>
        </a:graphic>
      </p:graphicFrame>
      <p:graphicFrame>
        <p:nvGraphicFramePr>
          <p:cNvPr id="8" name="表 7">
            <a:extLst>
              <a:ext uri="{FF2B5EF4-FFF2-40B4-BE49-F238E27FC236}">
                <a16:creationId xmlns:a16="http://schemas.microsoft.com/office/drawing/2014/main" id="{6ECD5192-C2D1-4992-B9F0-AF480CB6BC99}"/>
              </a:ext>
            </a:extLst>
          </p:cNvPr>
          <p:cNvGraphicFramePr>
            <a:graphicFrameLocks noGrp="1"/>
          </p:cNvGraphicFramePr>
          <p:nvPr/>
        </p:nvGraphicFramePr>
        <p:xfrm>
          <a:off x="6230597" y="1526820"/>
          <a:ext cx="2868750" cy="1174140"/>
        </p:xfrm>
        <a:graphic>
          <a:graphicData uri="http://schemas.openxmlformats.org/drawingml/2006/table">
            <a:tbl>
              <a:tblPr firstRow="1" firstCol="1" bandRow="1">
                <a:tableStyleId>{9D7B26C5-4107-4FEC-AEDC-1716B250A1EF}</a:tableStyleId>
              </a:tblPr>
              <a:tblGrid>
                <a:gridCol w="2868750">
                  <a:extLst>
                    <a:ext uri="{9D8B030D-6E8A-4147-A177-3AD203B41FA5}">
                      <a16:colId xmlns:a16="http://schemas.microsoft.com/office/drawing/2014/main" val="4102453271"/>
                    </a:ext>
                  </a:extLst>
                </a:gridCol>
              </a:tblGrid>
              <a:tr h="337500">
                <a:tc>
                  <a:txBody>
                    <a:bodyPr/>
                    <a:lstStyle/>
                    <a:p>
                      <a:pPr algn="ctr">
                        <a:lnSpc>
                          <a:spcPts val="1000"/>
                        </a:lnSpc>
                        <a:spcAft>
                          <a:spcPts val="0"/>
                        </a:spcAft>
                      </a:pPr>
                      <a:r>
                        <a:rPr lang="en-US" sz="1600" dirty="0">
                          <a:effectLst/>
                        </a:rPr>
                        <a:t>Attribute name</a:t>
                      </a:r>
                      <a:endParaRPr lang="ja-JP" sz="1600" b="1" dirty="0">
                        <a:solidFill>
                          <a:srgbClr val="000000"/>
                        </a:solidFill>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31177025"/>
                  </a:ext>
                </a:extLst>
              </a:tr>
              <a:tr h="288000">
                <a:tc>
                  <a:txBody>
                    <a:bodyPr/>
                    <a:lstStyle/>
                    <a:p>
                      <a:pPr algn="ctr">
                        <a:spcAft>
                          <a:spcPts val="0"/>
                        </a:spcAft>
                      </a:pPr>
                      <a:r>
                        <a:rPr lang="en-US" altLang="ja-JP" sz="1800" b="1" i="0" u="none" strike="noStrike" kern="1200" baseline="0" dirty="0" err="1">
                          <a:solidFill>
                            <a:schemeClr val="tx1"/>
                          </a:solidFill>
                          <a:latin typeface="+mn-lt"/>
                          <a:ea typeface="+mn-ea"/>
                          <a:cs typeface="+mn-cs"/>
                        </a:rPr>
                        <a:t>macSrmDuration</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2464058259"/>
                  </a:ext>
                </a:extLst>
              </a:tr>
              <a:tr h="548640">
                <a:tc>
                  <a:txBody>
                    <a:bodyPr/>
                    <a:lstStyle/>
                    <a:p>
                      <a:pPr algn="ctr">
                        <a:spcAft>
                          <a:spcPts val="0"/>
                        </a:spcAft>
                      </a:pPr>
                      <a:r>
                        <a:rPr lang="en-US" altLang="ja-JP" sz="1800" b="1" i="0" u="none" strike="noStrike" kern="1200" baseline="0" dirty="0" err="1">
                          <a:solidFill>
                            <a:schemeClr val="tx1"/>
                          </a:solidFill>
                          <a:latin typeface="+mn-lt"/>
                          <a:ea typeface="+mn-ea"/>
                          <a:cs typeface="+mn-cs"/>
                        </a:rPr>
                        <a:t>macSRMmeasurementMode</a:t>
                      </a:r>
                      <a:endParaRPr lang="ja-JP" sz="2000" b="1" i="0" dirty="0">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147617536"/>
                  </a:ext>
                </a:extLst>
              </a:tr>
            </a:tbl>
          </a:graphicData>
        </a:graphic>
      </p:graphicFrame>
      <p:sp>
        <p:nvSpPr>
          <p:cNvPr id="10" name="日付プレースホルダー 3">
            <a:extLst>
              <a:ext uri="{FF2B5EF4-FFF2-40B4-BE49-F238E27FC236}">
                <a16:creationId xmlns:a16="http://schemas.microsoft.com/office/drawing/2014/main" id="{5E27B9BB-E283-4864-9D2D-FAA4613E1D20}"/>
              </a:ext>
            </a:extLst>
          </p:cNvPr>
          <p:cNvSpPr>
            <a:spLocks noGrp="1"/>
          </p:cNvSpPr>
          <p:nvPr>
            <p:ph type="dt" sz="half" idx="10"/>
          </p:nvPr>
        </p:nvSpPr>
        <p:spPr>
          <a:xfrm>
            <a:off x="685800" y="332656"/>
            <a:ext cx="1600200" cy="215444"/>
          </a:xfrm>
        </p:spPr>
        <p:txBody>
          <a:bodyPr/>
          <a:lstStyle/>
          <a:p>
            <a:r>
              <a:rPr lang="en-US" altLang="ja-JP" dirty="0"/>
              <a:t>May, 2025</a:t>
            </a:r>
          </a:p>
        </p:txBody>
      </p:sp>
    </p:spTree>
    <p:extLst>
      <p:ext uri="{BB962C8B-B14F-4D97-AF65-F5344CB8AC3E}">
        <p14:creationId xmlns:p14="http://schemas.microsoft.com/office/powerpoint/2010/main" val="3600949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C9E8C6-9F97-441D-B3DF-6AD1AEDD849F}"/>
              </a:ext>
            </a:extLst>
          </p:cNvPr>
          <p:cNvSpPr>
            <a:spLocks noGrp="1"/>
          </p:cNvSpPr>
          <p:nvPr>
            <p:ph type="title"/>
          </p:nvPr>
        </p:nvSpPr>
        <p:spPr/>
        <p:txBody>
          <a:bodyPr/>
          <a:lstStyle/>
          <a:p>
            <a:r>
              <a:rPr kumimoji="1" lang="en-US" altLang="ja-JP" dirty="0"/>
              <a:t>Transmit power control (TPC)</a:t>
            </a:r>
            <a:endParaRPr kumimoji="1" lang="ja-JP" altLang="en-US" dirty="0"/>
          </a:p>
        </p:txBody>
      </p:sp>
      <p:sp>
        <p:nvSpPr>
          <p:cNvPr id="3" name="コンテンツ プレースホルダー 2">
            <a:extLst>
              <a:ext uri="{FF2B5EF4-FFF2-40B4-BE49-F238E27FC236}">
                <a16:creationId xmlns:a16="http://schemas.microsoft.com/office/drawing/2014/main" id="{3E1D9DAA-A427-4AD9-8894-2376B6D1FCCC}"/>
              </a:ext>
            </a:extLst>
          </p:cNvPr>
          <p:cNvSpPr>
            <a:spLocks noGrp="1"/>
          </p:cNvSpPr>
          <p:nvPr>
            <p:ph idx="1"/>
          </p:nvPr>
        </p:nvSpPr>
        <p:spPr>
          <a:xfrm>
            <a:off x="251520" y="1981200"/>
            <a:ext cx="8640960" cy="4114800"/>
          </a:xfrm>
        </p:spPr>
        <p:txBody>
          <a:bodyPr/>
          <a:lstStyle/>
          <a:p>
            <a:pPr marL="0" indent="0" algn="l">
              <a:buNone/>
            </a:pPr>
            <a:r>
              <a:rPr lang="en-US" altLang="ja-JP" sz="2000" b="1" i="0" u="none" strike="noStrike" baseline="0" dirty="0">
                <a:latin typeface="Arial-BoldMT"/>
              </a:rPr>
              <a:t>IEEE 802.15.4-2024  10.28.3.3</a:t>
            </a:r>
            <a:endParaRPr lang="en-US" altLang="ja-JP" sz="2000" b="0" i="0" u="none" strike="noStrike" baseline="0" dirty="0">
              <a:latin typeface="TimesNewRomanPSMT"/>
            </a:endParaRPr>
          </a:p>
          <a:p>
            <a:pPr marL="0" indent="0" algn="l">
              <a:buNone/>
            </a:pPr>
            <a:r>
              <a:rPr lang="en-US" altLang="ja-JP" sz="1800" b="0" i="0" u="none" strike="noStrike" baseline="0" dirty="0">
                <a:latin typeface="TimesNewRomanPSMT"/>
              </a:rPr>
              <a:t>TPC is one of the effective means of enhancing the performance of WPANs. A careful setting of the</a:t>
            </a:r>
            <a:r>
              <a:rPr lang="ja-JP" altLang="en-US" sz="1800" dirty="0">
                <a:latin typeface="TimesNewRomanPSMT"/>
              </a:rPr>
              <a:t> </a:t>
            </a:r>
            <a:r>
              <a:rPr lang="en-US" altLang="ja-JP" sz="1800" b="0" i="0" u="none" strike="noStrike" baseline="0" dirty="0">
                <a:latin typeface="TimesNewRomanPSMT"/>
              </a:rPr>
              <a:t>operating transmit power by the wireless node offers several benefits; e.g., efficient spatial re-use of the radio spectrum and minimizes interference. At the time of joining the network, the maximum transmit power</a:t>
            </a:r>
          </a:p>
          <a:p>
            <a:pPr marL="0" indent="0" algn="l">
              <a:buNone/>
            </a:pPr>
            <a:r>
              <a:rPr lang="en-US" altLang="ja-JP" sz="1800" b="0" i="0" u="none" strike="noStrike" baseline="0" dirty="0">
                <a:latin typeface="TimesNewRomanPSMT"/>
              </a:rPr>
              <a:t>that the device shall abide by is notified by the adjacent devices that are already in the network via the beacon frame or association response frame. After joining the network, the device can specify the transmit power for the following communication types:</a:t>
            </a:r>
          </a:p>
          <a:p>
            <a:pPr algn="l"/>
            <a:r>
              <a:rPr lang="en-US" altLang="ja-JP" sz="1800" b="0" i="0" u="none" strike="noStrike" baseline="0" dirty="0">
                <a:latin typeface="TimesNewRomanPSMT"/>
              </a:rPr>
              <a:t>Broadcast communication (e.g., in the scan process) by setting </a:t>
            </a:r>
            <a:r>
              <a:rPr lang="en-US" altLang="ja-JP" sz="1800" b="0" i="1" u="none" strike="noStrike" baseline="0" dirty="0" err="1">
                <a:latin typeface="TimesNewRomanPS-ItalicMT"/>
              </a:rPr>
              <a:t>phyBroadcastTxPower</a:t>
            </a:r>
            <a:r>
              <a:rPr lang="en-US" altLang="ja-JP" sz="1800" b="0" i="0" u="none" strike="noStrike" baseline="0" dirty="0">
                <a:latin typeface="TimesNewRomanPSMT"/>
              </a:rPr>
              <a:t>.</a:t>
            </a:r>
          </a:p>
          <a:p>
            <a:pPr algn="l"/>
            <a:r>
              <a:rPr lang="en-US" altLang="ja-JP" sz="1800" b="0" i="0" u="none" strike="noStrike" baseline="0" dirty="0">
                <a:latin typeface="TimesNewRomanPSMT"/>
              </a:rPr>
              <a:t>Unicast communication with any device (e.g., when a specific communication quality is required for an individual communication or in order to reduce the interference to other devices) by setting </a:t>
            </a:r>
            <a:r>
              <a:rPr lang="en-US" altLang="ja-JP" sz="1800" b="0" i="1" u="none" strike="noStrike" baseline="0" dirty="0" err="1">
                <a:latin typeface="TimesNewRomanPS-ItalicMT"/>
              </a:rPr>
              <a:t>phyUnicastTxPower</a:t>
            </a:r>
            <a:r>
              <a:rPr lang="en-US" altLang="ja-JP" sz="1800" b="0" i="0" u="none" strike="noStrike" baseline="0" dirty="0">
                <a:latin typeface="TimesNewRomanPSMT"/>
              </a:rPr>
              <a:t>.</a:t>
            </a:r>
          </a:p>
          <a:p>
            <a:pPr algn="l"/>
            <a:r>
              <a:rPr lang="en-US" altLang="ja-JP" sz="1800" b="0" i="0" u="none" strike="noStrike" baseline="0" dirty="0">
                <a:latin typeface="TimesNewRomanPSMT"/>
              </a:rPr>
              <a:t>Unicast communication with a specific peer device by setting </a:t>
            </a:r>
            <a:r>
              <a:rPr lang="en-US" altLang="ja-JP" sz="1800" b="0" i="1" u="none" strike="noStrike" baseline="0" dirty="0" err="1">
                <a:latin typeface="TimesNewRomanPS-ItalicMT"/>
              </a:rPr>
              <a:t>phyPeersTxPower</a:t>
            </a:r>
            <a:r>
              <a:rPr lang="en-US" altLang="ja-JP" sz="1800" b="0" i="0" u="none" strike="noStrike" baseline="0" dirty="0">
                <a:latin typeface="TimesNewRomanPSMT"/>
              </a:rPr>
              <a:t>.</a:t>
            </a:r>
            <a:endParaRPr kumimoji="1" lang="ja-JP" altLang="en-US" dirty="0"/>
          </a:p>
        </p:txBody>
      </p:sp>
      <p:sp>
        <p:nvSpPr>
          <p:cNvPr id="5" name="フッター プレースホルダー 4">
            <a:extLst>
              <a:ext uri="{FF2B5EF4-FFF2-40B4-BE49-F238E27FC236}">
                <a16:creationId xmlns:a16="http://schemas.microsoft.com/office/drawing/2014/main" id="{1F9122C3-637F-4262-B8BB-4D629671751D}"/>
              </a:ext>
            </a:extLst>
          </p:cNvPr>
          <p:cNvSpPr>
            <a:spLocks noGrp="1"/>
          </p:cNvSpPr>
          <p:nvPr>
            <p:ph type="ftr" sz="quarter" idx="11"/>
          </p:nvPr>
        </p:nvSpPr>
        <p:spPr/>
        <p:txBody>
          <a:bodyPr/>
          <a:lstStyle/>
          <a:p>
            <a:r>
              <a:rPr lang="en-US" altLang="ja-JP" dirty="0"/>
              <a:t>KITAZAWA Shoichi, Muroran IT</a:t>
            </a:r>
          </a:p>
        </p:txBody>
      </p:sp>
      <p:sp>
        <p:nvSpPr>
          <p:cNvPr id="6" name="スライド番号プレースホルダー 5">
            <a:extLst>
              <a:ext uri="{FF2B5EF4-FFF2-40B4-BE49-F238E27FC236}">
                <a16:creationId xmlns:a16="http://schemas.microsoft.com/office/drawing/2014/main" id="{0F67638D-6D88-45D9-BCE7-50A0753799C5}"/>
              </a:ext>
            </a:extLst>
          </p:cNvPr>
          <p:cNvSpPr>
            <a:spLocks noGrp="1"/>
          </p:cNvSpPr>
          <p:nvPr>
            <p:ph type="sldNum" sz="quarter" idx="12"/>
          </p:nvPr>
        </p:nvSpPr>
        <p:spPr/>
        <p:txBody>
          <a:bodyPr/>
          <a:lstStyle/>
          <a:p>
            <a:r>
              <a:rPr lang="en-US" altLang="ja-JP"/>
              <a:t>Slide </a:t>
            </a:r>
            <a:fld id="{9E8F2465-5AD5-48A7-8321-CC6111AEFB56}" type="slidenum">
              <a:rPr lang="en-US" altLang="ja-JP" smtClean="0"/>
              <a:pPr/>
              <a:t>8</a:t>
            </a:fld>
            <a:endParaRPr lang="en-US" altLang="ja-JP"/>
          </a:p>
        </p:txBody>
      </p:sp>
      <p:sp>
        <p:nvSpPr>
          <p:cNvPr id="7" name="日付プレースホルダー 3">
            <a:extLst>
              <a:ext uri="{FF2B5EF4-FFF2-40B4-BE49-F238E27FC236}">
                <a16:creationId xmlns:a16="http://schemas.microsoft.com/office/drawing/2014/main" id="{EC61A0EF-801B-4594-9BF2-5FC35050E91D}"/>
              </a:ext>
            </a:extLst>
          </p:cNvPr>
          <p:cNvSpPr>
            <a:spLocks noGrp="1"/>
          </p:cNvSpPr>
          <p:nvPr>
            <p:ph type="dt" sz="half" idx="10"/>
          </p:nvPr>
        </p:nvSpPr>
        <p:spPr>
          <a:xfrm>
            <a:off x="685800" y="332656"/>
            <a:ext cx="1600200" cy="215444"/>
          </a:xfrm>
        </p:spPr>
        <p:txBody>
          <a:bodyPr/>
          <a:lstStyle/>
          <a:p>
            <a:r>
              <a:rPr lang="en-US" altLang="ja-JP" dirty="0"/>
              <a:t>May, 2025</a:t>
            </a:r>
          </a:p>
        </p:txBody>
      </p:sp>
    </p:spTree>
    <p:extLst>
      <p:ext uri="{BB962C8B-B14F-4D97-AF65-F5344CB8AC3E}">
        <p14:creationId xmlns:p14="http://schemas.microsoft.com/office/powerpoint/2010/main" val="2047288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TPC Functions</a:t>
            </a:r>
            <a:endParaRPr kumimoji="1" lang="ja-JP" altLang="en-US"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en-US" altLang="ja-JP" dirty="0"/>
              <a:t>KITAZAWA Shoichi, Muroran IT</a:t>
            </a:r>
          </a:p>
        </p:txBody>
      </p:sp>
      <p:sp>
        <p:nvSpPr>
          <p:cNvPr id="5" name="スライド番号プレースホルダー 4"/>
          <p:cNvSpPr>
            <a:spLocks noGrp="1"/>
          </p:cNvSpPr>
          <p:nvPr>
            <p:ph type="sldNum" sz="quarter" idx="12"/>
          </p:nvPr>
        </p:nvSpPr>
        <p:spPr>
          <a:xfrm>
            <a:off x="4393695" y="6475413"/>
            <a:ext cx="432811" cy="184666"/>
          </a:xfrm>
        </p:spPr>
        <p:txBody>
          <a:bodyPr/>
          <a:lstStyle/>
          <a:p>
            <a:r>
              <a:rPr lang="en-GB" altLang="ja-JP"/>
              <a:t>Slide </a:t>
            </a:r>
            <a:fld id="{440F5867-744E-4AA6-B0ED-4C44D2DFBB7B}" type="slidenum">
              <a:rPr lang="en-GB" altLang="ja-JP" smtClean="0"/>
              <a:pPr/>
              <a:t>9</a:t>
            </a:fld>
            <a:endParaRPr lang="en-GB" altLang="ja-JP" dirty="0"/>
          </a:p>
        </p:txBody>
      </p:sp>
      <p:graphicFrame>
        <p:nvGraphicFramePr>
          <p:cNvPr id="7" name="表 6"/>
          <p:cNvGraphicFramePr>
            <a:graphicFrameLocks noGrp="1"/>
          </p:cNvGraphicFramePr>
          <p:nvPr>
            <p:extLst>
              <p:ext uri="{D42A27DB-BD31-4B8C-83A1-F6EECF244321}">
                <p14:modId xmlns:p14="http://schemas.microsoft.com/office/powerpoint/2010/main" val="1608654732"/>
              </p:ext>
            </p:extLst>
          </p:nvPr>
        </p:nvGraphicFramePr>
        <p:xfrm>
          <a:off x="696912" y="2143125"/>
          <a:ext cx="2700000" cy="1815076"/>
        </p:xfrm>
        <a:graphic>
          <a:graphicData uri="http://schemas.openxmlformats.org/drawingml/2006/table">
            <a:tbl>
              <a:tblPr firstRow="1" firstCol="1" bandRow="1">
                <a:tableStyleId>{9D7B26C5-4107-4FEC-AEDC-1716B250A1EF}</a:tableStyleId>
              </a:tblPr>
              <a:tblGrid>
                <a:gridCol w="2700000">
                  <a:extLst>
                    <a:ext uri="{9D8B030D-6E8A-4147-A177-3AD203B41FA5}">
                      <a16:colId xmlns:a16="http://schemas.microsoft.com/office/drawing/2014/main" val="4102453271"/>
                    </a:ext>
                  </a:extLst>
                </a:gridCol>
              </a:tblGrid>
              <a:tr h="435067">
                <a:tc>
                  <a:txBody>
                    <a:bodyPr/>
                    <a:lstStyle/>
                    <a:p>
                      <a:pPr algn="ctr">
                        <a:lnSpc>
                          <a:spcPts val="1000"/>
                        </a:lnSpc>
                        <a:spcAft>
                          <a:spcPts val="0"/>
                        </a:spcAft>
                      </a:pPr>
                      <a:r>
                        <a:rPr lang="en-US" sz="1600" dirty="0">
                          <a:effectLst/>
                        </a:rPr>
                        <a:t>Attribute name</a:t>
                      </a:r>
                      <a:endParaRPr lang="ja-JP" sz="1600" b="1" dirty="0">
                        <a:solidFill>
                          <a:srgbClr val="000000"/>
                        </a:solidFill>
                        <a:effectLst/>
                        <a:latin typeface="Times New Roman" panose="02020603050405020304" pitchFamily="18" charset="0"/>
                        <a:ea typeface="ＭＳ 明朝" panose="02020609040205080304" pitchFamily="17" charset="-128"/>
                      </a:endParaRPr>
                    </a:p>
                  </a:txBody>
                  <a:tcPr marL="46959" marR="46959" marT="0" marB="0" anchor="ctr"/>
                </a:tc>
                <a:extLst>
                  <a:ext uri="{0D108BD9-81ED-4DB2-BD59-A6C34878D82A}">
                    <a16:rowId xmlns:a16="http://schemas.microsoft.com/office/drawing/2014/main" val="331177025"/>
                  </a:ext>
                </a:extLst>
              </a:tr>
              <a:tr h="407876">
                <a:tc>
                  <a:txBody>
                    <a:bodyPr/>
                    <a:lstStyle/>
                    <a:p>
                      <a:pPr algn="ctr" fontAlgn="ctr"/>
                      <a:r>
                        <a:rPr lang="ja-JP" sz="1500" u="none" strike="noStrike" dirty="0">
                          <a:effectLst/>
                        </a:rPr>
                        <a:t>phyTxPower</a:t>
                      </a:r>
                      <a:endParaRPr lang="ja-JP" sz="1500" b="0" i="0" u="none" strike="noStrike" dirty="0">
                        <a:solidFill>
                          <a:srgbClr val="000000"/>
                        </a:solidFill>
                        <a:effectLst/>
                        <a:latin typeface="Times New Roman" panose="02020603050405020304" pitchFamily="18" charset="0"/>
                        <a:ea typeface="游ゴシック" panose="020B0400000000000000" pitchFamily="50" charset="-128"/>
                      </a:endParaRPr>
                    </a:p>
                  </a:txBody>
                  <a:tcPr marL="8930" marR="8930" marT="8930" marB="0" anchor="ctr"/>
                </a:tc>
                <a:extLst>
                  <a:ext uri="{0D108BD9-81ED-4DB2-BD59-A6C34878D82A}">
                    <a16:rowId xmlns:a16="http://schemas.microsoft.com/office/drawing/2014/main" val="2469554977"/>
                  </a:ext>
                </a:extLst>
              </a:tr>
              <a:tr h="407876">
                <a:tc>
                  <a:txBody>
                    <a:bodyPr/>
                    <a:lstStyle/>
                    <a:p>
                      <a:pPr algn="ctr" fontAlgn="ctr"/>
                      <a:r>
                        <a:rPr lang="en-US" sz="1500" u="none" strike="noStrike" dirty="0" err="1">
                          <a:effectLst/>
                        </a:rPr>
                        <a:t>phyUnicastTxPower</a:t>
                      </a:r>
                      <a:endParaRPr lang="ja-JP" sz="1500" b="0" i="0" u="none" strike="noStrike" dirty="0">
                        <a:solidFill>
                          <a:srgbClr val="000000"/>
                        </a:solidFill>
                        <a:effectLst/>
                        <a:latin typeface="Times New Roman" panose="02020603050405020304" pitchFamily="18" charset="0"/>
                        <a:ea typeface="游ゴシック" panose="020B0400000000000000" pitchFamily="50" charset="-128"/>
                      </a:endParaRPr>
                    </a:p>
                  </a:txBody>
                  <a:tcPr marL="8930" marR="8930" marT="8930" marB="0" anchor="ctr"/>
                </a:tc>
                <a:extLst>
                  <a:ext uri="{0D108BD9-81ED-4DB2-BD59-A6C34878D82A}">
                    <a16:rowId xmlns:a16="http://schemas.microsoft.com/office/drawing/2014/main" val="3924977901"/>
                  </a:ext>
                </a:extLst>
              </a:tr>
              <a:tr h="564257">
                <a:tc>
                  <a:txBody>
                    <a:bodyPr/>
                    <a:lstStyle/>
                    <a:p>
                      <a:pPr algn="ctr" fontAlgn="ctr"/>
                      <a:r>
                        <a:rPr lang="en-US" sz="1500" u="none" strike="noStrike" dirty="0" err="1">
                          <a:effectLst/>
                        </a:rPr>
                        <a:t>phyPeersTxPower</a:t>
                      </a:r>
                      <a:endParaRPr lang="ja-JP" sz="1500" b="0" i="0" u="none" strike="noStrike" dirty="0">
                        <a:solidFill>
                          <a:srgbClr val="000000"/>
                        </a:solidFill>
                        <a:effectLst/>
                        <a:latin typeface="Times New Roman" panose="02020603050405020304" pitchFamily="18" charset="0"/>
                        <a:ea typeface="游ゴシック" panose="020B0400000000000000" pitchFamily="50" charset="-128"/>
                      </a:endParaRPr>
                    </a:p>
                  </a:txBody>
                  <a:tcPr marL="8930" marR="8930" marT="8930" marB="0" anchor="ctr"/>
                </a:tc>
                <a:extLst>
                  <a:ext uri="{0D108BD9-81ED-4DB2-BD59-A6C34878D82A}">
                    <a16:rowId xmlns:a16="http://schemas.microsoft.com/office/drawing/2014/main" val="1025413702"/>
                  </a:ext>
                </a:extLst>
              </a:tr>
            </a:tbl>
          </a:graphicData>
        </a:graphic>
      </p:graphicFrame>
      <p:pic>
        <p:nvPicPr>
          <p:cNvPr id="8" name="Picture 8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2428875"/>
            <a:ext cx="4678499" cy="2025000"/>
          </a:xfrm>
          <a:prstGeom prst="rect">
            <a:avLst/>
          </a:prstGeom>
          <a:noFill/>
          <a:ln>
            <a:noFill/>
          </a:ln>
        </p:spPr>
      </p:pic>
      <p:sp>
        <p:nvSpPr>
          <p:cNvPr id="9" name="日付プレースホルダー 3">
            <a:extLst>
              <a:ext uri="{FF2B5EF4-FFF2-40B4-BE49-F238E27FC236}">
                <a16:creationId xmlns:a16="http://schemas.microsoft.com/office/drawing/2014/main" id="{702A12D9-FDD6-4763-935D-2D14B01EC081}"/>
              </a:ext>
            </a:extLst>
          </p:cNvPr>
          <p:cNvSpPr>
            <a:spLocks noGrp="1"/>
          </p:cNvSpPr>
          <p:nvPr>
            <p:ph type="dt" sz="half" idx="10"/>
          </p:nvPr>
        </p:nvSpPr>
        <p:spPr>
          <a:xfrm>
            <a:off x="685800" y="332656"/>
            <a:ext cx="1600200" cy="215444"/>
          </a:xfrm>
        </p:spPr>
        <p:txBody>
          <a:bodyPr/>
          <a:lstStyle/>
          <a:p>
            <a:r>
              <a:rPr lang="en-US" altLang="ja-JP" dirty="0"/>
              <a:t>May, 2025</a:t>
            </a:r>
          </a:p>
        </p:txBody>
      </p:sp>
    </p:spTree>
    <p:extLst>
      <p:ext uri="{BB962C8B-B14F-4D97-AF65-F5344CB8AC3E}">
        <p14:creationId xmlns:p14="http://schemas.microsoft.com/office/powerpoint/2010/main" val="2937145794"/>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317</TotalTime>
  <Words>900</Words>
  <Application>Microsoft Office PowerPoint</Application>
  <PresentationFormat>画面に合わせる (4:3)</PresentationFormat>
  <Paragraphs>160</Paragraphs>
  <Slides>10</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Arial-BoldMT</vt:lpstr>
      <vt:lpstr>TimesNewRomanPS-ItalicMT</vt:lpstr>
      <vt:lpstr>TimesNewRomanPSMT</vt:lpstr>
      <vt:lpstr>Arial</vt:lpstr>
      <vt:lpstr>Calibri</vt:lpstr>
      <vt:lpstr>Times New Roman</vt:lpstr>
      <vt:lpstr>Office テーマ</vt:lpstr>
      <vt:lpstr>PowerPoint プレゼンテーション</vt:lpstr>
      <vt:lpstr>Overview of SRM function</vt:lpstr>
      <vt:lpstr>Abstract</vt:lpstr>
      <vt:lpstr>General use case</vt:lpstr>
      <vt:lpstr>Spectrum resource measurement (SRM)</vt:lpstr>
      <vt:lpstr>SRM performance metrics</vt:lpstr>
      <vt:lpstr>SRM Functions</vt:lpstr>
      <vt:lpstr>Transmit power control (TPC)</vt:lpstr>
      <vt:lpstr>TPC Functions</vt:lpstr>
      <vt:lpstr>SRM flow</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北沢　祥一</dc:creator>
  <cp:keywords/>
  <dc:description>&lt;doc#&gt;</dc:description>
  <cp:lastModifiedBy>北沢　祥一</cp:lastModifiedBy>
  <cp:revision>16</cp:revision>
  <cp:lastPrinted>1998-02-10T13:28:06Z</cp:lastPrinted>
  <dcterms:created xsi:type="dcterms:W3CDTF">2025-05-13T05:19:26Z</dcterms:created>
  <dcterms:modified xsi:type="dcterms:W3CDTF">2025-05-13T12:04:39Z</dcterms:modified>
</cp:coreProperties>
</file>