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416" r:id="rId2"/>
    <p:sldId id="2453" r:id="rId3"/>
    <p:sldId id="2437" r:id="rId4"/>
    <p:sldId id="2438" r:id="rId5"/>
    <p:sldId id="2436" r:id="rId6"/>
    <p:sldId id="2450" r:id="rId7"/>
    <p:sldId id="2456" r:id="rId8"/>
    <p:sldId id="2451" r:id="rId9"/>
    <p:sldId id="2455" r:id="rId10"/>
    <p:sldId id="2452" r:id="rId11"/>
    <p:sldId id="2454" r:id="rId12"/>
    <p:sldId id="243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E9"/>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51" autoAdjust="0"/>
    <p:restoredTop sz="94660"/>
  </p:normalViewPr>
  <p:slideViewPr>
    <p:cSldViewPr>
      <p:cViewPr varScale="1">
        <p:scale>
          <a:sx n="78" d="100"/>
          <a:sy n="78" d="100"/>
        </p:scale>
        <p:origin x="1728" y="4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2" name="テキスト ボックス 1">
            <a:extLst>
              <a:ext uri="{FF2B5EF4-FFF2-40B4-BE49-F238E27FC236}">
                <a16:creationId xmlns:a16="http://schemas.microsoft.com/office/drawing/2014/main" id="{70F7C2E7-83C6-1630-CEE6-B9F46FB8B700}"/>
              </a:ext>
            </a:extLst>
          </p:cNvPr>
          <p:cNvSpPr txBox="1"/>
          <p:nvPr userDrawn="1"/>
        </p:nvSpPr>
        <p:spPr>
          <a:xfrm>
            <a:off x="1175657" y="476410"/>
            <a:ext cx="184731" cy="461665"/>
          </a:xfrm>
          <a:prstGeom prst="rect">
            <a:avLst/>
          </a:prstGeom>
          <a:noFill/>
        </p:spPr>
        <p:txBody>
          <a:bodyPr wrap="none" rtlCol="0">
            <a:spAutoFit/>
          </a:bodyPr>
          <a:lstStyle/>
          <a:p>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802.15-25</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-0243-00-acss</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348169" y="6475413"/>
            <a:ext cx="3005631"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a:t>
            </a:r>
            <a:r>
              <a:rPr lang="fi-FI" sz="1200" dirty="0" err="1">
                <a:solidFill>
                  <a:srgbClr val="000000"/>
                </a:solidFill>
              </a:rPr>
              <a:t>Ishihara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9600" y="762000"/>
            <a:ext cx="109728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US" sz="1600" b="1" dirty="0">
                <a:solidFill>
                  <a:srgbClr val="000000"/>
                </a:solidFill>
                <a:latin typeface="Times New Roman" panose="02020603050405020304" pitchFamily="18" charset="0"/>
                <a:ea typeface="+mn-ea"/>
              </a:rPr>
              <a:t>CCA modes for </a:t>
            </a:r>
            <a:r>
              <a:rPr lang="en-US" altLang="en-US" sz="1600" b="1" dirty="0" err="1">
                <a:solidFill>
                  <a:srgbClr val="000000"/>
                </a:solidFill>
                <a:latin typeface="Times New Roman" panose="02020603050405020304" pitchFamily="18" charset="0"/>
                <a:ea typeface="+mn-ea"/>
              </a:rPr>
              <a:t>suspendable</a:t>
            </a:r>
            <a:r>
              <a:rPr lang="en-US" altLang="en-US" sz="1600" b="1" dirty="0">
                <a:solidFill>
                  <a:srgbClr val="000000"/>
                </a:solidFill>
                <a:latin typeface="Times New Roman" panose="02020603050405020304" pitchFamily="18" charset="0"/>
                <a:ea typeface="+mn-ea"/>
              </a:rPr>
              <a:t> CSMA-CA</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US" sz="1600" dirty="0">
                <a:solidFill>
                  <a:schemeClr val="tx1"/>
                </a:solidFill>
                <a:latin typeface="Times New Roman" panose="02020603050405020304" pitchFamily="18" charset="0"/>
                <a:ea typeface="+mn-ea"/>
              </a:rPr>
              <a:t>13</a:t>
            </a:r>
            <a:r>
              <a:rPr lang="en-US" altLang="en-JP" sz="1600" dirty="0">
                <a:solidFill>
                  <a:schemeClr val="tx1"/>
                </a:solidFill>
              </a:rPr>
              <a:t> May.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err="1">
                <a:solidFill>
                  <a:schemeClr val="tx1"/>
                </a:solidFill>
              </a:rPr>
              <a:t>Tetsushi</a:t>
            </a:r>
            <a:r>
              <a:rPr lang="en-US" altLang="en-JP" sz="1600" dirty="0">
                <a:solidFill>
                  <a:schemeClr val="tx1"/>
                </a:solidFill>
              </a:rPr>
              <a:t>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discusses issues in the CCA modes for </a:t>
            </a:r>
            <a:r>
              <a:rPr lang="en-US" altLang="en-JP" sz="1600" dirty="0" err="1">
                <a:solidFill>
                  <a:schemeClr val="tx2"/>
                </a:solidFill>
              </a:rPr>
              <a:t>suspendable</a:t>
            </a:r>
            <a:r>
              <a:rPr lang="en-US" altLang="en-JP" sz="1600" dirty="0">
                <a:solidFill>
                  <a:schemeClr val="tx2"/>
                </a:solidFill>
              </a:rPr>
              <a:t> CSMA-CA</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[Discussing the issues in </a:t>
            </a:r>
            <a:r>
              <a:rPr lang="en-US" altLang="en-JP" sz="1600" dirty="0">
                <a:solidFill>
                  <a:schemeClr val="tx2"/>
                </a:solidFill>
              </a:rPr>
              <a:t>the CCA modes for </a:t>
            </a:r>
            <a:r>
              <a:rPr lang="en-US" altLang="en-JP" sz="1600" dirty="0" err="1">
                <a:solidFill>
                  <a:schemeClr val="tx2"/>
                </a:solidFill>
              </a:rPr>
              <a:t>suspendable</a:t>
            </a:r>
            <a:r>
              <a:rPr lang="en-US" altLang="en-JP" sz="1600" dirty="0">
                <a:solidFill>
                  <a:schemeClr val="tx2"/>
                </a:solidFill>
              </a:rPr>
              <a:t> CSMA-CA in the coexistence of different modulations</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181FAD-F238-063F-626B-3A88126928AF}"/>
              </a:ext>
            </a:extLst>
          </p:cNvPr>
          <p:cNvSpPr>
            <a:spLocks noGrp="1"/>
          </p:cNvSpPr>
          <p:nvPr>
            <p:ph type="title"/>
          </p:nvPr>
        </p:nvSpPr>
        <p:spPr/>
        <p:txBody>
          <a:bodyPr/>
          <a:lstStyle/>
          <a:p>
            <a:r>
              <a:rPr kumimoji="1" lang="en-US" altLang="ja-JP" dirty="0"/>
              <a:t>Effect of  ED threshold and CS/ED difference on the fairness</a:t>
            </a:r>
            <a:endParaRPr kumimoji="1" lang="ja-JP" altLang="en-US"/>
          </a:p>
        </p:txBody>
      </p:sp>
      <p:sp>
        <p:nvSpPr>
          <p:cNvPr id="3" name="コンテンツ プレースホルダー 2">
            <a:extLst>
              <a:ext uri="{FF2B5EF4-FFF2-40B4-BE49-F238E27FC236}">
                <a16:creationId xmlns:a16="http://schemas.microsoft.com/office/drawing/2014/main" id="{9D41939A-469B-364F-10A0-1736EB56776D}"/>
              </a:ext>
            </a:extLst>
          </p:cNvPr>
          <p:cNvSpPr>
            <a:spLocks noGrp="1"/>
          </p:cNvSpPr>
          <p:nvPr>
            <p:ph idx="1"/>
          </p:nvPr>
        </p:nvSpPr>
        <p:spPr/>
        <p:txBody>
          <a:bodyPr/>
          <a:lstStyle/>
          <a:p>
            <a:r>
              <a:rPr kumimoji="1" lang="en-US" altLang="ja-JP" dirty="0"/>
              <a:t>Low threshold: Conservative - Small chance to send (others always win!)</a:t>
            </a:r>
          </a:p>
          <a:p>
            <a:r>
              <a:rPr kumimoji="1" lang="en-US" altLang="ja-JP" dirty="0"/>
              <a:t>High threshold: Aggressive – Easy to obtain TX opportunity</a:t>
            </a:r>
          </a:p>
          <a:p>
            <a:r>
              <a:rPr kumimoji="1" lang="en-US" altLang="ja-JP" dirty="0"/>
              <a:t>Definition of the threshold. W or W/Hz (Depends on the local regulations)</a:t>
            </a:r>
          </a:p>
          <a:p>
            <a:endParaRPr kumimoji="1" lang="en-US" altLang="ja-JP" dirty="0"/>
          </a:p>
          <a:p>
            <a:r>
              <a:rPr kumimoji="1" lang="en-US" altLang="ja-JP" dirty="0"/>
              <a:t>CS CCA: Competition in the same group (small difference in airtime)</a:t>
            </a:r>
          </a:p>
          <a:p>
            <a:r>
              <a:rPr kumimoji="1" lang="en-US" altLang="ja-JP" dirty="0"/>
              <a:t>ED CCA: Competition between different groups</a:t>
            </a:r>
          </a:p>
          <a:p>
            <a:pPr lvl="1"/>
            <a:r>
              <a:rPr kumimoji="1" lang="en-US" altLang="ja-JP" dirty="0"/>
              <a:t>Slower group will constrain others’ performance. Does this ensure fairness?</a:t>
            </a:r>
          </a:p>
          <a:p>
            <a:endParaRPr kumimoji="1" lang="en-US" altLang="ja-JP" dirty="0"/>
          </a:p>
          <a:p>
            <a:r>
              <a:rPr kumimoji="1" lang="en-US" altLang="ja-JP" dirty="0"/>
              <a:t>Do all devices in the same network use the same configuration?</a:t>
            </a:r>
          </a:p>
          <a:p>
            <a:pPr lvl="1"/>
            <a:r>
              <a:rPr kumimoji="1" lang="en-US" altLang="ja-JP" dirty="0"/>
              <a:t>Small star topology: May be Yes.</a:t>
            </a:r>
          </a:p>
          <a:p>
            <a:pPr lvl="1"/>
            <a:r>
              <a:rPr kumimoji="1" lang="en-US" altLang="ja-JP" dirty="0"/>
              <a:t>Large tree topology: No. The surrounding conditions are different at different positions.</a:t>
            </a:r>
          </a:p>
          <a:p>
            <a:pPr lvl="2"/>
            <a:r>
              <a:rPr kumimoji="1" lang="en-US" altLang="ja-JP" dirty="0"/>
              <a:t>Then, how do we determine the configuration?</a:t>
            </a:r>
          </a:p>
          <a:p>
            <a:pPr lvl="1"/>
            <a:endParaRPr kumimoji="1" lang="en-US" altLang="ja-JP" dirty="0"/>
          </a:p>
        </p:txBody>
      </p:sp>
      <p:sp>
        <p:nvSpPr>
          <p:cNvPr id="4" name="スライド番号プレースホルダー 3">
            <a:extLst>
              <a:ext uri="{FF2B5EF4-FFF2-40B4-BE49-F238E27FC236}">
                <a16:creationId xmlns:a16="http://schemas.microsoft.com/office/drawing/2014/main" id="{105470D1-3442-3760-9494-065589A6469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457922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8B86E-A96E-FAD9-BA44-F00FF1AD6331}"/>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B11053E7-845B-CA22-F9C9-6D16D958C69A}"/>
              </a:ext>
            </a:extLst>
          </p:cNvPr>
          <p:cNvSpPr>
            <a:spLocks noGrp="1"/>
          </p:cNvSpPr>
          <p:nvPr>
            <p:ph type="title"/>
          </p:nvPr>
        </p:nvSpPr>
        <p:spPr/>
        <p:txBody>
          <a:bodyPr/>
          <a:lstStyle/>
          <a:p>
            <a:r>
              <a:rPr lang="en-US" altLang="ja-JP" dirty="0"/>
              <a:t>Summary</a:t>
            </a:r>
            <a:endParaRPr lang="ja-JP" altLang="en-US"/>
          </a:p>
        </p:txBody>
      </p:sp>
      <p:sp>
        <p:nvSpPr>
          <p:cNvPr id="4" name="コンテンツ プレースホルダー 3">
            <a:extLst>
              <a:ext uri="{FF2B5EF4-FFF2-40B4-BE49-F238E27FC236}">
                <a16:creationId xmlns:a16="http://schemas.microsoft.com/office/drawing/2014/main" id="{0563ECA3-B0FE-A6E8-A9CC-2409E4304EB7}"/>
              </a:ext>
            </a:extLst>
          </p:cNvPr>
          <p:cNvSpPr>
            <a:spLocks noGrp="1"/>
          </p:cNvSpPr>
          <p:nvPr>
            <p:ph idx="1"/>
          </p:nvPr>
        </p:nvSpPr>
        <p:spPr/>
        <p:txBody>
          <a:bodyPr/>
          <a:lstStyle/>
          <a:p>
            <a:r>
              <a:rPr lang="en-US" altLang="ja-JP" sz="2400" dirty="0"/>
              <a:t>There are various options for realizing </a:t>
            </a:r>
            <a:r>
              <a:rPr lang="en-US" altLang="ja-JP" sz="2400" dirty="0" err="1"/>
              <a:t>suspendable</a:t>
            </a:r>
            <a:r>
              <a:rPr lang="en-US" altLang="ja-JP" sz="2400" dirty="0"/>
              <a:t> CSMA-CA</a:t>
            </a:r>
          </a:p>
          <a:p>
            <a:pPr lvl="1"/>
            <a:r>
              <a:rPr lang="en-US" altLang="ja-JP" sz="2200" dirty="0"/>
              <a:t>CS or ED for each backoff slot</a:t>
            </a:r>
          </a:p>
          <a:p>
            <a:pPr lvl="1"/>
            <a:r>
              <a:rPr lang="en-US" altLang="ja-JP" sz="2200" dirty="0"/>
              <a:t>ED threshold</a:t>
            </a:r>
          </a:p>
          <a:p>
            <a:r>
              <a:rPr lang="en-US" altLang="ja-JP" sz="2400" dirty="0"/>
              <a:t>Understanding the environment is important to determine the suitable configuration</a:t>
            </a:r>
          </a:p>
          <a:p>
            <a:pPr lvl="1"/>
            <a:r>
              <a:rPr lang="en-US" altLang="ja-JP" sz="2200" dirty="0"/>
              <a:t>SRM would be useful for the purpose</a:t>
            </a:r>
          </a:p>
          <a:p>
            <a:pPr marL="457200" lvl="1" indent="0">
              <a:buNone/>
            </a:pPr>
            <a:endParaRPr lang="en-US" altLang="ja-JP" sz="2200" dirty="0"/>
          </a:p>
          <a:p>
            <a:r>
              <a:rPr lang="en-US" altLang="ja-JP" sz="2400" dirty="0"/>
              <a:t>What should be included in the standard?</a:t>
            </a:r>
          </a:p>
          <a:p>
            <a:r>
              <a:rPr lang="en-US" altLang="ja-JP" sz="2400" dirty="0"/>
              <a:t>Simulation and Analysis are needed, assuming typical applications.</a:t>
            </a:r>
            <a:endParaRPr lang="ja-JP" altLang="en-US" sz="2400"/>
          </a:p>
        </p:txBody>
      </p:sp>
      <p:sp>
        <p:nvSpPr>
          <p:cNvPr id="2" name="スライド番号プレースホルダー 1">
            <a:extLst>
              <a:ext uri="{FF2B5EF4-FFF2-40B4-BE49-F238E27FC236}">
                <a16:creationId xmlns:a16="http://schemas.microsoft.com/office/drawing/2014/main" id="{74D63015-0DEF-6931-3C5B-DB9DC3667FC9}"/>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Tree>
    <p:extLst>
      <p:ext uri="{BB962C8B-B14F-4D97-AF65-F5344CB8AC3E}">
        <p14:creationId xmlns:p14="http://schemas.microsoft.com/office/powerpoint/2010/main" val="248460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3E91E-6AD6-7224-1483-1B44779BC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9290F3-5B4B-532E-AC58-92EB64B17E8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56451C7-AA25-4DC3-AC0B-1E06D0D1C692}"/>
              </a:ext>
            </a:extLst>
          </p:cNvPr>
          <p:cNvSpPr>
            <a:spLocks noGrp="1"/>
          </p:cNvSpPr>
          <p:nvPr>
            <p:ph idx="1"/>
          </p:nvPr>
        </p:nvSpPr>
        <p:spPr/>
        <p:txBody>
          <a:bodyPr/>
          <a:lstStyle/>
          <a:p>
            <a:pPr marL="495300" indent="-360363">
              <a:buNone/>
            </a:pPr>
            <a:r>
              <a:rPr lang="en-US" altLang="ja-JP" dirty="0"/>
              <a:t>[1] T. Sumi, Y. Nagai, J. Guo, P. Orlik, K. Parsons, IEEE 802.11ah and IEEE 802.15.4g SUN OFDM PHY Coexistence Simulation for Case 1-3 with </a:t>
            </a:r>
            <a:r>
              <a:rPr lang="en-US" altLang="ja-JP" dirty="0" err="1"/>
              <a:t>Suspendable</a:t>
            </a:r>
            <a:r>
              <a:rPr lang="en-US" altLang="ja-JP" dirty="0"/>
              <a:t> CSMA/CA, DCN: 802.19-25/0006r0</a:t>
            </a:r>
          </a:p>
          <a:p>
            <a:pPr marL="495300" indent="-360363">
              <a:buNone/>
            </a:pPr>
            <a:r>
              <a:rPr lang="en-US" altLang="ja-JP" sz="2000" dirty="0"/>
              <a:t>[</a:t>
            </a:r>
            <a:r>
              <a:rPr lang="en-US" dirty="0"/>
              <a:t>2] IEEE Standard for Low‐Rate Wireless Networks, IEEE Std 802.15.4-2024.</a:t>
            </a:r>
          </a:p>
        </p:txBody>
      </p:sp>
      <p:sp>
        <p:nvSpPr>
          <p:cNvPr id="4" name="Slide Number Placeholder 3">
            <a:extLst>
              <a:ext uri="{FF2B5EF4-FFF2-40B4-BE49-F238E27FC236}">
                <a16:creationId xmlns:a16="http://schemas.microsoft.com/office/drawing/2014/main" id="{28B9A76F-2122-2099-3812-5C136249707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2511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45236CE-8080-97CF-4DEB-669BA0B75998}"/>
              </a:ext>
            </a:extLst>
          </p:cNvPr>
          <p:cNvSpPr>
            <a:spLocks noGrp="1"/>
          </p:cNvSpPr>
          <p:nvPr>
            <p:ph type="title"/>
          </p:nvPr>
        </p:nvSpPr>
        <p:spPr/>
        <p:txBody>
          <a:bodyPr/>
          <a:lstStyle/>
          <a:p>
            <a:r>
              <a:rPr lang="en-US" altLang="ja-JP" dirty="0"/>
              <a:t>Topics in this presentation</a:t>
            </a:r>
            <a:endParaRPr lang="ja-JP" altLang="en-US"/>
          </a:p>
        </p:txBody>
      </p:sp>
      <p:sp>
        <p:nvSpPr>
          <p:cNvPr id="4" name="コンテンツ プレースホルダー 3">
            <a:extLst>
              <a:ext uri="{FF2B5EF4-FFF2-40B4-BE49-F238E27FC236}">
                <a16:creationId xmlns:a16="http://schemas.microsoft.com/office/drawing/2014/main" id="{B4920143-5EDA-1C6E-C2D9-81552704F535}"/>
              </a:ext>
            </a:extLst>
          </p:cNvPr>
          <p:cNvSpPr>
            <a:spLocks noGrp="1"/>
          </p:cNvSpPr>
          <p:nvPr>
            <p:ph idx="1"/>
          </p:nvPr>
        </p:nvSpPr>
        <p:spPr/>
        <p:txBody>
          <a:bodyPr/>
          <a:lstStyle/>
          <a:p>
            <a:r>
              <a:rPr lang="en-US" altLang="ja-JP" dirty="0"/>
              <a:t>Dynamic ED threshold for co-existence</a:t>
            </a:r>
          </a:p>
          <a:p>
            <a:pPr lvl="1"/>
            <a:r>
              <a:rPr lang="en-US" altLang="ja-JP" dirty="0"/>
              <a:t>How to determine the threshold?</a:t>
            </a:r>
          </a:p>
          <a:p>
            <a:r>
              <a:rPr lang="en-US" altLang="ja-JP" dirty="0"/>
              <a:t>CCA modes for </a:t>
            </a:r>
            <a:r>
              <a:rPr lang="en-US" altLang="ja-JP" dirty="0" err="1"/>
              <a:t>suspendable</a:t>
            </a:r>
            <a:r>
              <a:rPr lang="en-US" altLang="ja-JP" dirty="0"/>
              <a:t> CSMA-CA</a:t>
            </a:r>
          </a:p>
          <a:p>
            <a:pPr lvl="1"/>
            <a:r>
              <a:rPr lang="en-US" altLang="ja-JP" dirty="0"/>
              <a:t>Mode 1: Carrier sense only (CS)</a:t>
            </a:r>
          </a:p>
          <a:p>
            <a:pPr lvl="1"/>
            <a:r>
              <a:rPr lang="en-US" altLang="ja-JP" dirty="0"/>
              <a:t>Mode 2: Energy above threshold (ED)</a:t>
            </a:r>
          </a:p>
          <a:p>
            <a:pPr lvl="1"/>
            <a:r>
              <a:rPr lang="en-US" altLang="ja-JP" dirty="0"/>
              <a:t>Mode 3: {3a: CS and ED, 3b: CS or ED}</a:t>
            </a:r>
          </a:p>
          <a:p>
            <a:endParaRPr lang="ja-JP" altLang="en-US"/>
          </a:p>
        </p:txBody>
      </p:sp>
      <p:sp>
        <p:nvSpPr>
          <p:cNvPr id="2" name="スライド番号プレースホルダー 1">
            <a:extLst>
              <a:ext uri="{FF2B5EF4-FFF2-40B4-BE49-F238E27FC236}">
                <a16:creationId xmlns:a16="http://schemas.microsoft.com/office/drawing/2014/main" id="{8265490E-064D-EDB9-7A33-6A8C5006972A}"/>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2969482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FEFE26-0158-CDDD-D3E1-75EC20D7252B}"/>
              </a:ext>
            </a:extLst>
          </p:cNvPr>
          <p:cNvSpPr>
            <a:spLocks noGrp="1"/>
          </p:cNvSpPr>
          <p:nvPr>
            <p:ph type="title"/>
          </p:nvPr>
        </p:nvSpPr>
        <p:spPr/>
        <p:txBody>
          <a:bodyPr/>
          <a:lstStyle/>
          <a:p>
            <a:r>
              <a:rPr kumimoji="1" lang="en-US" altLang="ja-JP" dirty="0"/>
              <a:t>IEEE 802.15.4 CSMA-CA</a:t>
            </a:r>
            <a:endParaRPr kumimoji="1" lang="ja-JP" altLang="en-US"/>
          </a:p>
        </p:txBody>
      </p:sp>
      <p:sp>
        <p:nvSpPr>
          <p:cNvPr id="3" name="コンテンツ プレースホルダー 2">
            <a:extLst>
              <a:ext uri="{FF2B5EF4-FFF2-40B4-BE49-F238E27FC236}">
                <a16:creationId xmlns:a16="http://schemas.microsoft.com/office/drawing/2014/main" id="{FE76FBB6-90AE-8493-ECED-4421696F3CEF}"/>
              </a:ext>
            </a:extLst>
          </p:cNvPr>
          <p:cNvSpPr>
            <a:spLocks noGrp="1"/>
          </p:cNvSpPr>
          <p:nvPr>
            <p:ph idx="1"/>
          </p:nvPr>
        </p:nvSpPr>
        <p:spPr/>
        <p:txBody>
          <a:bodyPr/>
          <a:lstStyle/>
          <a:p>
            <a:r>
              <a:rPr kumimoji="1" lang="en-US" altLang="ja-JP" dirty="0"/>
              <a:t>IEEE 802.15.4 CSMA-CA does not perform carrier sense to minimize power consumption until the CCA (Clear Channel Assessment) period just before transmission, while IEEE 802.11 CSMA/CA always performs carrier sense during the backoff slots.</a:t>
            </a:r>
          </a:p>
          <a:p>
            <a:pPr marL="457200" lvl="1" indent="0">
              <a:buNone/>
            </a:pPr>
            <a:endParaRPr kumimoji="1" lang="en-US" altLang="ja-JP" dirty="0"/>
          </a:p>
          <a:p>
            <a:pPr lvl="1"/>
            <a:endParaRPr kumimoji="1" lang="en-US" altLang="ja-JP" dirty="0"/>
          </a:p>
        </p:txBody>
      </p:sp>
      <p:sp>
        <p:nvSpPr>
          <p:cNvPr id="4" name="スライド番号プレースホルダー 3">
            <a:extLst>
              <a:ext uri="{FF2B5EF4-FFF2-40B4-BE49-F238E27FC236}">
                <a16:creationId xmlns:a16="http://schemas.microsoft.com/office/drawing/2014/main" id="{A61E27CF-2E42-2B48-E43F-2E8A6E371E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5" name="図 4">
            <a:extLst>
              <a:ext uri="{FF2B5EF4-FFF2-40B4-BE49-F238E27FC236}">
                <a16:creationId xmlns:a16="http://schemas.microsoft.com/office/drawing/2014/main" id="{E3713423-C443-3318-4788-BF17E83664B4}"/>
              </a:ext>
            </a:extLst>
          </p:cNvPr>
          <p:cNvPicPr>
            <a:picLocks noChangeAspect="1"/>
          </p:cNvPicPr>
          <p:nvPr/>
        </p:nvPicPr>
        <p:blipFill>
          <a:blip r:embed="rId2"/>
          <a:stretch>
            <a:fillRect/>
          </a:stretch>
        </p:blipFill>
        <p:spPr>
          <a:xfrm>
            <a:off x="1676399" y="2895600"/>
            <a:ext cx="9494077" cy="3200400"/>
          </a:xfrm>
          <a:prstGeom prst="rect">
            <a:avLst/>
          </a:prstGeom>
        </p:spPr>
      </p:pic>
      <p:sp>
        <p:nvSpPr>
          <p:cNvPr id="6" name="テキスト ボックス 5">
            <a:extLst>
              <a:ext uri="{FF2B5EF4-FFF2-40B4-BE49-F238E27FC236}">
                <a16:creationId xmlns:a16="http://schemas.microsoft.com/office/drawing/2014/main" id="{87DA1189-E897-F575-5A03-1A95D4BDF779}"/>
              </a:ext>
            </a:extLst>
          </p:cNvPr>
          <p:cNvSpPr txBox="1"/>
          <p:nvPr/>
        </p:nvSpPr>
        <p:spPr>
          <a:xfrm>
            <a:off x="8121966" y="5290669"/>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141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AA617-A7F6-F5ED-35BD-C3886A8CF98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A0BE974-B2B6-8E29-C4D8-1261A4732B9D}"/>
              </a:ext>
            </a:extLst>
          </p:cNvPr>
          <p:cNvSpPr>
            <a:spLocks noGrp="1"/>
          </p:cNvSpPr>
          <p:nvPr>
            <p:ph type="title"/>
          </p:nvPr>
        </p:nvSpPr>
        <p:spPr/>
        <p:txBody>
          <a:bodyPr/>
          <a:lstStyle/>
          <a:p>
            <a:r>
              <a:rPr kumimoji="1" lang="en-US" altLang="ja-JP" dirty="0"/>
              <a:t>IEEE 802.15.4 CSMA-CA leads to low throughput</a:t>
            </a:r>
            <a:endParaRPr kumimoji="1" lang="ja-JP" altLang="en-US"/>
          </a:p>
        </p:txBody>
      </p:sp>
      <p:sp>
        <p:nvSpPr>
          <p:cNvPr id="3" name="コンテンツ プレースホルダー 2">
            <a:extLst>
              <a:ext uri="{FF2B5EF4-FFF2-40B4-BE49-F238E27FC236}">
                <a16:creationId xmlns:a16="http://schemas.microsoft.com/office/drawing/2014/main" id="{880783AF-9FE2-54EC-2E68-178630DC8BA1}"/>
              </a:ext>
            </a:extLst>
          </p:cNvPr>
          <p:cNvSpPr>
            <a:spLocks noGrp="1"/>
          </p:cNvSpPr>
          <p:nvPr>
            <p:ph idx="1"/>
          </p:nvPr>
        </p:nvSpPr>
        <p:spPr>
          <a:xfrm>
            <a:off x="914401" y="1405191"/>
            <a:ext cx="10361084" cy="4800600"/>
          </a:xfrm>
        </p:spPr>
        <p:txBody>
          <a:bodyPr/>
          <a:lstStyle/>
          <a:p>
            <a:r>
              <a:rPr kumimoji="1" lang="en-US" altLang="ja-JP" dirty="0"/>
              <a:t>IEEE 802.15.4 CSMA-CA does not suspend backoff during the backoff slots.</a:t>
            </a:r>
          </a:p>
          <a:p>
            <a:r>
              <a:rPr kumimoji="1" lang="en-US" altLang="ja-JP" dirty="0"/>
              <a:t>CCA Busy is found </a:t>
            </a:r>
            <a:r>
              <a:rPr kumimoji="1" lang="en-US" altLang="ja-JP" i="1" dirty="0"/>
              <a:t>after</a:t>
            </a:r>
            <a:r>
              <a:rPr kumimoji="1" lang="en-US" altLang="ja-JP" dirty="0"/>
              <a:t> the backoff slots.</a:t>
            </a:r>
          </a:p>
          <a:p>
            <a:r>
              <a:rPr kumimoji="1" lang="en-US" altLang="ja-JP" dirty="0"/>
              <a:t>If the network is congested, Number of Backoffs (NB) tends to reach the specified threshold </a:t>
            </a:r>
            <a:r>
              <a:rPr kumimoji="1" lang="en-US" altLang="ja-JP" dirty="0" err="1"/>
              <a:t>macMaxCSMABackoffs</a:t>
            </a:r>
            <a:r>
              <a:rPr kumimoji="1" lang="en-US" altLang="ja-JP" dirty="0"/>
              <a:t>, and leads to backoff failure. </a:t>
            </a:r>
          </a:p>
          <a:p>
            <a:r>
              <a:rPr kumimoji="1" lang="en-US" altLang="ja-JP" dirty="0"/>
              <a:t>This leads to low throughput [1].</a:t>
            </a:r>
          </a:p>
          <a:p>
            <a:pPr lvl="1"/>
            <a:endParaRPr kumimoji="1" lang="en-US" altLang="ja-JP" dirty="0"/>
          </a:p>
        </p:txBody>
      </p:sp>
      <p:sp>
        <p:nvSpPr>
          <p:cNvPr id="4" name="スライド番号プレースホルダー 3">
            <a:extLst>
              <a:ext uri="{FF2B5EF4-FFF2-40B4-BE49-F238E27FC236}">
                <a16:creationId xmlns:a16="http://schemas.microsoft.com/office/drawing/2014/main" id="{47B947AE-6CF4-90E4-0FB2-94C90FA7CBB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pSp>
        <p:nvGrpSpPr>
          <p:cNvPr id="6" name="グループ化 5">
            <a:extLst>
              <a:ext uri="{FF2B5EF4-FFF2-40B4-BE49-F238E27FC236}">
                <a16:creationId xmlns:a16="http://schemas.microsoft.com/office/drawing/2014/main" id="{5BC99545-F25D-8831-5BFF-C6AB3C4BF1DD}"/>
              </a:ext>
            </a:extLst>
          </p:cNvPr>
          <p:cNvGrpSpPr/>
          <p:nvPr/>
        </p:nvGrpSpPr>
        <p:grpSpPr>
          <a:xfrm>
            <a:off x="1600200" y="3233947"/>
            <a:ext cx="7056784" cy="3241467"/>
            <a:chOff x="1456420" y="3477581"/>
            <a:chExt cx="7250295" cy="3330354"/>
          </a:xfrm>
        </p:grpSpPr>
        <p:pic>
          <p:nvPicPr>
            <p:cNvPr id="7" name="図 6">
              <a:extLst>
                <a:ext uri="{FF2B5EF4-FFF2-40B4-BE49-F238E27FC236}">
                  <a16:creationId xmlns:a16="http://schemas.microsoft.com/office/drawing/2014/main" id="{46819C07-335F-2E81-53BF-34BE3336C2F0}"/>
                </a:ext>
              </a:extLst>
            </p:cNvPr>
            <p:cNvPicPr>
              <a:picLocks noChangeAspect="1"/>
            </p:cNvPicPr>
            <p:nvPr/>
          </p:nvPicPr>
          <p:blipFill>
            <a:blip r:embed="rId2"/>
            <a:stretch>
              <a:fillRect/>
            </a:stretch>
          </p:blipFill>
          <p:spPr>
            <a:xfrm>
              <a:off x="1456420" y="3477581"/>
              <a:ext cx="7250295" cy="3330354"/>
            </a:xfrm>
            <a:prstGeom prst="rect">
              <a:avLst/>
            </a:prstGeom>
          </p:spPr>
        </p:pic>
        <p:sp>
          <p:nvSpPr>
            <p:cNvPr id="8" name="四角形: 角を丸くする 2">
              <a:extLst>
                <a:ext uri="{FF2B5EF4-FFF2-40B4-BE49-F238E27FC236}">
                  <a16:creationId xmlns:a16="http://schemas.microsoft.com/office/drawing/2014/main" id="{FCC79DB2-A9D1-F25E-BC47-D73DB66CF7AC}"/>
                </a:ext>
              </a:extLst>
            </p:cNvPr>
            <p:cNvSpPr/>
            <p:nvPr/>
          </p:nvSpPr>
          <p:spPr>
            <a:xfrm>
              <a:off x="7079418" y="6330517"/>
              <a:ext cx="900100" cy="423428"/>
            </a:xfrm>
            <a:prstGeom prst="round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ja-JP" altLang="en-US" sz="1600" dirty="0">
                <a:solidFill>
                  <a:schemeClr val="tx1"/>
                </a:solidFill>
              </a:endParaRPr>
            </a:p>
          </p:txBody>
        </p:sp>
      </p:grpSp>
      <p:sp>
        <p:nvSpPr>
          <p:cNvPr id="9" name="テキスト ボックス 8">
            <a:extLst>
              <a:ext uri="{FF2B5EF4-FFF2-40B4-BE49-F238E27FC236}">
                <a16:creationId xmlns:a16="http://schemas.microsoft.com/office/drawing/2014/main" id="{C176BCA8-9ED0-19F1-FB39-D8E3425E96F1}"/>
              </a:ext>
            </a:extLst>
          </p:cNvPr>
          <p:cNvSpPr txBox="1"/>
          <p:nvPr/>
        </p:nvSpPr>
        <p:spPr>
          <a:xfrm>
            <a:off x="8534400" y="3543881"/>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256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2F395-3A32-E037-24DB-455E55A23523}"/>
              </a:ext>
            </a:extLst>
          </p:cNvPr>
          <p:cNvSpPr>
            <a:spLocks noGrp="1"/>
          </p:cNvSpPr>
          <p:nvPr>
            <p:ph type="title"/>
          </p:nvPr>
        </p:nvSpPr>
        <p:spPr/>
        <p:txBody>
          <a:bodyPr/>
          <a:lstStyle/>
          <a:p>
            <a:r>
              <a:rPr kumimoji="1" lang="en-US" altLang="ja-JP" dirty="0" err="1"/>
              <a:t>Suspendable</a:t>
            </a:r>
            <a:r>
              <a:rPr kumimoji="1" lang="en-US" altLang="ja-JP" dirty="0"/>
              <a:t> CSMA-CA introduced in IEEE 802.15.4-2024 [2]</a:t>
            </a:r>
            <a:endParaRPr kumimoji="1" lang="ja-JP" altLang="en-US"/>
          </a:p>
        </p:txBody>
      </p:sp>
      <p:sp>
        <p:nvSpPr>
          <p:cNvPr id="3" name="コンテンツ プレースホルダー 2">
            <a:extLst>
              <a:ext uri="{FF2B5EF4-FFF2-40B4-BE49-F238E27FC236}">
                <a16:creationId xmlns:a16="http://schemas.microsoft.com/office/drawing/2014/main" id="{D19946E6-2DF3-CF4D-AA06-4750EB5C2E24}"/>
              </a:ext>
            </a:extLst>
          </p:cNvPr>
          <p:cNvSpPr>
            <a:spLocks noGrp="1"/>
          </p:cNvSpPr>
          <p:nvPr>
            <p:ph idx="1"/>
          </p:nvPr>
        </p:nvSpPr>
        <p:spPr>
          <a:xfrm>
            <a:off x="914401" y="1442710"/>
            <a:ext cx="10361084" cy="4800600"/>
          </a:xfrm>
        </p:spPr>
        <p:txBody>
          <a:bodyPr/>
          <a:lstStyle/>
          <a:p>
            <a:r>
              <a:rPr lang="en-US" altLang="ja-JP" sz="2000" b="0" dirty="0">
                <a:solidFill>
                  <a:schemeClr val="tx1"/>
                </a:solidFill>
              </a:rPr>
              <a:t>If</a:t>
            </a:r>
            <a:r>
              <a:rPr kumimoji="1" lang="en-US" altLang="ja-JP" sz="2000" b="0" dirty="0">
                <a:solidFill>
                  <a:schemeClr val="tx1"/>
                </a:solidFill>
              </a:rPr>
              <a:t> CCA is busy during the backoff delay period, the backoff timer shall be suspended until sensing the channel indicates that the channel is clear or </a:t>
            </a:r>
            <a:r>
              <a:rPr kumimoji="1" lang="en-US" altLang="ja-JP" sz="2000" b="0" i="1" dirty="0" err="1">
                <a:solidFill>
                  <a:schemeClr val="tx1"/>
                </a:solidFill>
              </a:rPr>
              <a:t>macSuspendedCsmaMaxTime</a:t>
            </a:r>
            <a:r>
              <a:rPr kumimoji="1" lang="en-US" altLang="ja-JP" sz="2000" b="0" dirty="0">
                <a:solidFill>
                  <a:schemeClr val="tx1"/>
                </a:solidFill>
              </a:rPr>
              <a:t> is exceeded. Upon CCA detecting clear, the backoff time shall resume.</a:t>
            </a:r>
          </a:p>
          <a:p>
            <a:r>
              <a:rPr lang="en-US" altLang="ja-JP" sz="2000" b="0" dirty="0">
                <a:solidFill>
                  <a:schemeClr val="tx1"/>
                </a:solidFill>
              </a:rPr>
              <a:t>I</a:t>
            </a:r>
            <a:r>
              <a:rPr kumimoji="1" lang="en-US" altLang="ja-JP" sz="2000" b="0" dirty="0">
                <a:solidFill>
                  <a:schemeClr val="tx1"/>
                </a:solidFill>
              </a:rPr>
              <a:t>f </a:t>
            </a:r>
            <a:r>
              <a:rPr kumimoji="1" lang="en-US" altLang="ja-JP" sz="2000" b="0" i="1" dirty="0" err="1">
                <a:solidFill>
                  <a:schemeClr val="tx1"/>
                </a:solidFill>
              </a:rPr>
              <a:t>macSuspendedCsmaMaxTime</a:t>
            </a:r>
            <a:r>
              <a:rPr kumimoji="1" lang="en-US" altLang="ja-JP" sz="2000" b="0" dirty="0">
                <a:solidFill>
                  <a:schemeClr val="tx1"/>
                </a:solidFill>
              </a:rPr>
              <a:t> is exceeded, backoff ends in “Failure” and CSMA-CA algorithm terminates with a channel access failure.</a:t>
            </a:r>
            <a:endParaRPr lang="en-US" altLang="ja-JP" sz="2000" b="0" dirty="0">
              <a:solidFill>
                <a:schemeClr val="tx1"/>
              </a:solidFill>
            </a:endParaRPr>
          </a:p>
          <a:p>
            <a:pPr marL="0" indent="0">
              <a:buNone/>
            </a:pPr>
            <a:endParaRPr kumimoji="1" lang="ja-JP" altLang="en-US"/>
          </a:p>
        </p:txBody>
      </p:sp>
      <p:sp>
        <p:nvSpPr>
          <p:cNvPr id="4" name="スライド番号プレースホルダー 3">
            <a:extLst>
              <a:ext uri="{FF2B5EF4-FFF2-40B4-BE49-F238E27FC236}">
                <a16:creationId xmlns:a16="http://schemas.microsoft.com/office/drawing/2014/main" id="{1581FC41-083A-7D45-BFE9-4843935B551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5" name="図 4">
            <a:extLst>
              <a:ext uri="{FF2B5EF4-FFF2-40B4-BE49-F238E27FC236}">
                <a16:creationId xmlns:a16="http://schemas.microsoft.com/office/drawing/2014/main" id="{2A1F4D31-916F-32EC-E68A-7C6362318643}"/>
              </a:ext>
            </a:extLst>
          </p:cNvPr>
          <p:cNvPicPr>
            <a:picLocks noChangeAspect="1"/>
          </p:cNvPicPr>
          <p:nvPr/>
        </p:nvPicPr>
        <p:blipFill>
          <a:blip r:embed="rId2"/>
          <a:stretch>
            <a:fillRect/>
          </a:stretch>
        </p:blipFill>
        <p:spPr>
          <a:xfrm>
            <a:off x="2895600" y="3172618"/>
            <a:ext cx="6588331" cy="3456782"/>
          </a:xfrm>
          <a:prstGeom prst="rect">
            <a:avLst/>
          </a:prstGeom>
        </p:spPr>
      </p:pic>
      <p:sp>
        <p:nvSpPr>
          <p:cNvPr id="6" name="テキスト ボックス 5">
            <a:extLst>
              <a:ext uri="{FF2B5EF4-FFF2-40B4-BE49-F238E27FC236}">
                <a16:creationId xmlns:a16="http://schemas.microsoft.com/office/drawing/2014/main" id="{6D92C395-9148-69D7-4A61-AB19F0FF64D6}"/>
              </a:ext>
            </a:extLst>
          </p:cNvPr>
          <p:cNvSpPr txBox="1"/>
          <p:nvPr/>
        </p:nvSpPr>
        <p:spPr>
          <a:xfrm>
            <a:off x="9525000" y="3581400"/>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0131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A19D7-FB46-D22B-5017-A608C2E11E1D}"/>
              </a:ext>
            </a:extLst>
          </p:cNvPr>
          <p:cNvSpPr>
            <a:spLocks noGrp="1"/>
          </p:cNvSpPr>
          <p:nvPr>
            <p:ph type="title"/>
          </p:nvPr>
        </p:nvSpPr>
        <p:spPr/>
        <p:txBody>
          <a:bodyPr/>
          <a:lstStyle/>
          <a:p>
            <a:r>
              <a:rPr kumimoji="1" lang="en-US" altLang="ja-JP" dirty="0"/>
              <a:t>Operations in CCA Mode 3</a:t>
            </a:r>
            <a:endParaRPr kumimoji="1" lang="ja-JP" altLang="en-US"/>
          </a:p>
        </p:txBody>
      </p:sp>
      <p:sp>
        <p:nvSpPr>
          <p:cNvPr id="3" name="コンテンツ プレースホルダー 2">
            <a:extLst>
              <a:ext uri="{FF2B5EF4-FFF2-40B4-BE49-F238E27FC236}">
                <a16:creationId xmlns:a16="http://schemas.microsoft.com/office/drawing/2014/main" id="{CE6E4A2F-863E-B838-90D0-387340601CC6}"/>
              </a:ext>
            </a:extLst>
          </p:cNvPr>
          <p:cNvSpPr>
            <a:spLocks noGrp="1"/>
          </p:cNvSpPr>
          <p:nvPr>
            <p:ph idx="1"/>
          </p:nvPr>
        </p:nvSpPr>
        <p:spPr/>
        <p:txBody>
          <a:bodyPr/>
          <a:lstStyle/>
          <a:p>
            <a:r>
              <a:rPr kumimoji="1" lang="en-US" altLang="ja-JP" sz="2400" dirty="0"/>
              <a:t>CCA Mode3 = {3a: CS and ED, 3b: CS or ED}</a:t>
            </a:r>
          </a:p>
          <a:p>
            <a:pPr lvl="1"/>
            <a:r>
              <a:rPr kumimoji="1" lang="en-US" altLang="ja-JP" sz="2000" dirty="0"/>
              <a:t>CS: Carrier Sense, ED: Energy Above Threshold</a:t>
            </a:r>
          </a:p>
          <a:p>
            <a:r>
              <a:rPr kumimoji="1" lang="en-US" altLang="ja-JP" sz="2400" dirty="0"/>
              <a:t>Can IEEE 802.15.4 devices perform CS-CCA and ED-CCA simultaneously?</a:t>
            </a:r>
          </a:p>
          <a:p>
            <a:pPr lvl="1"/>
            <a:r>
              <a:rPr kumimoji="1" lang="en-US" altLang="ja-JP" sz="2000" dirty="0"/>
              <a:t>We could not find chips with Mode 3 on the market</a:t>
            </a:r>
          </a:p>
          <a:p>
            <a:pPr lvl="1"/>
            <a:r>
              <a:rPr kumimoji="1" lang="en-US" altLang="ja-JP" sz="2000" dirty="0"/>
              <a:t>Sequential operation would be realistic. However, the order is not defined.</a:t>
            </a:r>
          </a:p>
          <a:p>
            <a:r>
              <a:rPr kumimoji="1" lang="en-US" altLang="ja-JP" sz="2400" dirty="0"/>
              <a:t>In the context of </a:t>
            </a:r>
            <a:r>
              <a:rPr kumimoji="1" lang="en-US" altLang="ja-JP" sz="2400" dirty="0" err="1"/>
              <a:t>Suspendable</a:t>
            </a:r>
            <a:r>
              <a:rPr kumimoji="1" lang="en-US" altLang="ja-JP" sz="2400" dirty="0"/>
              <a:t> CSMA-CA, we can select CCA for each slot.</a:t>
            </a:r>
          </a:p>
          <a:p>
            <a:pPr lvl="1"/>
            <a:r>
              <a:rPr kumimoji="1" lang="en-US" altLang="ja-JP" sz="2000" dirty="0"/>
              <a:t>What CCA do we use for each slot?</a:t>
            </a:r>
          </a:p>
          <a:p>
            <a:pPr lvl="1"/>
            <a:r>
              <a:rPr kumimoji="1" lang="en-US" altLang="ja-JP" sz="2000" dirty="0"/>
              <a:t>e.g. </a:t>
            </a:r>
          </a:p>
          <a:p>
            <a:r>
              <a:rPr kumimoji="1" lang="en-US" altLang="ja-JP" sz="2200" dirty="0"/>
              <a:t>What ED threshold in ED-CCA?</a:t>
            </a:r>
          </a:p>
          <a:p>
            <a:pPr lvl="1"/>
            <a:r>
              <a:rPr kumimoji="1" lang="en-US" altLang="ja-JP" sz="2000" dirty="0"/>
              <a:t>Fixed value vs. Dynamic selection of ED threshold</a:t>
            </a:r>
          </a:p>
          <a:p>
            <a:pPr lvl="2"/>
            <a:r>
              <a:rPr kumimoji="1" lang="en-US" altLang="ja-JP" sz="2000" dirty="0"/>
              <a:t>If we use a Dynamic threshold, how do we select the threshold value? </a:t>
            </a:r>
          </a:p>
          <a:p>
            <a:endParaRPr kumimoji="1" lang="ja-JP" altLang="en-US" sz="2400"/>
          </a:p>
        </p:txBody>
      </p:sp>
      <p:sp>
        <p:nvSpPr>
          <p:cNvPr id="4" name="スライド番号プレースホルダー 3">
            <a:extLst>
              <a:ext uri="{FF2B5EF4-FFF2-40B4-BE49-F238E27FC236}">
                <a16:creationId xmlns:a16="http://schemas.microsoft.com/office/drawing/2014/main" id="{779AF9E9-21E8-DF5D-9F71-716EF1E1654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26" name="グループ化 25">
            <a:extLst>
              <a:ext uri="{FF2B5EF4-FFF2-40B4-BE49-F238E27FC236}">
                <a16:creationId xmlns:a16="http://schemas.microsoft.com/office/drawing/2014/main" id="{5E0C8605-5EC7-C2FC-81FD-0391C0E35F9F}"/>
              </a:ext>
            </a:extLst>
          </p:cNvPr>
          <p:cNvGrpSpPr/>
          <p:nvPr/>
        </p:nvGrpSpPr>
        <p:grpSpPr>
          <a:xfrm>
            <a:off x="2362200" y="4495800"/>
            <a:ext cx="7056120" cy="304800"/>
            <a:chOff x="1940559" y="4343400"/>
            <a:chExt cx="7056120" cy="304800"/>
          </a:xfrm>
        </p:grpSpPr>
        <p:sp>
          <p:nvSpPr>
            <p:cNvPr id="5" name="正方形/長方形 4">
              <a:extLst>
                <a:ext uri="{FF2B5EF4-FFF2-40B4-BE49-F238E27FC236}">
                  <a16:creationId xmlns:a16="http://schemas.microsoft.com/office/drawing/2014/main" id="{3645300E-4D88-0DBA-2B4F-FDF9AA705E14}"/>
                </a:ext>
              </a:extLst>
            </p:cNvPr>
            <p:cNvSpPr/>
            <p:nvPr/>
          </p:nvSpPr>
          <p:spPr bwMode="auto">
            <a:xfrm>
              <a:off x="1940559"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6" name="正方形/長方形 5">
              <a:extLst>
                <a:ext uri="{FF2B5EF4-FFF2-40B4-BE49-F238E27FC236}">
                  <a16:creationId xmlns:a16="http://schemas.microsoft.com/office/drawing/2014/main" id="{F50FDB29-7295-8580-B4F0-B017D1D9B844}"/>
                </a:ext>
              </a:extLst>
            </p:cNvPr>
            <p:cNvSpPr/>
            <p:nvPr/>
          </p:nvSpPr>
          <p:spPr bwMode="auto">
            <a:xfrm>
              <a:off x="2333413"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7" name="正方形/長方形 6">
              <a:extLst>
                <a:ext uri="{FF2B5EF4-FFF2-40B4-BE49-F238E27FC236}">
                  <a16:creationId xmlns:a16="http://schemas.microsoft.com/office/drawing/2014/main" id="{31140AC3-6727-85DC-AD56-C7529795F716}"/>
                </a:ext>
              </a:extLst>
            </p:cNvPr>
            <p:cNvSpPr/>
            <p:nvPr/>
          </p:nvSpPr>
          <p:spPr bwMode="auto">
            <a:xfrm>
              <a:off x="272626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8" name="正方形/長方形 7">
              <a:extLst>
                <a:ext uri="{FF2B5EF4-FFF2-40B4-BE49-F238E27FC236}">
                  <a16:creationId xmlns:a16="http://schemas.microsoft.com/office/drawing/2014/main" id="{9776ED48-6353-A913-408C-D18FD917A683}"/>
                </a:ext>
              </a:extLst>
            </p:cNvPr>
            <p:cNvSpPr/>
            <p:nvPr/>
          </p:nvSpPr>
          <p:spPr bwMode="auto">
            <a:xfrm>
              <a:off x="311234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9" name="正方形/長方形 8">
              <a:extLst>
                <a:ext uri="{FF2B5EF4-FFF2-40B4-BE49-F238E27FC236}">
                  <a16:creationId xmlns:a16="http://schemas.microsoft.com/office/drawing/2014/main" id="{BE653B2D-E893-C8CF-333B-16C19320ACA7}"/>
                </a:ext>
              </a:extLst>
            </p:cNvPr>
            <p:cNvSpPr/>
            <p:nvPr/>
          </p:nvSpPr>
          <p:spPr bwMode="auto">
            <a:xfrm>
              <a:off x="350520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4" name="正方形/長方形 13">
              <a:extLst>
                <a:ext uri="{FF2B5EF4-FFF2-40B4-BE49-F238E27FC236}">
                  <a16:creationId xmlns:a16="http://schemas.microsoft.com/office/drawing/2014/main" id="{1EC6FD7D-ED82-7513-E7CC-8AFB91E6BFCC}"/>
                </a:ext>
              </a:extLst>
            </p:cNvPr>
            <p:cNvSpPr/>
            <p:nvPr/>
          </p:nvSpPr>
          <p:spPr bwMode="auto">
            <a:xfrm>
              <a:off x="471730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5" name="正方形/長方形 14">
              <a:extLst>
                <a:ext uri="{FF2B5EF4-FFF2-40B4-BE49-F238E27FC236}">
                  <a16:creationId xmlns:a16="http://schemas.microsoft.com/office/drawing/2014/main" id="{6EAF32AC-AE9C-6C47-9AE5-5B58FAD5BEDD}"/>
                </a:ext>
              </a:extLst>
            </p:cNvPr>
            <p:cNvSpPr/>
            <p:nvPr/>
          </p:nvSpPr>
          <p:spPr bwMode="auto">
            <a:xfrm>
              <a:off x="432847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7" name="正方形/長方形 16">
              <a:extLst>
                <a:ext uri="{FF2B5EF4-FFF2-40B4-BE49-F238E27FC236}">
                  <a16:creationId xmlns:a16="http://schemas.microsoft.com/office/drawing/2014/main" id="{BE2D2676-3384-2F93-6D00-13EEDAD855AD}"/>
                </a:ext>
              </a:extLst>
            </p:cNvPr>
            <p:cNvSpPr/>
            <p:nvPr/>
          </p:nvSpPr>
          <p:spPr bwMode="auto">
            <a:xfrm>
              <a:off x="548946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8" name="正方形/長方形 17">
              <a:extLst>
                <a:ext uri="{FF2B5EF4-FFF2-40B4-BE49-F238E27FC236}">
                  <a16:creationId xmlns:a16="http://schemas.microsoft.com/office/drawing/2014/main" id="{52DEF7AE-4856-7965-E4BE-F2167DA6D3EB}"/>
                </a:ext>
              </a:extLst>
            </p:cNvPr>
            <p:cNvSpPr/>
            <p:nvPr/>
          </p:nvSpPr>
          <p:spPr bwMode="auto">
            <a:xfrm>
              <a:off x="510063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59C6EBC5-3A7F-66CA-9639-8F6C41B81B55}"/>
                </a:ext>
              </a:extLst>
            </p:cNvPr>
            <p:cNvSpPr/>
            <p:nvPr/>
          </p:nvSpPr>
          <p:spPr bwMode="auto">
            <a:xfrm>
              <a:off x="6268402"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0" name="正方形/長方形 19">
              <a:extLst>
                <a:ext uri="{FF2B5EF4-FFF2-40B4-BE49-F238E27FC236}">
                  <a16:creationId xmlns:a16="http://schemas.microsoft.com/office/drawing/2014/main" id="{7C2D0737-02FB-7060-625F-231A06627B05}"/>
                </a:ext>
              </a:extLst>
            </p:cNvPr>
            <p:cNvSpPr/>
            <p:nvPr/>
          </p:nvSpPr>
          <p:spPr bwMode="auto">
            <a:xfrm>
              <a:off x="5879569"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1" name="正方形/長方形 20">
              <a:extLst>
                <a:ext uri="{FF2B5EF4-FFF2-40B4-BE49-F238E27FC236}">
                  <a16:creationId xmlns:a16="http://schemas.microsoft.com/office/drawing/2014/main" id="{93ABD5FF-A50C-1C06-871F-01A67AB96847}"/>
                </a:ext>
              </a:extLst>
            </p:cNvPr>
            <p:cNvSpPr/>
            <p:nvPr/>
          </p:nvSpPr>
          <p:spPr bwMode="auto">
            <a:xfrm>
              <a:off x="7091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2" name="正方形/長方形 21">
              <a:extLst>
                <a:ext uri="{FF2B5EF4-FFF2-40B4-BE49-F238E27FC236}">
                  <a16:creationId xmlns:a16="http://schemas.microsoft.com/office/drawing/2014/main" id="{A57BDA0C-F452-73C3-ABAF-D0E7E28FB0C3}"/>
                </a:ext>
              </a:extLst>
            </p:cNvPr>
            <p:cNvSpPr/>
            <p:nvPr/>
          </p:nvSpPr>
          <p:spPr bwMode="auto">
            <a:xfrm>
              <a:off x="7468234"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3" name="正方形/長方形 22">
              <a:extLst>
                <a:ext uri="{FF2B5EF4-FFF2-40B4-BE49-F238E27FC236}">
                  <a16:creationId xmlns:a16="http://schemas.microsoft.com/office/drawing/2014/main" id="{BA161902-271B-6837-A5C1-DBEBB06B116F}"/>
                </a:ext>
              </a:extLst>
            </p:cNvPr>
            <p:cNvSpPr/>
            <p:nvPr/>
          </p:nvSpPr>
          <p:spPr bwMode="auto">
            <a:xfrm>
              <a:off x="784754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4" name="正方形/長方形 23">
              <a:extLst>
                <a:ext uri="{FF2B5EF4-FFF2-40B4-BE49-F238E27FC236}">
                  <a16:creationId xmlns:a16="http://schemas.microsoft.com/office/drawing/2014/main" id="{012E86E0-D872-EFF2-5C66-23A1FCA5C707}"/>
                </a:ext>
              </a:extLst>
            </p:cNvPr>
            <p:cNvSpPr/>
            <p:nvPr/>
          </p:nvSpPr>
          <p:spPr bwMode="auto">
            <a:xfrm>
              <a:off x="823362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5" name="正方形/長方形 24">
              <a:extLst>
                <a:ext uri="{FF2B5EF4-FFF2-40B4-BE49-F238E27FC236}">
                  <a16:creationId xmlns:a16="http://schemas.microsoft.com/office/drawing/2014/main" id="{2E139C0B-5A6C-C4A9-382D-6E85A92CCD0C}"/>
                </a:ext>
              </a:extLst>
            </p:cNvPr>
            <p:cNvSpPr/>
            <p:nvPr/>
          </p:nvSpPr>
          <p:spPr bwMode="auto">
            <a:xfrm>
              <a:off x="8615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06610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C0A668-ADB7-C5D3-E6E4-2E40B96EF66F}"/>
              </a:ext>
            </a:extLst>
          </p:cNvPr>
          <p:cNvSpPr>
            <a:spLocks noGrp="1"/>
          </p:cNvSpPr>
          <p:nvPr>
            <p:ph type="title"/>
          </p:nvPr>
        </p:nvSpPr>
        <p:spPr/>
        <p:txBody>
          <a:bodyPr/>
          <a:lstStyle/>
          <a:p>
            <a:r>
              <a:rPr kumimoji="1" lang="en-US" altLang="ja-JP" dirty="0"/>
              <a:t>Problems in Mode 1 and Mode 2</a:t>
            </a:r>
            <a:endParaRPr kumimoji="1" lang="ja-JP" altLang="en-US"/>
          </a:p>
        </p:txBody>
      </p:sp>
      <p:sp>
        <p:nvSpPr>
          <p:cNvPr id="3" name="コンテンツ プレースホルダー 2">
            <a:extLst>
              <a:ext uri="{FF2B5EF4-FFF2-40B4-BE49-F238E27FC236}">
                <a16:creationId xmlns:a16="http://schemas.microsoft.com/office/drawing/2014/main" id="{A141A1F2-60D2-ACB2-E2D5-CE5E39732020}"/>
              </a:ext>
            </a:extLst>
          </p:cNvPr>
          <p:cNvSpPr>
            <a:spLocks noGrp="1"/>
          </p:cNvSpPr>
          <p:nvPr>
            <p:ph idx="1"/>
          </p:nvPr>
        </p:nvSpPr>
        <p:spPr>
          <a:xfrm>
            <a:off x="914401" y="1524000"/>
            <a:ext cx="10361084" cy="4800600"/>
          </a:xfrm>
        </p:spPr>
        <p:txBody>
          <a:bodyPr/>
          <a:lstStyle/>
          <a:p>
            <a:r>
              <a:rPr kumimoji="1" lang="en-US" altLang="ja-JP" sz="2400" dirty="0"/>
              <a:t>Mode 1’s problem  (CS only) </a:t>
            </a:r>
          </a:p>
          <a:p>
            <a:pPr lvl="1"/>
            <a:r>
              <a:rPr kumimoji="1" lang="en-US" altLang="ja-JP" sz="2000" dirty="0"/>
              <a:t>I</a:t>
            </a:r>
            <a:r>
              <a:rPr lang="en-US" altLang="ja-JP" sz="2000" dirty="0"/>
              <a:t>f multiple groups of IEEE 802.15.4 devices use different modulations in the same band, each device cannot detect transmissions from other groups.</a:t>
            </a:r>
          </a:p>
          <a:p>
            <a:pPr lvl="1"/>
            <a:r>
              <a:rPr lang="en-US" altLang="ja-JP" sz="2000" dirty="0"/>
              <a:t>e.g. 	A: SUN-FSK operating mode #1 (50 kbps, channel spacing: 100 kHz )</a:t>
            </a:r>
            <a:br>
              <a:rPr lang="en-US" altLang="ja-JP" sz="2000" dirty="0"/>
            </a:br>
            <a:r>
              <a:rPr lang="en-US" altLang="ja-JP" sz="2000" dirty="0"/>
              <a:t>		B: SUN-FSK operating mode #2 (100 kbps, channel spacing: 200 kHz)</a:t>
            </a:r>
          </a:p>
          <a:p>
            <a:r>
              <a:rPr lang="en-US" altLang="ja-JP" sz="2400" dirty="0"/>
              <a:t>Mode 2’s problem (Energy above threshold)</a:t>
            </a:r>
          </a:p>
          <a:p>
            <a:pPr lvl="1"/>
            <a:r>
              <a:rPr lang="en-US" altLang="ja-JP" sz="2000" dirty="0"/>
              <a:t>The behavior is determined by the threshold setting.</a:t>
            </a:r>
          </a:p>
          <a:p>
            <a:pPr lvl="1"/>
            <a:r>
              <a:rPr lang="en-US" altLang="ja-JP" sz="2000" dirty="0"/>
              <a:t>Too low: Transmissions may be unnecessarily suppressed even when they are permissible. </a:t>
            </a:r>
          </a:p>
          <a:p>
            <a:pPr lvl="1"/>
            <a:r>
              <a:rPr lang="en-US" altLang="ja-JP" sz="2000" dirty="0"/>
              <a:t>Too high: Transmissions may occur even when they should be avoided.</a:t>
            </a:r>
          </a:p>
          <a:p>
            <a:pPr lvl="1"/>
            <a:r>
              <a:rPr lang="en-US" altLang="ja-JP" sz="2000" dirty="0"/>
              <a:t>In the presence of strong background noise, </a:t>
            </a:r>
            <a:br>
              <a:rPr lang="en-US" altLang="ja-JP" sz="2000" dirty="0"/>
            </a:br>
            <a:r>
              <a:rPr lang="en-US" altLang="ja-JP" sz="2000" dirty="0"/>
              <a:t>ED may fail to function correctly regardless of how the threshold is configured. </a:t>
            </a:r>
          </a:p>
          <a:p>
            <a:pPr lvl="1"/>
            <a:endParaRPr kumimoji="1" lang="ja-JP" altLang="en-US"/>
          </a:p>
        </p:txBody>
      </p:sp>
      <p:sp>
        <p:nvSpPr>
          <p:cNvPr id="4" name="スライド番号プレースホルダー 3">
            <a:extLst>
              <a:ext uri="{FF2B5EF4-FFF2-40B4-BE49-F238E27FC236}">
                <a16:creationId xmlns:a16="http://schemas.microsoft.com/office/drawing/2014/main" id="{A625C44B-1758-25E3-4BBC-C3C09FF0DFB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710229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1EF61A-62B7-4A89-6722-31AAE0120E58}"/>
              </a:ext>
            </a:extLst>
          </p:cNvPr>
          <p:cNvSpPr>
            <a:spLocks noGrp="1"/>
          </p:cNvSpPr>
          <p:nvPr>
            <p:ph type="title"/>
          </p:nvPr>
        </p:nvSpPr>
        <p:spPr/>
        <p:txBody>
          <a:bodyPr/>
          <a:lstStyle/>
          <a:p>
            <a:r>
              <a:rPr kumimoji="1" lang="en-US" altLang="ja-JP" dirty="0"/>
              <a:t>Determining ED threshold for realizing the fairness (1/2)</a:t>
            </a:r>
            <a:endParaRPr kumimoji="1" lang="ja-JP" altLang="en-US"/>
          </a:p>
        </p:txBody>
      </p:sp>
      <p:sp>
        <p:nvSpPr>
          <p:cNvPr id="3" name="コンテンツ プレースホルダー 2">
            <a:extLst>
              <a:ext uri="{FF2B5EF4-FFF2-40B4-BE49-F238E27FC236}">
                <a16:creationId xmlns:a16="http://schemas.microsoft.com/office/drawing/2014/main" id="{335F3366-335C-E5DA-8DD7-2CB0546B720E}"/>
              </a:ext>
            </a:extLst>
          </p:cNvPr>
          <p:cNvSpPr>
            <a:spLocks noGrp="1"/>
          </p:cNvSpPr>
          <p:nvPr>
            <p:ph idx="1"/>
          </p:nvPr>
        </p:nvSpPr>
        <p:spPr>
          <a:xfrm>
            <a:off x="914401" y="1676400"/>
            <a:ext cx="10361084" cy="4572000"/>
          </a:xfrm>
        </p:spPr>
        <p:txBody>
          <a:bodyPr/>
          <a:lstStyle/>
          <a:p>
            <a:r>
              <a:rPr kumimoji="1" lang="en-US" altLang="ja-JP" sz="2400" dirty="0"/>
              <a:t>Select from some candidate values</a:t>
            </a:r>
          </a:p>
          <a:p>
            <a:pPr lvl="1"/>
            <a:r>
              <a:rPr kumimoji="1" lang="en-US" altLang="ja-JP" sz="2000" dirty="0"/>
              <a:t>e.g. Two levels: High and Low, Many levels, Calculation</a:t>
            </a:r>
          </a:p>
          <a:p>
            <a:pPr marL="457200" lvl="1" indent="0">
              <a:buNone/>
            </a:pPr>
            <a:endParaRPr kumimoji="1" lang="en-US" altLang="ja-JP" sz="2000" dirty="0"/>
          </a:p>
          <a:p>
            <a:r>
              <a:rPr kumimoji="1" lang="en-US" altLang="ja-JP" sz="2400" dirty="0"/>
              <a:t>How should the value be selected?</a:t>
            </a:r>
          </a:p>
          <a:p>
            <a:pPr lvl="1"/>
            <a:r>
              <a:rPr kumimoji="1" lang="en-US" altLang="ja-JP" sz="2000" dirty="0"/>
              <a:t>We need to understand the environment.</a:t>
            </a:r>
          </a:p>
          <a:p>
            <a:pPr lvl="1"/>
            <a:r>
              <a:rPr kumimoji="1" lang="en-US" altLang="ja-JP" sz="2000" dirty="0"/>
              <a:t>Spectrum Resource Measurement (SRM, 802.15.4s) will help select the value.</a:t>
            </a:r>
          </a:p>
          <a:p>
            <a:pPr lvl="2"/>
            <a:r>
              <a:rPr kumimoji="1" lang="en-US" altLang="ja-JP" sz="2000" dirty="0"/>
              <a:t>e.g. Sharing RF sensing data in the network to configure the ED threshold.</a:t>
            </a:r>
          </a:p>
          <a:p>
            <a:pPr lvl="1"/>
            <a:r>
              <a:rPr kumimoji="1" lang="en-US" altLang="ja-JP" sz="2000" dirty="0"/>
              <a:t>Seeking the best value:</a:t>
            </a:r>
          </a:p>
          <a:p>
            <a:pPr lvl="2"/>
            <a:r>
              <a:rPr kumimoji="1" lang="en-US" altLang="ja-JP" sz="2000" dirty="0"/>
              <a:t>e.g., N rounds in Low threshold, then switches to High threshold</a:t>
            </a:r>
          </a:p>
          <a:p>
            <a:pPr lvl="1"/>
            <a:endParaRPr kumimoji="1" lang="ja-JP" altLang="en-US" sz="2000"/>
          </a:p>
        </p:txBody>
      </p:sp>
      <p:sp>
        <p:nvSpPr>
          <p:cNvPr id="4" name="スライド番号プレースホルダー 3">
            <a:extLst>
              <a:ext uri="{FF2B5EF4-FFF2-40B4-BE49-F238E27FC236}">
                <a16:creationId xmlns:a16="http://schemas.microsoft.com/office/drawing/2014/main" id="{B4D85415-D1F8-ED2B-D2DB-75954C494B0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67922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9C332-20A5-9DE6-4E73-D11C21C1F26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8435DD6-9995-AD6C-181C-1AB1F38E720D}"/>
              </a:ext>
            </a:extLst>
          </p:cNvPr>
          <p:cNvSpPr>
            <a:spLocks noGrp="1"/>
          </p:cNvSpPr>
          <p:nvPr>
            <p:ph type="title"/>
          </p:nvPr>
        </p:nvSpPr>
        <p:spPr/>
        <p:txBody>
          <a:bodyPr/>
          <a:lstStyle/>
          <a:p>
            <a:r>
              <a:rPr kumimoji="1" lang="en-US" altLang="ja-JP" dirty="0"/>
              <a:t>Determining ED threshold for realizing the fairness (2/2)</a:t>
            </a:r>
            <a:endParaRPr kumimoji="1" lang="ja-JP" altLang="en-US"/>
          </a:p>
        </p:txBody>
      </p:sp>
      <p:sp>
        <p:nvSpPr>
          <p:cNvPr id="3" name="コンテンツ プレースホルダー 2">
            <a:extLst>
              <a:ext uri="{FF2B5EF4-FFF2-40B4-BE49-F238E27FC236}">
                <a16:creationId xmlns:a16="http://schemas.microsoft.com/office/drawing/2014/main" id="{51F1E753-8D93-2CB8-F2B7-6FE4ED411F6B}"/>
              </a:ext>
            </a:extLst>
          </p:cNvPr>
          <p:cNvSpPr>
            <a:spLocks noGrp="1"/>
          </p:cNvSpPr>
          <p:nvPr>
            <p:ph idx="1"/>
          </p:nvPr>
        </p:nvSpPr>
        <p:spPr>
          <a:xfrm>
            <a:off x="914401" y="1752600"/>
            <a:ext cx="10361084" cy="4495800"/>
          </a:xfrm>
        </p:spPr>
        <p:txBody>
          <a:bodyPr/>
          <a:lstStyle/>
          <a:p>
            <a:pPr marL="347472" indent="-347472" algn="l" rtl="0" eaLnBrk="1" fontAlgn="base" hangingPunct="1">
              <a:spcBef>
                <a:spcPts val="600"/>
              </a:spcBef>
              <a:buClr>
                <a:srgbClr val="000000"/>
              </a:buClr>
              <a:buSzPct val="100000"/>
              <a:buFont typeface="Arial" panose="020B0604020202020204" pitchFamily="34" charset="0"/>
              <a:buChar char="•"/>
            </a:pPr>
            <a:r>
              <a:rPr kumimoji="1" lang="en-US" altLang="ja-JP" sz="2400" b="0" dirty="0">
                <a:solidFill>
                  <a:srgbClr val="000000"/>
                </a:solidFill>
                <a:effectLst/>
                <a:latin typeface="Times New Roman" panose="02020603050405020304" pitchFamily="18" charset="0"/>
                <a:ea typeface="MS Gothic" panose="020B0609070205080204" pitchFamily="49" charset="-128"/>
                <a:cs typeface="+mn-cs"/>
              </a:rPr>
              <a:t>What is the reason for selecting the threshold?</a:t>
            </a:r>
          </a:p>
          <a:p>
            <a:pPr marL="804672" lvl="1" indent="-347472">
              <a:spcBef>
                <a:spcPts val="600"/>
              </a:spcBef>
            </a:pPr>
            <a:r>
              <a:rPr kumimoji="1" lang="en-US" altLang="ja-JP" sz="2200" dirty="0">
                <a:solidFill>
                  <a:srgbClr val="000000"/>
                </a:solidFill>
                <a:effectLst/>
                <a:latin typeface="Times New Roman" panose="02020603050405020304" pitchFamily="18" charset="0"/>
                <a:ea typeface="MS Gothic" panose="020B0609070205080204" pitchFamily="49" charset="-128"/>
              </a:rPr>
              <a:t>Congestion (How many devices are around me? How often do they send packets?)</a:t>
            </a:r>
            <a:endParaRPr lang="en-US" altLang="ja-JP" sz="2600" dirty="0"/>
          </a:p>
          <a:p>
            <a:pPr marL="804672" lvl="1" indent="-347472">
              <a:spcBef>
                <a:spcPts val="600"/>
              </a:spcBef>
            </a:pPr>
            <a:r>
              <a:rPr kumimoji="1" lang="en-US" altLang="ja-JP" sz="2200" dirty="0">
                <a:solidFill>
                  <a:srgbClr val="000000"/>
                </a:solidFill>
                <a:effectLst/>
                <a:latin typeface="Times New Roman" panose="02020603050405020304" pitchFamily="18" charset="0"/>
                <a:ea typeface="MS Gothic" panose="020B0609070205080204" pitchFamily="49" charset="-128"/>
              </a:rPr>
              <a:t>Own channel mode vs. others’ channel mode</a:t>
            </a:r>
          </a:p>
          <a:p>
            <a:pPr marL="1204722" lvl="2" indent="-347472">
              <a:spcBef>
                <a:spcPts val="600"/>
              </a:spcBef>
            </a:pPr>
            <a:r>
              <a:rPr kumimoji="1" lang="en-US" altLang="ja-JP" sz="2000" dirty="0">
                <a:solidFill>
                  <a:srgbClr val="000000"/>
                </a:solidFill>
                <a:effectLst/>
                <a:latin typeface="Times New Roman" panose="02020603050405020304" pitchFamily="18" charset="0"/>
                <a:ea typeface="MS Gothic" panose="020B0609070205080204" pitchFamily="49" charset="-128"/>
              </a:rPr>
              <a:t>FSK vs. OFDM, occupation bandwidth, airtime</a:t>
            </a:r>
            <a:endParaRPr lang="ja-JP" altLang="ja-JP" sz="2000">
              <a:effectLst/>
            </a:endParaRPr>
          </a:p>
          <a:p>
            <a:pPr marL="804672" indent="-347472" algn="l" rtl="0" eaLnBrk="1" fontAlgn="base" hangingPunct="1">
              <a:spcBef>
                <a:spcPts val="500"/>
              </a:spcBef>
            </a:pPr>
            <a:r>
              <a:rPr kumimoji="1" lang="en-US" altLang="ja-JP" sz="2200" dirty="0">
                <a:solidFill>
                  <a:srgbClr val="000000"/>
                </a:solidFill>
                <a:effectLst/>
                <a:latin typeface="Times New Roman" panose="02020603050405020304" pitchFamily="18" charset="0"/>
                <a:ea typeface="MS Gothic" panose="020B0609070205080204" pitchFamily="49" charset="-128"/>
              </a:rPr>
              <a:t>Distribution of frame length, etc.</a:t>
            </a:r>
            <a:endParaRPr lang="ja-JP" altLang="ja-JP" sz="2200">
              <a:effectLst/>
            </a:endParaRPr>
          </a:p>
        </p:txBody>
      </p:sp>
      <p:sp>
        <p:nvSpPr>
          <p:cNvPr id="4" name="スライド番号プレースホルダー 3">
            <a:extLst>
              <a:ext uri="{FF2B5EF4-FFF2-40B4-BE49-F238E27FC236}">
                <a16:creationId xmlns:a16="http://schemas.microsoft.com/office/drawing/2014/main" id="{B9B6CA85-DE0B-9AAD-3EAD-34BBC110902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47227564"/>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94443</TotalTime>
  <Words>1238</Words>
  <Application>Microsoft Macintosh PowerPoint</Application>
  <PresentationFormat>Widescreen</PresentationFormat>
  <Paragraphs>123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Topics in this presentation</vt:lpstr>
      <vt:lpstr>IEEE 802.15.4 CSMA-CA</vt:lpstr>
      <vt:lpstr>IEEE 802.15.4 CSMA-CA leads to low throughput</vt:lpstr>
      <vt:lpstr>Suspendable CSMA-CA introduced in IEEE 802.15.4-2024 [2]</vt:lpstr>
      <vt:lpstr>Operations in CCA Mode 3</vt:lpstr>
      <vt:lpstr>Problems in Mode 1 and Mode 2</vt:lpstr>
      <vt:lpstr>Determining ED threshold for realizing the fairness (1/2)</vt:lpstr>
      <vt:lpstr>Determining ED threshold for realizing the fairness (2/2)</vt:lpstr>
      <vt:lpstr>Effect of  ED threshold and CS/ED difference on the fairness</vt:lpstr>
      <vt:lpstr>Summary</vt:lpstr>
      <vt:lpstr>References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Arata Kato</cp:lastModifiedBy>
  <cp:revision>767</cp:revision>
  <cp:lastPrinted>1601-01-01T00:00:00Z</cp:lastPrinted>
  <dcterms:created xsi:type="dcterms:W3CDTF">2021-01-26T19:12:38Z</dcterms:created>
  <dcterms:modified xsi:type="dcterms:W3CDTF">2025-05-13T10:30:36Z</dcterms:modified>
</cp:coreProperties>
</file>