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264" r:id="rId6"/>
    <p:sldId id="265" r:id="rId7"/>
    <p:sldId id="266" r:id="rId8"/>
    <p:sldId id="267" r:id="rId9"/>
    <p:sldId id="268"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sorterViewPr>
    <p:cViewPr>
      <p:scale>
        <a:sx n="100" d="100"/>
        <a:sy n="100" d="100"/>
      </p:scale>
      <p:origin x="0" y="-17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8EF832-1E1F-CA02-F010-AE7673BC0A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90090848-5D20-1D5D-D7B9-B04952FF3F1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A4C53BA-8AF6-46BE-AD52-E4B014407AC3}" type="datetimeFigureOut">
              <a:rPr lang="en-IN" smtClean="0"/>
              <a:t>13-05-2025</a:t>
            </a:fld>
            <a:endParaRPr lang="en-IN"/>
          </a:p>
        </p:txBody>
      </p:sp>
      <p:sp>
        <p:nvSpPr>
          <p:cNvPr id="4" name="Footer Placeholder 3">
            <a:extLst>
              <a:ext uri="{FF2B5EF4-FFF2-40B4-BE49-F238E27FC236}">
                <a16:creationId xmlns:a16="http://schemas.microsoft.com/office/drawing/2014/main" id="{563A6FCF-4481-97D5-6919-B93F7B922F0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CF110DF4-F555-594A-1767-6E80799A06C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4BAB13-7E08-46D2-97B0-FE7FC48C5525}" type="slidenum">
              <a:rPr lang="en-IN" smtClean="0"/>
              <a:t>‹#›</a:t>
            </a:fld>
            <a:endParaRPr lang="en-IN"/>
          </a:p>
        </p:txBody>
      </p:sp>
    </p:spTree>
    <p:extLst>
      <p:ext uri="{BB962C8B-B14F-4D97-AF65-F5344CB8AC3E}">
        <p14:creationId xmlns:p14="http://schemas.microsoft.com/office/powerpoint/2010/main" val="42398194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88D11-9AEE-4653-BD06-94826F4FBF2B}" type="datetimeFigureOut">
              <a:rPr lang="en-IN" smtClean="0"/>
              <a:t>13-05-2025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11DC3A-94D7-440B-B5E0-3B69B04E8486}" type="slidenum">
              <a:rPr lang="en-IN" smtClean="0"/>
              <a:t>‹#›</a:t>
            </a:fld>
            <a:endParaRPr lang="en-IN"/>
          </a:p>
        </p:txBody>
      </p:sp>
    </p:spTree>
    <p:extLst>
      <p:ext uri="{BB962C8B-B14F-4D97-AF65-F5344CB8AC3E}">
        <p14:creationId xmlns:p14="http://schemas.microsoft.com/office/powerpoint/2010/main" val="379855850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AED8E-1093-238A-3B19-DB6655FE9A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ABB1476-8A2A-53E4-6325-903A7ED61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1C8D9B7-0057-8473-70F0-6EFD59688D48}"/>
              </a:ext>
            </a:extLst>
          </p:cNvPr>
          <p:cNvSpPr>
            <a:spLocks noGrp="1"/>
          </p:cNvSpPr>
          <p:nvPr>
            <p:ph type="dt" sz="half" idx="10"/>
          </p:nvPr>
        </p:nvSpPr>
        <p:spPr/>
        <p:txBody>
          <a:bodyPr/>
          <a:lstStyle/>
          <a:p>
            <a:fld id="{99A9F809-D4C5-4581-AA0F-D504C8161A97}" type="datetime1">
              <a:rPr lang="en-IN" smtClean="0"/>
              <a:t>13-05-2025</a:t>
            </a:fld>
            <a:endParaRPr lang="en-IN"/>
          </a:p>
        </p:txBody>
      </p:sp>
      <p:sp>
        <p:nvSpPr>
          <p:cNvPr id="5" name="Footer Placeholder 4">
            <a:extLst>
              <a:ext uri="{FF2B5EF4-FFF2-40B4-BE49-F238E27FC236}">
                <a16:creationId xmlns:a16="http://schemas.microsoft.com/office/drawing/2014/main" id="{74B7CD24-4A2D-686A-E6B0-2BBF04D33A2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136A65B-855A-3BCE-8FDE-A33D46A4E943}"/>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540197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82819-61C8-12EB-34C2-539EC4A385E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0F80AB1-CC92-C8BE-FE9D-863B888C01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C7BD367-EF67-2F72-2540-5DCBAD11F268}"/>
              </a:ext>
            </a:extLst>
          </p:cNvPr>
          <p:cNvSpPr>
            <a:spLocks noGrp="1"/>
          </p:cNvSpPr>
          <p:nvPr>
            <p:ph type="dt" sz="half" idx="10"/>
          </p:nvPr>
        </p:nvSpPr>
        <p:spPr/>
        <p:txBody>
          <a:bodyPr/>
          <a:lstStyle/>
          <a:p>
            <a:fld id="{5E11C8B2-F4AA-48E4-A561-A3E132F33D11}" type="datetime1">
              <a:rPr lang="en-IN" smtClean="0"/>
              <a:t>13-05-2025</a:t>
            </a:fld>
            <a:endParaRPr lang="en-IN"/>
          </a:p>
        </p:txBody>
      </p:sp>
      <p:sp>
        <p:nvSpPr>
          <p:cNvPr id="5" name="Footer Placeholder 4">
            <a:extLst>
              <a:ext uri="{FF2B5EF4-FFF2-40B4-BE49-F238E27FC236}">
                <a16:creationId xmlns:a16="http://schemas.microsoft.com/office/drawing/2014/main" id="{9B9564EF-14B1-50F3-80C2-4319649E77B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8A3BCF-C139-8504-2A0D-888B71E2B3F2}"/>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56771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DBAA8-E397-CDB3-15DF-36376D61289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F2ED52-327F-4246-F2E6-2465238CA4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60EB15-EF19-524F-7B29-1773D62163F6}"/>
              </a:ext>
            </a:extLst>
          </p:cNvPr>
          <p:cNvSpPr>
            <a:spLocks noGrp="1"/>
          </p:cNvSpPr>
          <p:nvPr>
            <p:ph type="dt" sz="half" idx="10"/>
          </p:nvPr>
        </p:nvSpPr>
        <p:spPr/>
        <p:txBody>
          <a:bodyPr/>
          <a:lstStyle/>
          <a:p>
            <a:fld id="{E433C9A0-85A6-494E-8F17-9AFF03906E07}" type="datetime1">
              <a:rPr lang="en-IN" smtClean="0"/>
              <a:t>13-05-2025</a:t>
            </a:fld>
            <a:endParaRPr lang="en-IN"/>
          </a:p>
        </p:txBody>
      </p:sp>
      <p:sp>
        <p:nvSpPr>
          <p:cNvPr id="5" name="Footer Placeholder 4">
            <a:extLst>
              <a:ext uri="{FF2B5EF4-FFF2-40B4-BE49-F238E27FC236}">
                <a16:creationId xmlns:a16="http://schemas.microsoft.com/office/drawing/2014/main" id="{71607579-64E6-8AE2-B9FE-B4CA9F3F88F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C9652C9-FA99-62E9-C4A7-64C690C8490A}"/>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836703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5DD74-F350-E523-96D2-62D44DCE7B4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2A34A3A-7045-9D65-EF68-8443A9277D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BEEDB27-872E-1356-A20B-D15B1C739DB9}"/>
              </a:ext>
            </a:extLst>
          </p:cNvPr>
          <p:cNvSpPr>
            <a:spLocks noGrp="1"/>
          </p:cNvSpPr>
          <p:nvPr>
            <p:ph type="dt" sz="half" idx="10"/>
          </p:nvPr>
        </p:nvSpPr>
        <p:spPr/>
        <p:txBody>
          <a:bodyPr/>
          <a:lstStyle/>
          <a:p>
            <a:fld id="{201D932C-50C5-4C7F-9639-088288CF5FF5}" type="datetime1">
              <a:rPr lang="en-IN" smtClean="0"/>
              <a:t>13-05-2025</a:t>
            </a:fld>
            <a:endParaRPr lang="en-IN"/>
          </a:p>
        </p:txBody>
      </p:sp>
      <p:sp>
        <p:nvSpPr>
          <p:cNvPr id="5" name="Footer Placeholder 4">
            <a:extLst>
              <a:ext uri="{FF2B5EF4-FFF2-40B4-BE49-F238E27FC236}">
                <a16:creationId xmlns:a16="http://schemas.microsoft.com/office/drawing/2014/main" id="{71BE0928-60E6-ECC4-24BF-C5A97CD063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44AA02-A9A6-B851-2304-CDDE22D04AE7}"/>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18216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DF1C2-FA68-B2BC-7138-DC99964538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3D66389-832E-AA83-1F40-CF9D900634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B04121-55E6-03D8-77CA-EF967BD454AE}"/>
              </a:ext>
            </a:extLst>
          </p:cNvPr>
          <p:cNvSpPr>
            <a:spLocks noGrp="1"/>
          </p:cNvSpPr>
          <p:nvPr>
            <p:ph type="dt" sz="half" idx="10"/>
          </p:nvPr>
        </p:nvSpPr>
        <p:spPr/>
        <p:txBody>
          <a:bodyPr/>
          <a:lstStyle/>
          <a:p>
            <a:fld id="{53482684-831A-42C8-93A0-37DB14B3AC78}" type="datetime1">
              <a:rPr lang="en-IN" smtClean="0"/>
              <a:t>13-05-2025</a:t>
            </a:fld>
            <a:endParaRPr lang="en-IN"/>
          </a:p>
        </p:txBody>
      </p:sp>
      <p:sp>
        <p:nvSpPr>
          <p:cNvPr id="5" name="Footer Placeholder 4">
            <a:extLst>
              <a:ext uri="{FF2B5EF4-FFF2-40B4-BE49-F238E27FC236}">
                <a16:creationId xmlns:a16="http://schemas.microsoft.com/office/drawing/2014/main" id="{8DFF7C96-30CC-A454-6B29-F726AE524C0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1DCCAE6-E191-4BB0-7FB1-E324540FB8F6}"/>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95676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E80B-CFA3-6B6B-BC2D-CCC4D525216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D8CE38-667F-3A1E-6D8D-9721ACF47C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CB429BF-6791-6924-C06A-072E21D234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668C769-F4E7-7754-82C8-78D76D7B47C7}"/>
              </a:ext>
            </a:extLst>
          </p:cNvPr>
          <p:cNvSpPr>
            <a:spLocks noGrp="1"/>
          </p:cNvSpPr>
          <p:nvPr>
            <p:ph type="dt" sz="half" idx="10"/>
          </p:nvPr>
        </p:nvSpPr>
        <p:spPr/>
        <p:txBody>
          <a:bodyPr/>
          <a:lstStyle/>
          <a:p>
            <a:fld id="{BBFC9828-BBEF-4DA3-92B5-44534F6AA434}" type="datetime1">
              <a:rPr lang="en-IN" smtClean="0"/>
              <a:t>13-05-2025</a:t>
            </a:fld>
            <a:endParaRPr lang="en-IN"/>
          </a:p>
        </p:txBody>
      </p:sp>
      <p:sp>
        <p:nvSpPr>
          <p:cNvPr id="6" name="Footer Placeholder 5">
            <a:extLst>
              <a:ext uri="{FF2B5EF4-FFF2-40B4-BE49-F238E27FC236}">
                <a16:creationId xmlns:a16="http://schemas.microsoft.com/office/drawing/2014/main" id="{E9D4023A-85D5-6EB3-F840-7C0E4DC61D9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78BA914-1109-9AAC-1152-561F98213FED}"/>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3531784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C7F8A-7CB7-D1F9-0AF1-ED42011C0D5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63318C1-A710-A301-663E-D9B6CB59CA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E21E95-D5C0-7B7B-A00B-8A2F8CFCD4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FF4DAF6-4362-E079-3719-6588104519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E6E714-C74C-101C-571C-5D1E1EAA8C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0A8EFC7-AD5B-0D11-A6EF-93774C0B7F91}"/>
              </a:ext>
            </a:extLst>
          </p:cNvPr>
          <p:cNvSpPr>
            <a:spLocks noGrp="1"/>
          </p:cNvSpPr>
          <p:nvPr>
            <p:ph type="dt" sz="half" idx="10"/>
          </p:nvPr>
        </p:nvSpPr>
        <p:spPr/>
        <p:txBody>
          <a:bodyPr/>
          <a:lstStyle/>
          <a:p>
            <a:fld id="{71C43C96-8464-4A59-A26C-97DD240B40C6}" type="datetime1">
              <a:rPr lang="en-IN" smtClean="0"/>
              <a:t>13-05-2025</a:t>
            </a:fld>
            <a:endParaRPr lang="en-IN"/>
          </a:p>
        </p:txBody>
      </p:sp>
      <p:sp>
        <p:nvSpPr>
          <p:cNvPr id="8" name="Footer Placeholder 7">
            <a:extLst>
              <a:ext uri="{FF2B5EF4-FFF2-40B4-BE49-F238E27FC236}">
                <a16:creationId xmlns:a16="http://schemas.microsoft.com/office/drawing/2014/main" id="{5AACDC5E-FAC5-2007-9891-BA4412B3AAD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87343BF-BB75-0091-314D-405C190CF3A0}"/>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17071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0E57F-B379-5B15-1637-8D981C31F14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0F9E942-245B-C154-F8E1-6ADEA598335F}"/>
              </a:ext>
            </a:extLst>
          </p:cNvPr>
          <p:cNvSpPr>
            <a:spLocks noGrp="1"/>
          </p:cNvSpPr>
          <p:nvPr>
            <p:ph type="dt" sz="half" idx="10"/>
          </p:nvPr>
        </p:nvSpPr>
        <p:spPr/>
        <p:txBody>
          <a:bodyPr/>
          <a:lstStyle/>
          <a:p>
            <a:fld id="{1F27DE22-3334-40A1-B1A4-CEA90067B86B}" type="datetime1">
              <a:rPr lang="en-IN" smtClean="0"/>
              <a:t>13-05-2025</a:t>
            </a:fld>
            <a:endParaRPr lang="en-IN"/>
          </a:p>
        </p:txBody>
      </p:sp>
      <p:sp>
        <p:nvSpPr>
          <p:cNvPr id="4" name="Footer Placeholder 3">
            <a:extLst>
              <a:ext uri="{FF2B5EF4-FFF2-40B4-BE49-F238E27FC236}">
                <a16:creationId xmlns:a16="http://schemas.microsoft.com/office/drawing/2014/main" id="{68E285E4-E641-5A19-FD0F-56672E4E570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ECA236C-3D90-C5DF-4311-D9E1BD2AB358}"/>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24522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EB2D0E-7BC6-F07A-CBB1-2B4AD99B9F36}"/>
              </a:ext>
            </a:extLst>
          </p:cNvPr>
          <p:cNvSpPr>
            <a:spLocks noGrp="1"/>
          </p:cNvSpPr>
          <p:nvPr>
            <p:ph type="dt" sz="half" idx="10"/>
          </p:nvPr>
        </p:nvSpPr>
        <p:spPr/>
        <p:txBody>
          <a:bodyPr/>
          <a:lstStyle/>
          <a:p>
            <a:fld id="{D4208964-361E-4DC1-B534-4FFE3DB9C6E2}" type="datetime1">
              <a:rPr lang="en-IN" smtClean="0"/>
              <a:t>13-05-2025</a:t>
            </a:fld>
            <a:endParaRPr lang="en-IN"/>
          </a:p>
        </p:txBody>
      </p:sp>
      <p:sp>
        <p:nvSpPr>
          <p:cNvPr id="3" name="Footer Placeholder 2">
            <a:extLst>
              <a:ext uri="{FF2B5EF4-FFF2-40B4-BE49-F238E27FC236}">
                <a16:creationId xmlns:a16="http://schemas.microsoft.com/office/drawing/2014/main" id="{F5DF337A-B461-2F44-4135-9F086A4F81F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78B8156-C017-B38E-2220-8BD3A74778DC}"/>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145911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54165-8079-517D-BAEB-59E5F6A3EA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2CB70CB-D19E-A0A9-48A8-9F01753482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CBDC519-4173-6F5C-C618-3827F0712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D93042-48E3-0634-88B8-7708793B6CB0}"/>
              </a:ext>
            </a:extLst>
          </p:cNvPr>
          <p:cNvSpPr>
            <a:spLocks noGrp="1"/>
          </p:cNvSpPr>
          <p:nvPr>
            <p:ph type="dt" sz="half" idx="10"/>
          </p:nvPr>
        </p:nvSpPr>
        <p:spPr/>
        <p:txBody>
          <a:bodyPr/>
          <a:lstStyle/>
          <a:p>
            <a:fld id="{DEBACB20-5263-4E24-A3E8-894A9839A3E3}" type="datetime1">
              <a:rPr lang="en-IN" smtClean="0"/>
              <a:t>13-05-2025</a:t>
            </a:fld>
            <a:endParaRPr lang="en-IN"/>
          </a:p>
        </p:txBody>
      </p:sp>
      <p:sp>
        <p:nvSpPr>
          <p:cNvPr id="6" name="Footer Placeholder 5">
            <a:extLst>
              <a:ext uri="{FF2B5EF4-FFF2-40B4-BE49-F238E27FC236}">
                <a16:creationId xmlns:a16="http://schemas.microsoft.com/office/drawing/2014/main" id="{7BAF19C7-A3E5-796F-FF80-2BB45714AB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983F35D-6291-4ABC-5FE3-B44899D443AB}"/>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086205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65C0A-F5FC-59FE-9748-DEB013B01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7401F87-6A39-F25F-16C0-E631A0024C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3E85984-BB80-0D92-65C4-A00FEB676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1E2A66-82AB-82A1-0092-2203644843A4}"/>
              </a:ext>
            </a:extLst>
          </p:cNvPr>
          <p:cNvSpPr>
            <a:spLocks noGrp="1"/>
          </p:cNvSpPr>
          <p:nvPr>
            <p:ph type="dt" sz="half" idx="10"/>
          </p:nvPr>
        </p:nvSpPr>
        <p:spPr/>
        <p:txBody>
          <a:bodyPr/>
          <a:lstStyle/>
          <a:p>
            <a:fld id="{5595B123-17F4-4A9D-9897-17D4A8F81616}" type="datetime1">
              <a:rPr lang="en-IN" smtClean="0"/>
              <a:t>13-05-2025</a:t>
            </a:fld>
            <a:endParaRPr lang="en-IN"/>
          </a:p>
        </p:txBody>
      </p:sp>
      <p:sp>
        <p:nvSpPr>
          <p:cNvPr id="6" name="Footer Placeholder 5">
            <a:extLst>
              <a:ext uri="{FF2B5EF4-FFF2-40B4-BE49-F238E27FC236}">
                <a16:creationId xmlns:a16="http://schemas.microsoft.com/office/drawing/2014/main" id="{5DFFD156-7076-5487-F236-1FF2C6A65CD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9C44F77-12B9-7F4C-4427-7CE2452067D5}"/>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4223187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01058B-647E-1DD1-13E1-A96D801FDD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70ECAEE-EF14-EF44-5EC4-351760263D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942EB2-2CDC-2B63-6CF2-A3D3FB0295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21997-861D-4570-BC1C-EF79EC446F4C}" type="datetime1">
              <a:rPr lang="en-IN" smtClean="0"/>
              <a:t>13-05-2025</a:t>
            </a:fld>
            <a:endParaRPr lang="en-IN"/>
          </a:p>
        </p:txBody>
      </p:sp>
      <p:sp>
        <p:nvSpPr>
          <p:cNvPr id="5" name="Footer Placeholder 4">
            <a:extLst>
              <a:ext uri="{FF2B5EF4-FFF2-40B4-BE49-F238E27FC236}">
                <a16:creationId xmlns:a16="http://schemas.microsoft.com/office/drawing/2014/main" id="{81E01F1F-8556-E8A1-D7EB-912BC7A0DF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76E7397-2627-21C5-C8F7-E946A8B245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3CD86-2C54-435B-B602-FC7E3229C3CA}" type="slidenum">
              <a:rPr lang="en-IN" smtClean="0"/>
              <a:t>‹#›</a:t>
            </a:fld>
            <a:endParaRPr lang="en-IN"/>
          </a:p>
        </p:txBody>
      </p:sp>
    </p:spTree>
    <p:extLst>
      <p:ext uri="{BB962C8B-B14F-4D97-AF65-F5344CB8AC3E}">
        <p14:creationId xmlns:p14="http://schemas.microsoft.com/office/powerpoint/2010/main" val="4277571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B8C99-14A1-A2EC-1D79-FEB9555D67D4}"/>
              </a:ext>
            </a:extLst>
          </p:cNvPr>
          <p:cNvSpPr>
            <a:spLocks noGrp="1"/>
          </p:cNvSpPr>
          <p:nvPr>
            <p:ph type="ctrTitle"/>
          </p:nvPr>
        </p:nvSpPr>
        <p:spPr>
          <a:xfrm>
            <a:off x="1524000" y="1297172"/>
            <a:ext cx="9034130" cy="2828261"/>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r>
              <a:rPr lang="en-IN" dirty="0"/>
              <a:t> Proposed Areas for the IEEE802.16 Revision</a:t>
            </a:r>
            <a:br>
              <a:rPr lang="en-IN" dirty="0"/>
            </a:br>
            <a:endParaRPr lang="en-IN" dirty="0"/>
          </a:p>
        </p:txBody>
      </p:sp>
      <p:sp>
        <p:nvSpPr>
          <p:cNvPr id="3" name="TextBox 2">
            <a:extLst>
              <a:ext uri="{FF2B5EF4-FFF2-40B4-BE49-F238E27FC236}">
                <a16:creationId xmlns:a16="http://schemas.microsoft.com/office/drawing/2014/main" id="{11BBB320-2CAE-DBEC-6421-E60370A5B14D}"/>
              </a:ext>
            </a:extLst>
          </p:cNvPr>
          <p:cNvSpPr txBox="1"/>
          <p:nvPr/>
        </p:nvSpPr>
        <p:spPr>
          <a:xfrm>
            <a:off x="2655065" y="4472848"/>
            <a:ext cx="7436386" cy="584775"/>
          </a:xfrm>
          <a:prstGeom prst="rect">
            <a:avLst/>
          </a:prstGeom>
          <a:noFill/>
        </p:spPr>
        <p:txBody>
          <a:bodyPr wrap="square" rtlCol="0">
            <a:spAutoFit/>
          </a:bodyPr>
          <a:lstStyle/>
          <a:p>
            <a:pPr algn="ctr"/>
            <a:r>
              <a:rPr lang="en-US" sz="3200" dirty="0"/>
              <a:t>May 13, 2025</a:t>
            </a:r>
          </a:p>
        </p:txBody>
      </p:sp>
      <p:sp>
        <p:nvSpPr>
          <p:cNvPr id="9" name="Date Placeholder 8">
            <a:extLst>
              <a:ext uri="{FF2B5EF4-FFF2-40B4-BE49-F238E27FC236}">
                <a16:creationId xmlns:a16="http://schemas.microsoft.com/office/drawing/2014/main" id="{062BEBDF-2ABB-7FD8-F1BC-292A1ECF0194}"/>
              </a:ext>
            </a:extLst>
          </p:cNvPr>
          <p:cNvSpPr>
            <a:spLocks noGrp="1"/>
          </p:cNvSpPr>
          <p:nvPr>
            <p:ph type="dt" sz="half" idx="10"/>
          </p:nvPr>
        </p:nvSpPr>
        <p:spPr/>
        <p:txBody>
          <a:bodyPr/>
          <a:lstStyle/>
          <a:p>
            <a:fld id="{BFBE6100-DDAA-4BE4-87D3-181019D9B0F9}" type="datetime1">
              <a:rPr lang="en-IN" smtClean="0"/>
              <a:t>13-05-2025</a:t>
            </a:fld>
            <a:endParaRPr lang="en-IN"/>
          </a:p>
        </p:txBody>
      </p:sp>
      <p:sp>
        <p:nvSpPr>
          <p:cNvPr id="10" name="TextBox 9">
            <a:extLst>
              <a:ext uri="{FF2B5EF4-FFF2-40B4-BE49-F238E27FC236}">
                <a16:creationId xmlns:a16="http://schemas.microsoft.com/office/drawing/2014/main" id="{1AD6235E-4C0C-A7EC-7D88-E8E05EED4438}"/>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241485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1AADD-0CE6-2445-A785-22907F32326B}"/>
              </a:ext>
            </a:extLst>
          </p:cNvPr>
          <p:cNvSpPr>
            <a:spLocks noGrp="1"/>
          </p:cNvSpPr>
          <p:nvPr>
            <p:ph type="title"/>
          </p:nvPr>
        </p:nvSpPr>
        <p:spPr/>
        <p:txBody>
          <a:bodyPr/>
          <a:lstStyle/>
          <a:p>
            <a:pPr algn="ctr"/>
            <a:r>
              <a:rPr lang="en-US" dirty="0"/>
              <a:t>Proposed Categories of Additions/Modifications</a:t>
            </a:r>
          </a:p>
        </p:txBody>
      </p:sp>
      <p:sp>
        <p:nvSpPr>
          <p:cNvPr id="3" name="Content Placeholder 2">
            <a:extLst>
              <a:ext uri="{FF2B5EF4-FFF2-40B4-BE49-F238E27FC236}">
                <a16:creationId xmlns:a16="http://schemas.microsoft.com/office/drawing/2014/main" id="{29A68FBB-FCB8-027C-E774-DB3A1BF3681E}"/>
              </a:ext>
            </a:extLst>
          </p:cNvPr>
          <p:cNvSpPr>
            <a:spLocks noGrp="1"/>
          </p:cNvSpPr>
          <p:nvPr>
            <p:ph idx="1"/>
          </p:nvPr>
        </p:nvSpPr>
        <p:spPr>
          <a:xfrm>
            <a:off x="1013552" y="1690688"/>
            <a:ext cx="10515600" cy="4486275"/>
          </a:xfrm>
        </p:spPr>
        <p:txBody>
          <a:bodyPr>
            <a:normAutofit/>
          </a:bodyPr>
          <a:lstStyle/>
          <a:p>
            <a:r>
              <a:rPr lang="en-US" dirty="0"/>
              <a:t>Overhead reduction in the DPP burst for short messages</a:t>
            </a:r>
          </a:p>
          <a:p>
            <a:r>
              <a:rPr lang="en-US" dirty="0"/>
              <a:t>Modify the gain adjustment and the preamble sequences to match the performance of repetition/combining</a:t>
            </a:r>
          </a:p>
          <a:p>
            <a:r>
              <a:rPr lang="en-US" dirty="0"/>
              <a:t>Add explicit spec of the DPP FEC to include both CTC and CC</a:t>
            </a:r>
          </a:p>
          <a:p>
            <a:r>
              <a:rPr lang="en-US" dirty="0"/>
              <a:t>Improve channel access</a:t>
            </a:r>
          </a:p>
          <a:p>
            <a:r>
              <a:rPr lang="en-US" dirty="0"/>
              <a:t>New Functionality</a:t>
            </a:r>
          </a:p>
          <a:p>
            <a:pPr lvl="1"/>
            <a:r>
              <a:rPr lang="en-US" dirty="0"/>
              <a:t>Automatic selection of repetitions vs no repetitions for a given MCS</a:t>
            </a:r>
          </a:p>
          <a:p>
            <a:pPr lvl="1"/>
            <a:r>
              <a:rPr lang="en-US" dirty="0"/>
              <a:t>Automatic channel selection when multiple channels are available</a:t>
            </a:r>
          </a:p>
          <a:p>
            <a:pPr lvl="1"/>
            <a:r>
              <a:rPr lang="en-US" dirty="0"/>
              <a:t>Capability negotiation</a:t>
            </a:r>
          </a:p>
          <a:p>
            <a:pPr lvl="1"/>
            <a:r>
              <a:rPr lang="en-US" dirty="0"/>
              <a:t>Filtering with and without authentication</a:t>
            </a:r>
          </a:p>
          <a:p>
            <a:pPr lvl="1"/>
            <a:endParaRPr lang="en-US" dirty="0"/>
          </a:p>
          <a:p>
            <a:endParaRPr lang="en-US" dirty="0"/>
          </a:p>
          <a:p>
            <a:endParaRPr lang="en-US" dirty="0"/>
          </a:p>
          <a:p>
            <a:pPr lvl="1"/>
            <a:endParaRPr lang="en-US" dirty="0"/>
          </a:p>
        </p:txBody>
      </p:sp>
      <p:sp>
        <p:nvSpPr>
          <p:cNvPr id="7" name="Date Placeholder 6">
            <a:extLst>
              <a:ext uri="{FF2B5EF4-FFF2-40B4-BE49-F238E27FC236}">
                <a16:creationId xmlns:a16="http://schemas.microsoft.com/office/drawing/2014/main" id="{E7942581-F19D-426E-9488-9B3C70F1E13B}"/>
              </a:ext>
            </a:extLst>
          </p:cNvPr>
          <p:cNvSpPr>
            <a:spLocks noGrp="1"/>
          </p:cNvSpPr>
          <p:nvPr>
            <p:ph type="dt" sz="half" idx="10"/>
          </p:nvPr>
        </p:nvSpPr>
        <p:spPr/>
        <p:txBody>
          <a:bodyPr/>
          <a:lstStyle/>
          <a:p>
            <a:fld id="{8CC56B8C-D5AA-4BD6-A176-B5667941909D}" type="datetime1">
              <a:rPr lang="en-IN" smtClean="0"/>
              <a:t>13-05-2025</a:t>
            </a:fld>
            <a:endParaRPr lang="en-IN"/>
          </a:p>
        </p:txBody>
      </p:sp>
      <p:sp>
        <p:nvSpPr>
          <p:cNvPr id="8" name="TextBox 7">
            <a:extLst>
              <a:ext uri="{FF2B5EF4-FFF2-40B4-BE49-F238E27FC236}">
                <a16:creationId xmlns:a16="http://schemas.microsoft.com/office/drawing/2014/main" id="{17D141EE-54B0-2C14-F570-E00EAA4094C3}"/>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3050401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D7BBB-6ED9-6B2C-BCDE-1D4EAF432D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06C88F-EE48-307D-EAB7-E93460DECE8C}"/>
              </a:ext>
            </a:extLst>
          </p:cNvPr>
          <p:cNvSpPr>
            <a:spLocks noGrp="1"/>
          </p:cNvSpPr>
          <p:nvPr>
            <p:ph type="title"/>
          </p:nvPr>
        </p:nvSpPr>
        <p:spPr/>
        <p:txBody>
          <a:bodyPr/>
          <a:lstStyle/>
          <a:p>
            <a:pPr algn="ctr"/>
            <a:r>
              <a:rPr lang="en-US" dirty="0"/>
              <a:t>DPP Overhead Reduction</a:t>
            </a:r>
          </a:p>
        </p:txBody>
      </p:sp>
      <p:sp>
        <p:nvSpPr>
          <p:cNvPr id="3" name="Content Placeholder 2">
            <a:extLst>
              <a:ext uri="{FF2B5EF4-FFF2-40B4-BE49-F238E27FC236}">
                <a16:creationId xmlns:a16="http://schemas.microsoft.com/office/drawing/2014/main" id="{272ECC71-3A2D-5FC4-F320-D7013206E9FC}"/>
              </a:ext>
            </a:extLst>
          </p:cNvPr>
          <p:cNvSpPr>
            <a:spLocks noGrp="1"/>
          </p:cNvSpPr>
          <p:nvPr>
            <p:ph idx="1"/>
          </p:nvPr>
        </p:nvSpPr>
        <p:spPr>
          <a:xfrm>
            <a:off x="1013552" y="1690688"/>
            <a:ext cx="10515600" cy="4486275"/>
          </a:xfrm>
        </p:spPr>
        <p:txBody>
          <a:bodyPr>
            <a:normAutofit/>
          </a:bodyPr>
          <a:lstStyle/>
          <a:p>
            <a:r>
              <a:rPr lang="en-US" dirty="0"/>
              <a:t>Add a low overhead mode for applications characterized by:</a:t>
            </a:r>
          </a:p>
          <a:p>
            <a:pPr lvl="1"/>
            <a:r>
              <a:rPr lang="en-US" dirty="0"/>
              <a:t>Short messages</a:t>
            </a:r>
          </a:p>
          <a:p>
            <a:pPr lvl="1"/>
            <a:r>
              <a:rPr lang="en-US" dirty="0"/>
              <a:t>Single message per burst</a:t>
            </a:r>
          </a:p>
          <a:p>
            <a:pPr lvl="1"/>
            <a:r>
              <a:rPr lang="en-US" dirty="0"/>
              <a:t>Fixed MCS</a:t>
            </a:r>
          </a:p>
          <a:p>
            <a:r>
              <a:rPr lang="en-US" dirty="0"/>
              <a:t>Overhead can be reduced by</a:t>
            </a:r>
          </a:p>
          <a:p>
            <a:pPr lvl="1"/>
            <a:r>
              <a:rPr lang="en-US" dirty="0"/>
              <a:t>Optimizing the gain adjustment and preamble sequences</a:t>
            </a:r>
          </a:p>
          <a:p>
            <a:pPr lvl="1"/>
            <a:r>
              <a:rPr lang="en-US" dirty="0"/>
              <a:t>Remove the sender and receiver ID from the CTRL MSG</a:t>
            </a:r>
          </a:p>
          <a:p>
            <a:pPr lvl="1"/>
            <a:r>
              <a:rPr lang="en-US" dirty="0"/>
              <a:t>Protect the entire burst with the HMAC if authentication enabled or with a single CRC if authentication is disabled.</a:t>
            </a:r>
          </a:p>
          <a:p>
            <a:pPr lvl="1"/>
            <a:r>
              <a:rPr lang="en-US" dirty="0"/>
              <a:t>HMAC filed should be minimized subject to security strength considerations</a:t>
            </a:r>
          </a:p>
          <a:p>
            <a:pPr lvl="1"/>
            <a:endParaRPr lang="en-US" dirty="0"/>
          </a:p>
          <a:p>
            <a:endParaRPr lang="en-US" dirty="0"/>
          </a:p>
          <a:p>
            <a:pPr lvl="1"/>
            <a:endParaRPr lang="en-US" dirty="0"/>
          </a:p>
          <a:p>
            <a:endParaRPr lang="en-US" dirty="0"/>
          </a:p>
          <a:p>
            <a:endParaRPr lang="en-US" dirty="0"/>
          </a:p>
          <a:p>
            <a:pPr lvl="1"/>
            <a:endParaRPr lang="en-US" dirty="0"/>
          </a:p>
        </p:txBody>
      </p:sp>
      <p:sp>
        <p:nvSpPr>
          <p:cNvPr id="7" name="Date Placeholder 6">
            <a:extLst>
              <a:ext uri="{FF2B5EF4-FFF2-40B4-BE49-F238E27FC236}">
                <a16:creationId xmlns:a16="http://schemas.microsoft.com/office/drawing/2014/main" id="{DB1D349A-B77A-238A-E5C9-4B7BC4450101}"/>
              </a:ext>
            </a:extLst>
          </p:cNvPr>
          <p:cNvSpPr>
            <a:spLocks noGrp="1"/>
          </p:cNvSpPr>
          <p:nvPr>
            <p:ph type="dt" sz="half" idx="10"/>
          </p:nvPr>
        </p:nvSpPr>
        <p:spPr/>
        <p:txBody>
          <a:bodyPr/>
          <a:lstStyle/>
          <a:p>
            <a:fld id="{FAD45A89-4A60-40CF-958B-0E073DEB14FE}" type="datetime1">
              <a:rPr lang="en-IN" smtClean="0"/>
              <a:t>13-05-2025</a:t>
            </a:fld>
            <a:endParaRPr lang="en-IN"/>
          </a:p>
        </p:txBody>
      </p:sp>
      <p:sp>
        <p:nvSpPr>
          <p:cNvPr id="8" name="TextBox 7">
            <a:extLst>
              <a:ext uri="{FF2B5EF4-FFF2-40B4-BE49-F238E27FC236}">
                <a16:creationId xmlns:a16="http://schemas.microsoft.com/office/drawing/2014/main" id="{DDB22305-1FB0-A015-8144-28C644CF32EA}"/>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1866736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2C3D5-CE8B-6CC5-66AF-930D24B08B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6953B1-6BE1-2BA1-E35D-25434C7577DB}"/>
              </a:ext>
            </a:extLst>
          </p:cNvPr>
          <p:cNvSpPr>
            <a:spLocks noGrp="1"/>
          </p:cNvSpPr>
          <p:nvPr>
            <p:ph type="title"/>
          </p:nvPr>
        </p:nvSpPr>
        <p:spPr/>
        <p:txBody>
          <a:bodyPr>
            <a:normAutofit/>
          </a:bodyPr>
          <a:lstStyle/>
          <a:p>
            <a:pPr algn="ctr"/>
            <a:r>
              <a:rPr lang="en-US" dirty="0"/>
              <a:t>Gain adjustment and preamble sequences</a:t>
            </a:r>
            <a:br>
              <a:rPr lang="en-US" dirty="0"/>
            </a:br>
            <a:endParaRPr lang="en-US" dirty="0"/>
          </a:p>
        </p:txBody>
      </p:sp>
      <p:sp>
        <p:nvSpPr>
          <p:cNvPr id="3" name="Content Placeholder 2">
            <a:extLst>
              <a:ext uri="{FF2B5EF4-FFF2-40B4-BE49-F238E27FC236}">
                <a16:creationId xmlns:a16="http://schemas.microsoft.com/office/drawing/2014/main" id="{68763920-5331-953E-A205-D62CC7B9186C}"/>
              </a:ext>
            </a:extLst>
          </p:cNvPr>
          <p:cNvSpPr>
            <a:spLocks noGrp="1"/>
          </p:cNvSpPr>
          <p:nvPr>
            <p:ph idx="1"/>
          </p:nvPr>
        </p:nvSpPr>
        <p:spPr>
          <a:xfrm>
            <a:off x="1013552" y="1690688"/>
            <a:ext cx="10515600" cy="4486275"/>
          </a:xfrm>
        </p:spPr>
        <p:txBody>
          <a:bodyPr>
            <a:normAutofit fontScale="92500" lnSpcReduction="10000"/>
          </a:bodyPr>
          <a:lstStyle/>
          <a:p>
            <a:r>
              <a:rPr lang="en-US" dirty="0"/>
              <a:t>The length of the gain adjustment and the preamble sequences are fixed in ieee802.16t as follows:</a:t>
            </a:r>
          </a:p>
          <a:p>
            <a:pPr lvl="1"/>
            <a:r>
              <a:rPr lang="en-US" dirty="0"/>
              <a:t>Gain adjustment sequence: 54 bits</a:t>
            </a:r>
          </a:p>
          <a:p>
            <a:pPr lvl="1"/>
            <a:r>
              <a:rPr lang="en-US" dirty="0"/>
              <a:t>Preamble sequence: 63 bits</a:t>
            </a:r>
          </a:p>
          <a:p>
            <a:r>
              <a:rPr lang="en-US" dirty="0"/>
              <a:t>When repetition/combining is applied, these sequences become the weakest link and they do not allow the full benefit of repetition combining. </a:t>
            </a:r>
          </a:p>
          <a:p>
            <a:r>
              <a:rPr lang="en-US" dirty="0"/>
              <a:t>The sequences need to be extended so that their SNR requirements is same or lower than the repetition factor they serve. For example, for repetition factor 8, the sequences were extended to 70 for gain adjustment and 127 bits for preamble. </a:t>
            </a:r>
          </a:p>
          <a:p>
            <a:r>
              <a:rPr lang="en-US" dirty="0"/>
              <a:t>To minimize the overhead, optimization of these sequences vs repetition factor is required.</a:t>
            </a:r>
          </a:p>
          <a:p>
            <a:endParaRPr lang="en-US" dirty="0"/>
          </a:p>
          <a:p>
            <a:pPr lvl="1"/>
            <a:endParaRPr lang="en-US" dirty="0"/>
          </a:p>
          <a:p>
            <a:endParaRPr lang="en-US" dirty="0"/>
          </a:p>
          <a:p>
            <a:pPr lvl="1"/>
            <a:endParaRPr lang="en-US" dirty="0"/>
          </a:p>
          <a:p>
            <a:endParaRPr lang="en-US" dirty="0"/>
          </a:p>
          <a:p>
            <a:endParaRPr lang="en-US" dirty="0"/>
          </a:p>
          <a:p>
            <a:pPr lvl="1"/>
            <a:endParaRPr lang="en-US" dirty="0"/>
          </a:p>
        </p:txBody>
      </p:sp>
      <p:sp>
        <p:nvSpPr>
          <p:cNvPr id="7" name="Date Placeholder 6">
            <a:extLst>
              <a:ext uri="{FF2B5EF4-FFF2-40B4-BE49-F238E27FC236}">
                <a16:creationId xmlns:a16="http://schemas.microsoft.com/office/drawing/2014/main" id="{740BD9F1-2A4C-9B19-3159-615152338273}"/>
              </a:ext>
            </a:extLst>
          </p:cNvPr>
          <p:cNvSpPr>
            <a:spLocks noGrp="1"/>
          </p:cNvSpPr>
          <p:nvPr>
            <p:ph type="dt" sz="half" idx="10"/>
          </p:nvPr>
        </p:nvSpPr>
        <p:spPr/>
        <p:txBody>
          <a:bodyPr/>
          <a:lstStyle/>
          <a:p>
            <a:fld id="{6C10E6CC-C2D6-4D68-A190-3A4496B65233}" type="datetime1">
              <a:rPr lang="en-IN" smtClean="0"/>
              <a:t>13-05-2025</a:t>
            </a:fld>
            <a:endParaRPr lang="en-IN"/>
          </a:p>
        </p:txBody>
      </p:sp>
      <p:sp>
        <p:nvSpPr>
          <p:cNvPr id="8" name="TextBox 7">
            <a:extLst>
              <a:ext uri="{FF2B5EF4-FFF2-40B4-BE49-F238E27FC236}">
                <a16:creationId xmlns:a16="http://schemas.microsoft.com/office/drawing/2014/main" id="{00935CB5-5B6E-24CD-ACF6-B52AB054500A}"/>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3159861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03C2A-9BEA-870E-FBF4-B6312A7167CE}"/>
              </a:ext>
            </a:extLst>
          </p:cNvPr>
          <p:cNvSpPr>
            <a:spLocks noGrp="1"/>
          </p:cNvSpPr>
          <p:nvPr>
            <p:ph type="title"/>
          </p:nvPr>
        </p:nvSpPr>
        <p:spPr/>
        <p:txBody>
          <a:bodyPr/>
          <a:lstStyle/>
          <a:p>
            <a:pPr algn="ctr"/>
            <a:r>
              <a:rPr lang="en-US" dirty="0"/>
              <a:t>Improve Channel ACCESS</a:t>
            </a:r>
          </a:p>
        </p:txBody>
      </p:sp>
      <p:sp>
        <p:nvSpPr>
          <p:cNvPr id="3" name="Content Placeholder 2">
            <a:extLst>
              <a:ext uri="{FF2B5EF4-FFF2-40B4-BE49-F238E27FC236}">
                <a16:creationId xmlns:a16="http://schemas.microsoft.com/office/drawing/2014/main" id="{F0D4DE52-4FB8-C164-1C9C-594BBC8AECA2}"/>
              </a:ext>
            </a:extLst>
          </p:cNvPr>
          <p:cNvSpPr>
            <a:spLocks noGrp="1"/>
          </p:cNvSpPr>
          <p:nvPr>
            <p:ph idx="1"/>
          </p:nvPr>
        </p:nvSpPr>
        <p:spPr/>
        <p:txBody>
          <a:bodyPr/>
          <a:lstStyle/>
          <a:p>
            <a:r>
              <a:rPr lang="en-US" dirty="0"/>
              <a:t>The objective is to minimize burst collisions when many DPP links are operating in range of each other. </a:t>
            </a:r>
          </a:p>
          <a:p>
            <a:r>
              <a:rPr lang="en-US" dirty="0"/>
              <a:t>Performance improvement may involve:</a:t>
            </a:r>
          </a:p>
          <a:p>
            <a:pPr lvl="1"/>
            <a:r>
              <a:rPr lang="en-US" dirty="0"/>
              <a:t>Modifications in CSMA/CA strategy, e.g., persistent CSMA/CA </a:t>
            </a:r>
          </a:p>
          <a:p>
            <a:pPr lvl="1"/>
            <a:r>
              <a:rPr lang="en-US" dirty="0"/>
              <a:t>Sophisticated deferral schemes:</a:t>
            </a:r>
          </a:p>
          <a:p>
            <a:pPr lvl="2"/>
            <a:r>
              <a:rPr lang="en-US" dirty="0"/>
              <a:t>Utilize knowledge of the messages and their duration</a:t>
            </a:r>
          </a:p>
          <a:p>
            <a:pPr lvl="2"/>
            <a:r>
              <a:rPr lang="en-US" dirty="0"/>
              <a:t>Utilize master slave relationship</a:t>
            </a:r>
          </a:p>
          <a:p>
            <a:pPr lvl="1"/>
            <a:r>
              <a:rPr lang="en-US" dirty="0"/>
              <a:t>Delegate CSMA/CA function to a node with good coverage to avoid the hidden node problem </a:t>
            </a:r>
          </a:p>
          <a:p>
            <a:endParaRPr lang="en-US" dirty="0"/>
          </a:p>
        </p:txBody>
      </p:sp>
      <p:sp>
        <p:nvSpPr>
          <p:cNvPr id="7" name="Date Placeholder 6">
            <a:extLst>
              <a:ext uri="{FF2B5EF4-FFF2-40B4-BE49-F238E27FC236}">
                <a16:creationId xmlns:a16="http://schemas.microsoft.com/office/drawing/2014/main" id="{F65F305A-C3CA-8AE3-E38A-C583C7D05D46}"/>
              </a:ext>
            </a:extLst>
          </p:cNvPr>
          <p:cNvSpPr>
            <a:spLocks noGrp="1"/>
          </p:cNvSpPr>
          <p:nvPr>
            <p:ph type="dt" sz="half" idx="10"/>
          </p:nvPr>
        </p:nvSpPr>
        <p:spPr/>
        <p:txBody>
          <a:bodyPr/>
          <a:lstStyle/>
          <a:p>
            <a:fld id="{E9656EA2-1E30-4B78-8818-1C9A145E390E}" type="datetime1">
              <a:rPr lang="en-IN" smtClean="0"/>
              <a:t>13-05-2025</a:t>
            </a:fld>
            <a:endParaRPr lang="en-IN"/>
          </a:p>
        </p:txBody>
      </p:sp>
      <p:sp>
        <p:nvSpPr>
          <p:cNvPr id="8" name="TextBox 7">
            <a:extLst>
              <a:ext uri="{FF2B5EF4-FFF2-40B4-BE49-F238E27FC236}">
                <a16:creationId xmlns:a16="http://schemas.microsoft.com/office/drawing/2014/main" id="{56C4C355-B5EE-ED7A-2589-02074EFD27E2}"/>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3789176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E4666-2563-EF57-AD73-CC0D2DE34F9A}"/>
              </a:ext>
            </a:extLst>
          </p:cNvPr>
          <p:cNvSpPr>
            <a:spLocks noGrp="1"/>
          </p:cNvSpPr>
          <p:nvPr>
            <p:ph type="title"/>
          </p:nvPr>
        </p:nvSpPr>
        <p:spPr/>
        <p:txBody>
          <a:bodyPr>
            <a:normAutofit fontScale="90000"/>
          </a:bodyPr>
          <a:lstStyle/>
          <a:p>
            <a:pPr algn="ctr"/>
            <a:r>
              <a:rPr lang="en-US" dirty="0"/>
              <a:t>Automatic selection of repetitions vs no repetitions for a given MCS</a:t>
            </a:r>
            <a:br>
              <a:rPr lang="en-US" dirty="0"/>
            </a:br>
            <a:endParaRPr lang="en-US" dirty="0"/>
          </a:p>
        </p:txBody>
      </p:sp>
      <p:sp>
        <p:nvSpPr>
          <p:cNvPr id="3" name="Content Placeholder 2">
            <a:extLst>
              <a:ext uri="{FF2B5EF4-FFF2-40B4-BE49-F238E27FC236}">
                <a16:creationId xmlns:a16="http://schemas.microsoft.com/office/drawing/2014/main" id="{F4F1C55E-F962-0A46-61AE-34357063BAFA}"/>
              </a:ext>
            </a:extLst>
          </p:cNvPr>
          <p:cNvSpPr>
            <a:spLocks noGrp="1"/>
          </p:cNvSpPr>
          <p:nvPr>
            <p:ph idx="1"/>
          </p:nvPr>
        </p:nvSpPr>
        <p:spPr/>
        <p:txBody>
          <a:bodyPr/>
          <a:lstStyle/>
          <a:p>
            <a:r>
              <a:rPr lang="en-US" dirty="0"/>
              <a:t>This will support the following scenario:</a:t>
            </a:r>
          </a:p>
          <a:p>
            <a:pPr lvl="1"/>
            <a:r>
              <a:rPr lang="en-US" dirty="0"/>
              <a:t>The DPP terminals are configured with a fixed MCS and a fixed repetition factor.</a:t>
            </a:r>
          </a:p>
          <a:p>
            <a:pPr lvl="1"/>
            <a:r>
              <a:rPr lang="en-US" dirty="0"/>
              <a:t>Operation with repetitions introduces significant overhead</a:t>
            </a:r>
          </a:p>
          <a:p>
            <a:pPr lvl="1"/>
            <a:r>
              <a:rPr lang="en-US" dirty="0"/>
              <a:t>It is desired to operate most of the time with no repetitions and invoke repetitions only when a predefined condition is met, e.g., type of message or when no ack received when no repetition.</a:t>
            </a:r>
          </a:p>
          <a:p>
            <a:pPr lvl="1"/>
            <a:endParaRPr lang="en-US" dirty="0"/>
          </a:p>
          <a:p>
            <a:r>
              <a:rPr lang="en-US" dirty="0"/>
              <a:t>It is desired to have the receiver determine from the preamble whether the burst has  repetitions. The feasibility and sequence selection needs to be explored.</a:t>
            </a:r>
          </a:p>
        </p:txBody>
      </p:sp>
      <p:sp>
        <p:nvSpPr>
          <p:cNvPr id="7" name="Date Placeholder 6">
            <a:extLst>
              <a:ext uri="{FF2B5EF4-FFF2-40B4-BE49-F238E27FC236}">
                <a16:creationId xmlns:a16="http://schemas.microsoft.com/office/drawing/2014/main" id="{EC99FE28-D6C3-5E16-33FE-0C159C808233}"/>
              </a:ext>
            </a:extLst>
          </p:cNvPr>
          <p:cNvSpPr>
            <a:spLocks noGrp="1"/>
          </p:cNvSpPr>
          <p:nvPr>
            <p:ph type="dt" sz="half" idx="10"/>
          </p:nvPr>
        </p:nvSpPr>
        <p:spPr/>
        <p:txBody>
          <a:bodyPr/>
          <a:lstStyle/>
          <a:p>
            <a:fld id="{9F485018-295B-4EF1-B27F-8EA092DC43C1}" type="datetime1">
              <a:rPr lang="en-IN" smtClean="0"/>
              <a:t>13-05-2025</a:t>
            </a:fld>
            <a:endParaRPr lang="en-IN"/>
          </a:p>
        </p:txBody>
      </p:sp>
      <p:sp>
        <p:nvSpPr>
          <p:cNvPr id="8" name="TextBox 7">
            <a:extLst>
              <a:ext uri="{FF2B5EF4-FFF2-40B4-BE49-F238E27FC236}">
                <a16:creationId xmlns:a16="http://schemas.microsoft.com/office/drawing/2014/main" id="{82A01248-8720-26ED-EC2E-B4BD0F578990}"/>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3180521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62944-41BE-0ED7-B603-498967F26471}"/>
              </a:ext>
            </a:extLst>
          </p:cNvPr>
          <p:cNvSpPr>
            <a:spLocks noGrp="1"/>
          </p:cNvSpPr>
          <p:nvPr>
            <p:ph type="title"/>
          </p:nvPr>
        </p:nvSpPr>
        <p:spPr>
          <a:xfrm>
            <a:off x="838200" y="500062"/>
            <a:ext cx="10515600" cy="1325563"/>
          </a:xfrm>
        </p:spPr>
        <p:txBody>
          <a:bodyPr>
            <a:normAutofit fontScale="90000"/>
          </a:bodyPr>
          <a:lstStyle/>
          <a:p>
            <a:pPr algn="ctr"/>
            <a:r>
              <a:rPr lang="en-US" dirty="0"/>
              <a:t>Automatic channel selection when multiple channels are available</a:t>
            </a:r>
            <a:br>
              <a:rPr lang="en-US" dirty="0"/>
            </a:br>
            <a:endParaRPr lang="en-US" dirty="0"/>
          </a:p>
        </p:txBody>
      </p:sp>
      <p:sp>
        <p:nvSpPr>
          <p:cNvPr id="3" name="Content Placeholder 2">
            <a:extLst>
              <a:ext uri="{FF2B5EF4-FFF2-40B4-BE49-F238E27FC236}">
                <a16:creationId xmlns:a16="http://schemas.microsoft.com/office/drawing/2014/main" id="{FA3D3765-6705-16C0-5A1D-A83174B29315}"/>
              </a:ext>
            </a:extLst>
          </p:cNvPr>
          <p:cNvSpPr>
            <a:spLocks noGrp="1"/>
          </p:cNvSpPr>
          <p:nvPr>
            <p:ph idx="1"/>
          </p:nvPr>
        </p:nvSpPr>
        <p:spPr/>
        <p:txBody>
          <a:bodyPr/>
          <a:lstStyle/>
          <a:p>
            <a:r>
              <a:rPr lang="en-US" dirty="0"/>
              <a:t>It is desired to operate in TDD mode but when there are multiple channels, an automatic channel selection algorithm is required.</a:t>
            </a:r>
          </a:p>
          <a:p>
            <a:r>
              <a:rPr lang="en-US" dirty="0"/>
              <a:t>The algorithm should share the load across all channels. This can be done by:</a:t>
            </a:r>
          </a:p>
          <a:p>
            <a:pPr lvl="1"/>
            <a:r>
              <a:rPr lang="en-US" dirty="0"/>
              <a:t>Statistical distributed means</a:t>
            </a:r>
          </a:p>
          <a:p>
            <a:pPr lvl="1"/>
            <a:r>
              <a:rPr lang="en-US" dirty="0"/>
              <a:t>Using a central entity</a:t>
            </a:r>
          </a:p>
        </p:txBody>
      </p:sp>
      <p:sp>
        <p:nvSpPr>
          <p:cNvPr id="7" name="Date Placeholder 6">
            <a:extLst>
              <a:ext uri="{FF2B5EF4-FFF2-40B4-BE49-F238E27FC236}">
                <a16:creationId xmlns:a16="http://schemas.microsoft.com/office/drawing/2014/main" id="{F8468ACB-2F7E-5757-84D7-A423004DD284}"/>
              </a:ext>
            </a:extLst>
          </p:cNvPr>
          <p:cNvSpPr>
            <a:spLocks noGrp="1"/>
          </p:cNvSpPr>
          <p:nvPr>
            <p:ph type="dt" sz="half" idx="10"/>
          </p:nvPr>
        </p:nvSpPr>
        <p:spPr/>
        <p:txBody>
          <a:bodyPr/>
          <a:lstStyle/>
          <a:p>
            <a:fld id="{5E8C3656-4E1E-4015-8D9C-B612F5145B11}" type="datetime1">
              <a:rPr lang="en-IN" smtClean="0"/>
              <a:t>13-05-2025</a:t>
            </a:fld>
            <a:endParaRPr lang="en-IN"/>
          </a:p>
        </p:txBody>
      </p:sp>
      <p:sp>
        <p:nvSpPr>
          <p:cNvPr id="8" name="TextBox 7">
            <a:extLst>
              <a:ext uri="{FF2B5EF4-FFF2-40B4-BE49-F238E27FC236}">
                <a16:creationId xmlns:a16="http://schemas.microsoft.com/office/drawing/2014/main" id="{AF4FE9A6-A929-4078-7EE1-EF549C69584F}"/>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539512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5ADF-2A7B-23E6-9761-947C0A57EDB8}"/>
              </a:ext>
            </a:extLst>
          </p:cNvPr>
          <p:cNvSpPr>
            <a:spLocks noGrp="1"/>
          </p:cNvSpPr>
          <p:nvPr>
            <p:ph type="title"/>
          </p:nvPr>
        </p:nvSpPr>
        <p:spPr/>
        <p:txBody>
          <a:bodyPr/>
          <a:lstStyle/>
          <a:p>
            <a:pPr algn="ctr"/>
            <a:r>
              <a:rPr lang="en-US" dirty="0"/>
              <a:t>Capability Negotiation</a:t>
            </a:r>
          </a:p>
        </p:txBody>
      </p:sp>
      <p:sp>
        <p:nvSpPr>
          <p:cNvPr id="3" name="Content Placeholder 2">
            <a:extLst>
              <a:ext uri="{FF2B5EF4-FFF2-40B4-BE49-F238E27FC236}">
                <a16:creationId xmlns:a16="http://schemas.microsoft.com/office/drawing/2014/main" id="{9FC8B4C4-0131-637A-02FF-46919D8A848B}"/>
              </a:ext>
            </a:extLst>
          </p:cNvPr>
          <p:cNvSpPr>
            <a:spLocks noGrp="1"/>
          </p:cNvSpPr>
          <p:nvPr>
            <p:ph idx="1"/>
          </p:nvPr>
        </p:nvSpPr>
        <p:spPr/>
        <p:txBody>
          <a:bodyPr/>
          <a:lstStyle/>
          <a:p>
            <a:r>
              <a:rPr lang="en-US" dirty="0"/>
              <a:t>The value of certain configurable parameters can be determined using capability negotiation during the association phase.</a:t>
            </a:r>
          </a:p>
          <a:p>
            <a:r>
              <a:rPr lang="en-US" dirty="0"/>
              <a:t>The parameters could be either standard, vendor specific or both.</a:t>
            </a:r>
          </a:p>
          <a:p>
            <a:r>
              <a:rPr lang="en-US" dirty="0"/>
              <a:t>Example of a standard parameter: MCS</a:t>
            </a:r>
          </a:p>
          <a:p>
            <a:r>
              <a:rPr lang="en-US" dirty="0"/>
              <a:t>Example of vendor specific parameter: DPP vs legacy air interface protocol</a:t>
            </a:r>
          </a:p>
        </p:txBody>
      </p:sp>
      <p:sp>
        <p:nvSpPr>
          <p:cNvPr id="7" name="Date Placeholder 6">
            <a:extLst>
              <a:ext uri="{FF2B5EF4-FFF2-40B4-BE49-F238E27FC236}">
                <a16:creationId xmlns:a16="http://schemas.microsoft.com/office/drawing/2014/main" id="{253F1F22-08A0-4C14-6341-F43C70F830C5}"/>
              </a:ext>
            </a:extLst>
          </p:cNvPr>
          <p:cNvSpPr>
            <a:spLocks noGrp="1"/>
          </p:cNvSpPr>
          <p:nvPr>
            <p:ph type="dt" sz="half" idx="10"/>
          </p:nvPr>
        </p:nvSpPr>
        <p:spPr/>
        <p:txBody>
          <a:bodyPr/>
          <a:lstStyle/>
          <a:p>
            <a:fld id="{A884C7E5-3A00-4101-9AA7-B2ABCEBA7146}" type="datetime1">
              <a:rPr lang="en-IN" smtClean="0"/>
              <a:t>13-05-2025</a:t>
            </a:fld>
            <a:endParaRPr lang="en-IN"/>
          </a:p>
        </p:txBody>
      </p:sp>
      <p:sp>
        <p:nvSpPr>
          <p:cNvPr id="8" name="TextBox 7">
            <a:extLst>
              <a:ext uri="{FF2B5EF4-FFF2-40B4-BE49-F238E27FC236}">
                <a16:creationId xmlns:a16="http://schemas.microsoft.com/office/drawing/2014/main" id="{0FD0E55E-582F-533B-E6B5-F8C0D60F1AC1}"/>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3764756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CD645-BA9F-E05B-EC4F-77BE9278A69D}"/>
              </a:ext>
            </a:extLst>
          </p:cNvPr>
          <p:cNvSpPr>
            <a:spLocks noGrp="1"/>
          </p:cNvSpPr>
          <p:nvPr>
            <p:ph type="title"/>
          </p:nvPr>
        </p:nvSpPr>
        <p:spPr>
          <a:xfrm>
            <a:off x="838200" y="526979"/>
            <a:ext cx="10515600" cy="1325563"/>
          </a:xfrm>
        </p:spPr>
        <p:txBody>
          <a:bodyPr/>
          <a:lstStyle/>
          <a:p>
            <a:pPr algn="ctr"/>
            <a:r>
              <a:rPr lang="en-US" dirty="0"/>
              <a:t>Filtering with and without authentication</a:t>
            </a:r>
            <a:br>
              <a:rPr lang="en-US" dirty="0"/>
            </a:br>
            <a:endParaRPr lang="en-US" dirty="0"/>
          </a:p>
        </p:txBody>
      </p:sp>
      <p:sp>
        <p:nvSpPr>
          <p:cNvPr id="3" name="Content Placeholder 2">
            <a:extLst>
              <a:ext uri="{FF2B5EF4-FFF2-40B4-BE49-F238E27FC236}">
                <a16:creationId xmlns:a16="http://schemas.microsoft.com/office/drawing/2014/main" id="{3084CCA6-0D32-BDB9-F4EC-9E3EC0E4725C}"/>
              </a:ext>
            </a:extLst>
          </p:cNvPr>
          <p:cNvSpPr>
            <a:spLocks noGrp="1"/>
          </p:cNvSpPr>
          <p:nvPr>
            <p:ph idx="1"/>
          </p:nvPr>
        </p:nvSpPr>
        <p:spPr/>
        <p:txBody>
          <a:bodyPr/>
          <a:lstStyle/>
          <a:p>
            <a:r>
              <a:rPr lang="en-US" dirty="0"/>
              <a:t>When authentication is enabled, filtering can be done based on HMAC. The sender and receiver ID can be removed.</a:t>
            </a:r>
          </a:p>
          <a:p>
            <a:r>
              <a:rPr lang="en-US" dirty="0"/>
              <a:t>When authentication is disabled, a sender ID will be added to be used for filtering by the receiver.</a:t>
            </a:r>
          </a:p>
        </p:txBody>
      </p:sp>
      <p:sp>
        <p:nvSpPr>
          <p:cNvPr id="7" name="Date Placeholder 6">
            <a:extLst>
              <a:ext uri="{FF2B5EF4-FFF2-40B4-BE49-F238E27FC236}">
                <a16:creationId xmlns:a16="http://schemas.microsoft.com/office/drawing/2014/main" id="{CF1DAF3E-DA5D-6AA1-5B5A-7824DF85ED9F}"/>
              </a:ext>
            </a:extLst>
          </p:cNvPr>
          <p:cNvSpPr>
            <a:spLocks noGrp="1"/>
          </p:cNvSpPr>
          <p:nvPr>
            <p:ph type="dt" sz="half" idx="10"/>
          </p:nvPr>
        </p:nvSpPr>
        <p:spPr/>
        <p:txBody>
          <a:bodyPr/>
          <a:lstStyle/>
          <a:p>
            <a:fld id="{C14ACDC5-0384-4841-A14A-61A3CC918C3B}" type="datetime1">
              <a:rPr lang="en-IN" smtClean="0"/>
              <a:t>13-05-2025</a:t>
            </a:fld>
            <a:endParaRPr lang="en-IN"/>
          </a:p>
        </p:txBody>
      </p:sp>
      <p:sp>
        <p:nvSpPr>
          <p:cNvPr id="8" name="TextBox 7">
            <a:extLst>
              <a:ext uri="{FF2B5EF4-FFF2-40B4-BE49-F238E27FC236}">
                <a16:creationId xmlns:a16="http://schemas.microsoft.com/office/drawing/2014/main" id="{DE9426C5-37CF-CA27-CE3D-1AD459B97731}"/>
              </a:ext>
            </a:extLst>
          </p:cNvPr>
          <p:cNvSpPr txBox="1"/>
          <p:nvPr/>
        </p:nvSpPr>
        <p:spPr>
          <a:xfrm>
            <a:off x="8966718" y="65314"/>
            <a:ext cx="2677886" cy="461665"/>
          </a:xfrm>
          <a:prstGeom prst="rect">
            <a:avLst/>
          </a:prstGeom>
          <a:noFill/>
        </p:spPr>
        <p:txBody>
          <a:bodyPr wrap="square" rtlCol="0">
            <a:spAutoFit/>
          </a:bodyPr>
          <a:lstStyle/>
          <a:p>
            <a:r>
              <a:rPr lang="en-IN" sz="1200" b="1" i="0" dirty="0">
                <a:solidFill>
                  <a:srgbClr val="000000"/>
                </a:solidFill>
                <a:effectLst/>
                <a:latin typeface="Verdana" panose="020B0604030504040204" pitchFamily="34" charset="0"/>
              </a:rPr>
              <a:t>DCN 15-25-0242-00-16me</a:t>
            </a:r>
            <a:endParaRPr lang="en-IN" sz="1200" dirty="0"/>
          </a:p>
          <a:p>
            <a:endParaRPr lang="en-IN" sz="1200" dirty="0"/>
          </a:p>
        </p:txBody>
      </p:sp>
    </p:spTree>
    <p:extLst>
      <p:ext uri="{BB962C8B-B14F-4D97-AF65-F5344CB8AC3E}">
        <p14:creationId xmlns:p14="http://schemas.microsoft.com/office/powerpoint/2010/main" val="783622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0aed94f-d7bf-4fa0-8e52-e0ef1b5bdde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8442783D86D05428C635544DC581583" ma:contentTypeVersion="17" ma:contentTypeDescription="Create a new document." ma:contentTypeScope="" ma:versionID="6d9ff34398e4ed964c289ad3e7cd1c10">
  <xsd:schema xmlns:xsd="http://www.w3.org/2001/XMLSchema" xmlns:xs="http://www.w3.org/2001/XMLSchema" xmlns:p="http://schemas.microsoft.com/office/2006/metadata/properties" xmlns:ns3="b0aed94f-d7bf-4fa0-8e52-e0ef1b5bdde2" xmlns:ns4="897a05b6-f645-4125-a04e-bb33ebf270e2" targetNamespace="http://schemas.microsoft.com/office/2006/metadata/properties" ma:root="true" ma:fieldsID="849f98c7770f40af5612ccf5d0c4bd3a" ns3:_="" ns4:_="">
    <xsd:import namespace="b0aed94f-d7bf-4fa0-8e52-e0ef1b5bdde2"/>
    <xsd:import namespace="897a05b6-f645-4125-a04e-bb33ebf270e2"/>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aed94f-d7bf-4fa0-8e52-e0ef1b5bdde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7a05b6-f645-4125-a04e-bb33ebf270e2"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4F2A75-2A40-4C1D-B7F2-C3D9F832246D}">
  <ds:schemaRefs>
    <ds:schemaRef ds:uri="http://schemas.microsoft.com/office/infopath/2007/PartnerControls"/>
    <ds:schemaRef ds:uri="http://schemas.microsoft.com/office/2006/documentManagement/types"/>
    <ds:schemaRef ds:uri="897a05b6-f645-4125-a04e-bb33ebf270e2"/>
    <ds:schemaRef ds:uri="http://purl.org/dc/elements/1.1/"/>
    <ds:schemaRef ds:uri="http://purl.org/dc/dcmitype/"/>
    <ds:schemaRef ds:uri="http://schemas.microsoft.com/office/2006/metadata/properties"/>
    <ds:schemaRef ds:uri="http://schemas.openxmlformats.org/package/2006/metadata/core-properties"/>
    <ds:schemaRef ds:uri="b0aed94f-d7bf-4fa0-8e52-e0ef1b5bdde2"/>
    <ds:schemaRef ds:uri="http://www.w3.org/XML/1998/namespace"/>
    <ds:schemaRef ds:uri="http://purl.org/dc/terms/"/>
  </ds:schemaRefs>
</ds:datastoreItem>
</file>

<file path=customXml/itemProps2.xml><?xml version="1.0" encoding="utf-8"?>
<ds:datastoreItem xmlns:ds="http://schemas.openxmlformats.org/officeDocument/2006/customXml" ds:itemID="{94E05B1C-2C79-4C0E-B0A0-65E9FE2695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aed94f-d7bf-4fa0-8e52-e0ef1b5bdde2"/>
    <ds:schemaRef ds:uri="897a05b6-f645-4125-a04e-bb33ebf270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9B5CC21-8AAD-4A2E-962D-8A2D1463DD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597</TotalTime>
  <Words>647</Words>
  <Application>Microsoft Office PowerPoint</Application>
  <PresentationFormat>Widescreen</PresentationFormat>
  <Paragraphs>86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Calibri Light</vt:lpstr>
      <vt:lpstr>Verdana</vt:lpstr>
      <vt:lpstr>Office Theme</vt:lpstr>
      <vt:lpstr>        Proposed Areas for the IEEE802.16 Revision </vt:lpstr>
      <vt:lpstr>Proposed Categories of Additions/Modifications</vt:lpstr>
      <vt:lpstr>DPP Overhead Reduction</vt:lpstr>
      <vt:lpstr>Gain adjustment and preamble sequences </vt:lpstr>
      <vt:lpstr>Improve Channel ACCESS</vt:lpstr>
      <vt:lpstr>Automatic selection of repetitions vs no repetitions for a given MCS </vt:lpstr>
      <vt:lpstr>Automatic channel selection when multiple channels are available </vt:lpstr>
      <vt:lpstr>Capability Negotiation</vt:lpstr>
      <vt:lpstr>Filtering with and without authentication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DPP Relative Changes Since 30 May 2023</dc:title>
  <dc:creator>Vishal Kalkundrikar</dc:creator>
  <cp:lastModifiedBy>Vishal Kalkundrikar</cp:lastModifiedBy>
  <cp:revision>15</cp:revision>
  <dcterms:created xsi:type="dcterms:W3CDTF">2023-07-10T13:18:45Z</dcterms:created>
  <dcterms:modified xsi:type="dcterms:W3CDTF">2025-05-13T09:25:48Z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0x01010028442783D86D05428C635544DC581583</vt:lpwstr>
  </property>
</Properties>
</file>