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87" r:id="rId2"/>
    <p:sldId id="290" r:id="rId3"/>
    <p:sldId id="294" r:id="rId4"/>
    <p:sldId id="289" r:id="rId5"/>
    <p:sldId id="306" r:id="rId6"/>
    <p:sldId id="299" r:id="rId7"/>
    <p:sldId id="300" r:id="rId8"/>
    <p:sldId id="301" r:id="rId9"/>
    <p:sldId id="304" r:id="rId10"/>
    <p:sldId id="308" r:id="rId11"/>
    <p:sldId id="305" r:id="rId12"/>
    <p:sldId id="297" r:id="rId13"/>
    <p:sldId id="298"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p:scale>
          <a:sx n="90" d="100"/>
          <a:sy n="90" d="100"/>
        </p:scale>
        <p:origin x="1238" y="-28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15-25-0238-00-acss</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Mau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77864" y="685800"/>
            <a:ext cx="78485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95969"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May 2025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a:t>
            </a:r>
            <a:r>
              <a:rPr lang="en-US" altLang="en-US" sz="1600" b="1">
                <a:latin typeface="Times New Roman" panose="02020603050405020304" pitchFamily="18" charset="0"/>
              </a:rPr>
              <a:t>: </a:t>
            </a:r>
            <a:r>
              <a:rPr lang="en-US" altLang="en-US" sz="1600">
                <a:latin typeface="Times New Roman" panose="02020603050405020304" pitchFamily="18" charset="0"/>
              </a:rPr>
              <a:t>13 </a:t>
            </a:r>
            <a:r>
              <a:rPr lang="en-US" altLang="en-US" sz="1600" dirty="0">
                <a:latin typeface="Times New Roman" panose="02020603050405020304" pitchFamily="18" charset="0"/>
              </a:rPr>
              <a:t>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May 2024 Wireless Interim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D178-2AA2-4749-4DAE-3300A4FB1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9F015-ECD9-8A52-B21B-CE16A0E3D904}"/>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5C176EFB-F986-4695-9968-1E089F32BB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pic>
        <p:nvPicPr>
          <p:cNvPr id="6" name="Picture 5">
            <a:extLst>
              <a:ext uri="{FF2B5EF4-FFF2-40B4-BE49-F238E27FC236}">
                <a16:creationId xmlns:a16="http://schemas.microsoft.com/office/drawing/2014/main" id="{57C0C438-9C0E-1C72-B61D-A8BC3767A0BA}"/>
              </a:ext>
            </a:extLst>
          </p:cNvPr>
          <p:cNvPicPr>
            <a:picLocks noChangeAspect="1"/>
          </p:cNvPicPr>
          <p:nvPr/>
        </p:nvPicPr>
        <p:blipFill>
          <a:blip r:embed="rId2"/>
          <a:stretch>
            <a:fillRect/>
          </a:stretch>
        </p:blipFill>
        <p:spPr>
          <a:xfrm>
            <a:off x="2041941" y="1527645"/>
            <a:ext cx="5060118" cy="3802710"/>
          </a:xfrm>
          <a:prstGeom prst="rect">
            <a:avLst/>
          </a:prstGeom>
        </p:spPr>
      </p:pic>
    </p:spTree>
    <p:extLst>
      <p:ext uri="{BB962C8B-B14F-4D97-AF65-F5344CB8AC3E}">
        <p14:creationId xmlns:p14="http://schemas.microsoft.com/office/powerpoint/2010/main" val="237827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695969" y="1628800"/>
            <a:ext cx="7827962" cy="4611663"/>
          </a:xfrm>
        </p:spPr>
        <p:txBody>
          <a:bodyPr/>
          <a:lstStyle/>
          <a:p>
            <a:pPr marL="457200" indent="-457200">
              <a:buFont typeface="Arial" panose="020B0604020202020204" pitchFamily="34" charset="0"/>
              <a:buChar char="•"/>
            </a:pPr>
            <a:r>
              <a:rPr lang="en-US" dirty="0"/>
              <a:t>[to be discussed]</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Tree>
    <p:extLst>
      <p:ext uri="{BB962C8B-B14F-4D97-AF65-F5344CB8AC3E}">
        <p14:creationId xmlns:p14="http://schemas.microsoft.com/office/powerpoint/2010/main" val="246706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12</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13</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677864" y="685800"/>
            <a:ext cx="7848599" cy="754063"/>
          </a:xfrm>
        </p:spPr>
        <p:txBody>
          <a:bodyPr wrap="square" anchor="ctr">
            <a:normAutofit/>
          </a:bodyPr>
          <a:lstStyle/>
          <a:p>
            <a:pPr>
              <a:lnSpc>
                <a:spcPct val="90000"/>
              </a:lnSpc>
            </a:pPr>
            <a:r>
              <a:rPr lang="en-US" sz="2200"/>
              <a:t>May 2025 802 Wireless Interim Session</a:t>
            </a:r>
            <a:br>
              <a:rPr lang="en-US" sz="2200"/>
            </a:br>
            <a:r>
              <a:rPr lang="en-US" sz="2200"/>
              <a:t>Interest Group, Spectrum Channel Access</a:t>
            </a:r>
          </a:p>
        </p:txBody>
      </p:sp>
      <p:pic>
        <p:nvPicPr>
          <p:cNvPr id="3" name="Picture 2">
            <a:extLst>
              <a:ext uri="{FF2B5EF4-FFF2-40B4-BE49-F238E27FC236}">
                <a16:creationId xmlns:a16="http://schemas.microsoft.com/office/drawing/2014/main" id="{6DB5A5F3-0E0F-5B17-83DB-C772763F4387}"/>
              </a:ext>
            </a:extLst>
          </p:cNvPr>
          <p:cNvPicPr>
            <a:picLocks noChangeAspect="1"/>
          </p:cNvPicPr>
          <p:nvPr/>
        </p:nvPicPr>
        <p:blipFill>
          <a:blip r:embed="rId2"/>
          <a:stretch>
            <a:fillRect/>
          </a:stretch>
        </p:blipFill>
        <p:spPr>
          <a:xfrm>
            <a:off x="1471837" y="2060848"/>
            <a:ext cx="2301429" cy="3068572"/>
          </a:xfrm>
          <a:prstGeom prst="rect">
            <a:avLst/>
          </a:prstGeom>
          <a:noFill/>
        </p:spPr>
      </p:pic>
      <p:sp>
        <p:nvSpPr>
          <p:cNvPr id="6153" name="Content Placeholder 3">
            <a:extLst>
              <a:ext uri="{FF2B5EF4-FFF2-40B4-BE49-F238E27FC236}">
                <a16:creationId xmlns:a16="http://schemas.microsoft.com/office/drawing/2014/main" id="{8C396D80-4349-7761-A652-3DAE56ECBD5E}"/>
              </a:ext>
            </a:extLst>
          </p:cNvPr>
          <p:cNvSpPr>
            <a:spLocks noGrp="1"/>
          </p:cNvSpPr>
          <p:nvPr>
            <p:ph sz="half" idx="2"/>
          </p:nvPr>
        </p:nvSpPr>
        <p:spPr>
          <a:xfrm>
            <a:off x="4204494" y="1439863"/>
            <a:ext cx="3806825" cy="4868863"/>
          </a:xfrm>
        </p:spPr>
        <p:txBody>
          <a:bodyPr/>
          <a:lstStyle/>
          <a:p>
            <a:pPr algn="ctr"/>
            <a:endParaRPr lang="en-US" dirty="0"/>
          </a:p>
          <a:p>
            <a:pPr algn="ctr"/>
            <a:r>
              <a:rPr lang="en-US" dirty="0"/>
              <a:t>Live from Warsaw, Poland </a:t>
            </a:r>
          </a:p>
          <a:p>
            <a:pPr algn="ctr"/>
            <a:r>
              <a:rPr lang="en-US" dirty="0"/>
              <a:t>And remote around the world</a:t>
            </a:r>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ADBE66FB-16EE-4F8E-8A1C-C3B088C12397}" type="slidenum">
              <a:rPr lang="en-US" altLang="en-US" smtClean="0">
                <a:solidFill>
                  <a:schemeClr val="tx1"/>
                </a:solidFill>
              </a:rPr>
              <a:pPr>
                <a:spcAft>
                  <a:spcPts val="600"/>
                </a:spcAft>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677864" y="685800"/>
            <a:ext cx="7848599" cy="556667"/>
          </a:xfrm>
        </p:spPr>
        <p:txBody>
          <a:bodyPr/>
          <a:lstStyle/>
          <a:p>
            <a:r>
              <a:rPr lang="en-US" b="1" dirty="0"/>
              <a:t>Agenda 13 May 2025</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95969" y="1556792"/>
            <a:ext cx="7827962" cy="4683671"/>
          </a:xfrm>
        </p:spPr>
        <p:txBody>
          <a:bodyPr>
            <a:normAutofit/>
          </a:bodyPr>
          <a:lstStyle/>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p>
          <a:p>
            <a:pPr marL="914400" lvl="1" indent="-514350">
              <a:buFont typeface="+mj-lt"/>
              <a:buAutoNum type="arabicPeriod"/>
              <a:defRPr/>
            </a:pPr>
            <a:r>
              <a:rPr lang="en-US" dirty="0"/>
              <a:t>Channel access topics:  dynamic ED threshold and CCA modes</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80731-7034-6485-BF7C-8524801A2CFD}"/>
              </a:ext>
            </a:extLst>
          </p:cNvPr>
          <p:cNvSpPr>
            <a:spLocks noGrp="1"/>
          </p:cNvSpPr>
          <p:nvPr>
            <p:ph type="title"/>
          </p:nvPr>
        </p:nvSpPr>
        <p:spPr/>
        <p:txBody>
          <a:bodyPr/>
          <a:lstStyle/>
          <a:p>
            <a:r>
              <a:rPr lang="en-US" dirty="0"/>
              <a:t>Opportunity and problem consideration</a:t>
            </a:r>
          </a:p>
        </p:txBody>
      </p:sp>
      <p:sp>
        <p:nvSpPr>
          <p:cNvPr id="6" name="Text Placeholder 5">
            <a:extLst>
              <a:ext uri="{FF2B5EF4-FFF2-40B4-BE49-F238E27FC236}">
                <a16:creationId xmlns:a16="http://schemas.microsoft.com/office/drawing/2014/main" id="{8D92DC4E-0AD5-CA84-2FBB-219D36B7F15E}"/>
              </a:ext>
            </a:extLst>
          </p:cNvPr>
          <p:cNvSpPr>
            <a:spLocks noGrp="1"/>
          </p:cNvSpPr>
          <p:nvPr>
            <p:ph type="body" idx="1"/>
          </p:nvPr>
        </p:nvSpPr>
        <p:spPr/>
        <p:txBody>
          <a:bodyPr/>
          <a:lstStyle/>
          <a:p>
            <a:r>
              <a:rPr lang="en-US" sz="2000" dirty="0"/>
              <a:t>Overview of Interest Group</a:t>
            </a:r>
          </a:p>
        </p:txBody>
      </p:sp>
      <p:sp>
        <p:nvSpPr>
          <p:cNvPr id="4" name="Slide Number Placeholder 3">
            <a:extLst>
              <a:ext uri="{FF2B5EF4-FFF2-40B4-BE49-F238E27FC236}">
                <a16:creationId xmlns:a16="http://schemas.microsoft.com/office/drawing/2014/main" id="{AADFFA0D-C78F-9C48-0882-5240D8630FE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8" name="Picture 7">
            <a:extLst>
              <a:ext uri="{FF2B5EF4-FFF2-40B4-BE49-F238E27FC236}">
                <a16:creationId xmlns:a16="http://schemas.microsoft.com/office/drawing/2014/main" id="{2867135C-1C5A-DCEA-1148-1EF26D92F4ED}"/>
              </a:ext>
            </a:extLst>
          </p:cNvPr>
          <p:cNvPicPr>
            <a:picLocks noChangeAspect="1"/>
          </p:cNvPicPr>
          <p:nvPr/>
        </p:nvPicPr>
        <p:blipFill>
          <a:blip r:embed="rId2"/>
          <a:stretch>
            <a:fillRect/>
          </a:stretch>
        </p:blipFill>
        <p:spPr>
          <a:xfrm>
            <a:off x="1012028" y="1124744"/>
            <a:ext cx="7119944" cy="2632420"/>
          </a:xfrm>
          <a:prstGeom prst="rect">
            <a:avLst/>
          </a:prstGeom>
        </p:spPr>
      </p:pic>
    </p:spTree>
    <p:extLst>
      <p:ext uri="{BB962C8B-B14F-4D97-AF65-F5344CB8AC3E}">
        <p14:creationId xmlns:p14="http://schemas.microsoft.com/office/powerpoint/2010/main" val="107001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a:xfrm>
            <a:off x="677864" y="685801"/>
            <a:ext cx="7848599" cy="438944"/>
          </a:xfrm>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695969" y="1371601"/>
            <a:ext cx="7827962" cy="4505672"/>
          </a:xfrm>
        </p:spPr>
        <p:txBody>
          <a:bodyPr>
            <a:normAutofit fontScale="92500" lnSpcReduction="20000"/>
          </a:bodyPr>
          <a:lstStyle/>
          <a:p>
            <a:pPr marL="457200" indent="-457200">
              <a:buFont typeface="Arial" panose="020B0604020202020204" pitchFamily="34" charset="0"/>
              <a:buChar char="•"/>
            </a:pPr>
            <a:r>
              <a:rPr lang="en-US" dirty="0"/>
              <a:t>Need to share spectrum </a:t>
            </a:r>
          </a:p>
          <a:p>
            <a:pPr marL="857250" lvl="1" indent="-457200">
              <a:buFont typeface="Arial" panose="020B0604020202020204" pitchFamily="34" charset="0"/>
              <a:buChar char="•"/>
            </a:pPr>
            <a:r>
              <a:rPr lang="en-US" dirty="0"/>
              <a:t>Need to share with uncoordinated access</a:t>
            </a:r>
          </a:p>
          <a:p>
            <a:pPr marL="857250" lvl="1" indent="-457200">
              <a:buFont typeface="Arial" panose="020B0604020202020204" pitchFamily="34" charset="0"/>
              <a:buChar char="•"/>
            </a:pPr>
            <a:r>
              <a:rPr lang="en-US" dirty="0"/>
              <a:t>Need multiple sharing methods </a:t>
            </a:r>
          </a:p>
          <a:p>
            <a:pPr marL="857250" lvl="1"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dirty="0"/>
              <a:t>Need to accommodate reality</a:t>
            </a:r>
          </a:p>
          <a:p>
            <a:pPr marL="457200" indent="-457200">
              <a:buFont typeface="Arial" panose="020B0604020202020204" pitchFamily="34" charset="0"/>
              <a:buChar char="•"/>
            </a:pPr>
            <a:r>
              <a:rPr lang="en-US" dirty="0"/>
              <a:t>A </a:t>
            </a:r>
            <a:r>
              <a:rPr lang="en-US" i="1" dirty="0"/>
              <a:t>systems view </a:t>
            </a:r>
            <a:r>
              <a:rPr lang="en-US" dirty="0"/>
              <a:t>of coexistence will help to advance </a:t>
            </a:r>
          </a:p>
          <a:p>
            <a:pPr marL="857250" lvl="1" indent="-457200">
              <a:buFont typeface="Arial" panose="020B0604020202020204" pitchFamily="34" charset="0"/>
              <a:buChar char="•"/>
            </a:pPr>
            <a:r>
              <a:rPr lang="en-US" dirty="0"/>
              <a:t>With over 5 decades of wireless channel access experience a lot has been learned</a:t>
            </a:r>
          </a:p>
          <a:p>
            <a:pPr marL="857250" lvl="1" indent="-457200">
              <a:buFont typeface="Arial" panose="020B0604020202020204" pitchFamily="34" charset="0"/>
              <a:buChar char="•"/>
            </a:pPr>
            <a:r>
              <a:rPr lang="en-US" dirty="0"/>
              <a:t>We can do more than what we’ve already done!</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Tree>
    <p:extLst>
      <p:ext uri="{BB962C8B-B14F-4D97-AF65-F5344CB8AC3E}">
        <p14:creationId xmlns:p14="http://schemas.microsoft.com/office/powerpoint/2010/main" val="335804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CF16-7547-860E-D042-AB51E633B665}"/>
              </a:ext>
            </a:extLst>
          </p:cNvPr>
          <p:cNvSpPr>
            <a:spLocks noGrp="1"/>
          </p:cNvSpPr>
          <p:nvPr>
            <p:ph type="title"/>
          </p:nvPr>
        </p:nvSpPr>
        <p:spPr>
          <a:xfrm>
            <a:off x="677864" y="685800"/>
            <a:ext cx="7848599" cy="838397"/>
          </a:xfrm>
        </p:spPr>
        <p:txBody>
          <a:bodyPr/>
          <a:lstStyle/>
          <a:p>
            <a:r>
              <a:rPr lang="en-US" dirty="0"/>
              <a:t>Basis Realities for this IG </a:t>
            </a:r>
          </a:p>
        </p:txBody>
      </p:sp>
      <p:sp>
        <p:nvSpPr>
          <p:cNvPr id="3" name="Content Placeholder 2">
            <a:extLst>
              <a:ext uri="{FF2B5EF4-FFF2-40B4-BE49-F238E27FC236}">
                <a16:creationId xmlns:a16="http://schemas.microsoft.com/office/drawing/2014/main" id="{B14C4264-3DA9-A1C6-1C6F-E5FE2ACAD74B}"/>
              </a:ext>
            </a:extLst>
          </p:cNvPr>
          <p:cNvSpPr>
            <a:spLocks noGrp="1"/>
          </p:cNvSpPr>
          <p:nvPr>
            <p:ph idx="1"/>
          </p:nvPr>
        </p:nvSpPr>
        <p:spPr>
          <a:xfrm>
            <a:off x="704478" y="1769665"/>
            <a:ext cx="7827962" cy="4539655"/>
          </a:xfrm>
        </p:spPr>
        <p:txBody>
          <a:bodyPr>
            <a:normAutofit fontScale="77500" lnSpcReduction="20000"/>
          </a:bodyPr>
          <a:lstStyle/>
          <a:p>
            <a:pPr marL="457200" indent="-457200">
              <a:buFont typeface="Arial" panose="020B0604020202020204" pitchFamily="34" charset="0"/>
              <a:buChar char="•"/>
            </a:pPr>
            <a:r>
              <a:rPr lang="en-US" dirty="0"/>
              <a:t>There are many 802 wireless technologies  </a:t>
            </a:r>
          </a:p>
          <a:p>
            <a:pPr marL="857250" lvl="1" indent="-457200">
              <a:buFont typeface="Arial" panose="020B0604020202020204" pitchFamily="34" charset="0"/>
              <a:buChar char="•"/>
            </a:pPr>
            <a:r>
              <a:rPr lang="en-US" dirty="0"/>
              <a:t>All are important</a:t>
            </a:r>
          </a:p>
          <a:p>
            <a:pPr marL="857250" lvl="1" indent="-457200">
              <a:buFont typeface="Arial" panose="020B0604020202020204" pitchFamily="34" charset="0"/>
              <a:buChar char="•"/>
            </a:pPr>
            <a:r>
              <a:rPr lang="en-US" dirty="0"/>
              <a:t>Diversity of uses is an important metric for spectrum efficiency</a:t>
            </a:r>
          </a:p>
          <a:p>
            <a:pPr marL="857250" lvl="1" indent="-457200">
              <a:buFont typeface="Arial" panose="020B0604020202020204" pitchFamily="34" charset="0"/>
              <a:buChar char="•"/>
            </a:pPr>
            <a:r>
              <a:rPr lang="en-US" dirty="0"/>
              <a:t>Diversity of technologies is a strength of 802</a:t>
            </a:r>
          </a:p>
          <a:p>
            <a:pPr marL="457200" indent="-457200">
              <a:buFont typeface="Arial" panose="020B0604020202020204" pitchFamily="34" charset="0"/>
              <a:buChar char="•"/>
            </a:pPr>
            <a:r>
              <a:rPr lang="en-US" dirty="0"/>
              <a:t>There are non-802 technologies using spectrum</a:t>
            </a:r>
          </a:p>
          <a:p>
            <a:pPr marL="857250" lvl="1" indent="-457200">
              <a:buFont typeface="Arial" panose="020B0604020202020204" pitchFamily="34" charset="0"/>
              <a:buChar char="•"/>
            </a:pPr>
            <a:r>
              <a:rPr lang="en-US" dirty="0"/>
              <a:t>Won’t abide by our rules</a:t>
            </a:r>
          </a:p>
          <a:p>
            <a:pPr marL="857250" lvl="1" indent="-457200">
              <a:buFont typeface="Arial" panose="020B0604020202020204" pitchFamily="34" charset="0"/>
              <a:buChar char="•"/>
            </a:pPr>
            <a:r>
              <a:rPr lang="en-US" dirty="0"/>
              <a:t>Must abide by regulations </a:t>
            </a:r>
          </a:p>
          <a:p>
            <a:pPr marL="857250" lvl="1" indent="-457200">
              <a:buFont typeface="Arial" panose="020B0604020202020204" pitchFamily="34" charset="0"/>
              <a:buChar char="•"/>
            </a:pPr>
            <a:r>
              <a:rPr lang="en-US" dirty="0"/>
              <a:t>There are many different regions with different rules</a:t>
            </a:r>
          </a:p>
          <a:p>
            <a:pPr marL="457200" indent="-457200">
              <a:buFont typeface="Arial" panose="020B0604020202020204" pitchFamily="34" charset="0"/>
              <a:buChar char="•"/>
            </a:pPr>
            <a:r>
              <a:rPr lang="en-US" dirty="0"/>
              <a:t>802 is not a regulatory body</a:t>
            </a:r>
          </a:p>
          <a:p>
            <a:pPr marL="857250" lvl="1" indent="-457200">
              <a:buFont typeface="Arial" panose="020B0604020202020204" pitchFamily="34" charset="0"/>
              <a:buChar char="•"/>
            </a:pPr>
            <a:r>
              <a:rPr lang="en-US" dirty="0"/>
              <a:t>Our scope of impact is implementers who chose to use our standards</a:t>
            </a:r>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D2496E-5BEE-A929-05CC-DED03BE569F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67832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695969" y="1371600"/>
            <a:ext cx="7827962" cy="5081736"/>
          </a:xfrm>
        </p:spPr>
        <p:txBody>
          <a:bodyPr>
            <a:normAutofit fontScale="62500" lnSpcReduction="20000"/>
          </a:bodyPr>
          <a:lstStyle/>
          <a:p>
            <a:pPr marL="457200" indent="-457200">
              <a:buFont typeface="Arial" panose="020B0604020202020204" pitchFamily="34" charset="0"/>
              <a:buChar char="•"/>
            </a:pPr>
            <a:r>
              <a:rPr lang="en-US" dirty="0"/>
              <a:t>Different needs</a:t>
            </a:r>
          </a:p>
          <a:p>
            <a:pPr marL="857250" lvl="1" indent="-457200">
              <a:buFont typeface="Arial" panose="020B0604020202020204" pitchFamily="34" charset="0"/>
              <a:buChar char="•"/>
            </a:pPr>
            <a:r>
              <a:rPr lang="en-US" dirty="0"/>
              <a:t>There are a lot of different use cases, RF </a:t>
            </a:r>
            <a:r>
              <a:rPr lang="en-US" dirty="0" err="1"/>
              <a:t>environments,user</a:t>
            </a:r>
            <a:r>
              <a:rPr lang="en-US" dirty="0"/>
              <a:t> dynamics, and demands driving different (and often dynamic) requirements</a:t>
            </a:r>
          </a:p>
          <a:p>
            <a:pPr marL="857250" lvl="1" indent="-457200">
              <a:buFont typeface="Arial" panose="020B0604020202020204" pitchFamily="34" charset="0"/>
              <a:buChar char="•"/>
            </a:pPr>
            <a:r>
              <a:rPr lang="en-US" dirty="0"/>
              <a:t>There can be overlapping requirements  and conflicting requirements (trade-offs)</a:t>
            </a:r>
          </a:p>
          <a:p>
            <a:pPr marL="457200" indent="-457200">
              <a:buFont typeface="Arial" panose="020B0604020202020204" pitchFamily="34" charset="0"/>
              <a:buChar char="•"/>
            </a:pPr>
            <a:r>
              <a:rPr lang="en-US" dirty="0"/>
              <a:t>Different kinds of sharing 	</a:t>
            </a:r>
          </a:p>
          <a:p>
            <a:pPr marL="857250" lvl="1" indent="-457200">
              <a:buFont typeface="Arial" panose="020B0604020202020204" pitchFamily="34" charset="0"/>
              <a:buChar char="•"/>
            </a:pPr>
            <a:r>
              <a:rPr lang="en-US" dirty="0"/>
              <a:t>Sharing can mean different things</a:t>
            </a:r>
          </a:p>
          <a:p>
            <a:pPr marL="457200" indent="-457200">
              <a:buFont typeface="Arial" panose="020B0604020202020204" pitchFamily="34" charset="0"/>
              <a:buChar char="•"/>
            </a:pPr>
            <a:r>
              <a:rPr lang="en-US" dirty="0"/>
              <a:t>Avoidance is a traditional and familiar tool</a:t>
            </a:r>
          </a:p>
          <a:p>
            <a:pPr marL="857250" lvl="1" indent="-457200">
              <a:buFont typeface="Arial" panose="020B0604020202020204" pitchFamily="34" charset="0"/>
              <a:buChar char="•"/>
            </a:pPr>
            <a:r>
              <a:rPr lang="en-US" dirty="0"/>
              <a:t>Separation in time, frequency or geography</a:t>
            </a:r>
          </a:p>
          <a:p>
            <a:pPr marL="857250" lvl="1" indent="-457200">
              <a:buFont typeface="Arial" panose="020B0604020202020204" pitchFamily="34" charset="0"/>
              <a:buChar char="•"/>
            </a:pPr>
            <a:r>
              <a:rPr lang="en-US" dirty="0"/>
              <a:t>Avoidance alone is unsustainable </a:t>
            </a:r>
          </a:p>
          <a:p>
            <a:pPr marL="457200" indent="-457200">
              <a:buFont typeface="Arial" panose="020B0604020202020204" pitchFamily="34" charset="0"/>
              <a:buChar char="•"/>
            </a:pPr>
            <a:r>
              <a:rPr lang="en-US" dirty="0"/>
              <a:t>Sharing by enabling mutual successful operation is better</a:t>
            </a:r>
          </a:p>
          <a:p>
            <a:pPr marL="857250" lvl="1" indent="-457200">
              <a:buFont typeface="Arial" panose="020B0604020202020204" pitchFamily="34" charset="0"/>
              <a:buChar char="•"/>
            </a:pPr>
            <a:r>
              <a:rPr lang="en-US" dirty="0"/>
              <a:t>This is a working definition  of sharing by coexistence</a:t>
            </a:r>
          </a:p>
          <a:p>
            <a:pPr marL="457200" indent="-457200">
              <a:buFont typeface="Arial" panose="020B0604020202020204" pitchFamily="34" charset="0"/>
              <a:buChar char="•"/>
            </a:pPr>
            <a:r>
              <a:rPr lang="en-US" dirty="0"/>
              <a:t>Coexistence is complicated </a:t>
            </a:r>
          </a:p>
          <a:p>
            <a:pPr marL="857250" lvl="1" indent="-457200">
              <a:buFont typeface="Arial" panose="020B0604020202020204" pitchFamily="34" charset="0"/>
              <a:buChar char="•"/>
            </a:pPr>
            <a:r>
              <a:rPr lang="en-US" dirty="0"/>
              <a:t>No single method works always, everywhere, for everyone</a:t>
            </a:r>
          </a:p>
          <a:p>
            <a:pPr marL="457200" indent="-457200">
              <a:buFont typeface="Arial" panose="020B0604020202020204" pitchFamily="34" charset="0"/>
              <a:buChar char="•"/>
            </a:pPr>
            <a:r>
              <a:rPr lang="en-US" dirty="0"/>
              <a:t>We need a collection of sharing and coexistence tools</a:t>
            </a:r>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Tree>
    <p:extLst>
      <p:ext uri="{BB962C8B-B14F-4D97-AF65-F5344CB8AC3E}">
        <p14:creationId xmlns:p14="http://schemas.microsoft.com/office/powerpoint/2010/main" val="349367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pic>
        <p:nvPicPr>
          <p:cNvPr id="8" name="Picture 7">
            <a:extLst>
              <a:ext uri="{FF2B5EF4-FFF2-40B4-BE49-F238E27FC236}">
                <a16:creationId xmlns:a16="http://schemas.microsoft.com/office/drawing/2014/main" id="{288DF00A-810D-DE52-C21B-0D52795FD596}"/>
              </a:ext>
            </a:extLst>
          </p:cNvPr>
          <p:cNvPicPr>
            <a:picLocks noChangeAspect="1"/>
          </p:cNvPicPr>
          <p:nvPr/>
        </p:nvPicPr>
        <p:blipFill>
          <a:blip r:embed="rId2"/>
          <a:stretch>
            <a:fillRect/>
          </a:stretch>
        </p:blipFill>
        <p:spPr>
          <a:xfrm>
            <a:off x="2648101" y="2564904"/>
            <a:ext cx="3847798" cy="2866664"/>
          </a:xfrm>
          <a:prstGeom prst="rect">
            <a:avLst/>
          </a:prstGeom>
        </p:spPr>
      </p:pic>
    </p:spTree>
    <p:extLst>
      <p:ext uri="{BB962C8B-B14F-4D97-AF65-F5344CB8AC3E}">
        <p14:creationId xmlns:p14="http://schemas.microsoft.com/office/powerpoint/2010/main" val="15921270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14799</TotalTime>
  <Words>580</Words>
  <Application>Microsoft Office PowerPoint</Application>
  <PresentationFormat>On-screen Show (4:3)</PresentationFormat>
  <Paragraphs>89</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 Unicode MS</vt:lpstr>
      <vt:lpstr>Arial</vt:lpstr>
      <vt:lpstr>Times New Roman</vt:lpstr>
      <vt:lpstr>Office Theme</vt:lpstr>
      <vt:lpstr>PowerPoint Presentation</vt:lpstr>
      <vt:lpstr>May 2025 802 Wireless Interim Session Interest Group, Spectrum Channel Access</vt:lpstr>
      <vt:lpstr>Hybrid Meeting</vt:lpstr>
      <vt:lpstr>Agenda 13 May 2025</vt:lpstr>
      <vt:lpstr>Opportunity and problem consideration</vt:lpstr>
      <vt:lpstr>Opportunity Statement</vt:lpstr>
      <vt:lpstr>Basis Realities for this IG </vt:lpstr>
      <vt:lpstr>Foundation: Sharing</vt:lpstr>
      <vt:lpstr>Technical Contributions</vt:lpstr>
      <vt:lpstr>Discussion</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Benjamin Rolfe</dc:creator>
  <cp:keywords>March 2024 Plenary</cp:keywords>
  <dc:description>15-25-0238-01</dc:description>
  <cp:lastModifiedBy>Benjamin Rolfe</cp:lastModifiedBy>
  <cp:revision>121</cp:revision>
  <cp:lastPrinted>2000-03-07T00:55:37Z</cp:lastPrinted>
  <dcterms:created xsi:type="dcterms:W3CDTF">2016-01-17T22:48:36Z</dcterms:created>
  <dcterms:modified xsi:type="dcterms:W3CDTF">2025-05-13T07:08:19Z</dcterms:modified>
  <cp:category/>
</cp:coreProperties>
</file>