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59" r:id="rId2"/>
    <p:sldId id="2366" r:id="rId3"/>
    <p:sldId id="2372" r:id="rId4"/>
    <p:sldId id="290" r:id="rId5"/>
    <p:sldId id="2369" r:id="rId6"/>
    <p:sldId id="2376" r:id="rId7"/>
    <p:sldId id="2375" r:id="rId8"/>
    <p:sldId id="2370" r:id="rId9"/>
    <p:sldId id="2380" r:id="rId10"/>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1A98E-2AEB-4FC7-BB90-4ECF6AACEEDC}" v="3" dt="2025-05-15T13:25:23.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a:t>
            </a:r>
            <a:r>
              <a:rPr lang="en-GB" sz="1400" b="0" i="0" dirty="0">
                <a:solidFill>
                  <a:srgbClr val="000000"/>
                </a:solidFill>
                <a:effectLst/>
                <a:latin typeface="+mj-lt"/>
              </a:rPr>
              <a:t>15-25-0235-01-0mag</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5/dcn/22/15-22-0662-03-0mag-802-15-operations-manual-work-in-progress.doc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May 2025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13 May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err="1">
                <a:solidFill>
                  <a:srgbClr val="FF0000"/>
                </a:solidFill>
                <a:latin typeface="Calibri" panose="020F0502020204030204" pitchFamily="34" charset="0"/>
                <a:ea typeface="ＭＳ Ｐゴシック" pitchFamily="-65" charset="-128"/>
                <a:cs typeface="Calibri" panose="020F0502020204030204" pitchFamily="34" charset="0"/>
              </a:rPr>
              <a:t>Aldrington</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May 2025 </a:t>
            </a:r>
            <a:r>
              <a:rPr lang="en-US" sz="1600" dirty="0">
                <a:latin typeface="Calibri" panose="020F0502020204030204" pitchFamily="34" charset="0"/>
                <a:ea typeface="ＭＳ Ｐゴシック" pitchFamily="-65" charset="-128"/>
                <a:cs typeface="Calibri" panose="020F0502020204030204" pitchFamily="34" charset="0"/>
              </a:rPr>
              <a:t>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May 2025 </a:t>
            </a:r>
            <a:r>
              <a:rPr lang="en-US" sz="1600" dirty="0">
                <a:latin typeface="Calibri" panose="020F0502020204030204" pitchFamily="34" charset="0"/>
                <a:ea typeface="ＭＳ Ｐゴシック" pitchFamily="-65" charset="-128"/>
                <a:cs typeface="Calibri" panose="020F0502020204030204" pitchFamily="34" charset="0"/>
              </a:rPr>
              <a:t>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3884E92-AE05-82B7-AC94-DAC7B029E973}"/>
              </a:ext>
            </a:extLst>
          </p:cNvPr>
          <p:cNvGraphicFramePr>
            <a:graphicFrameLocks noChangeAspect="1"/>
          </p:cNvGraphicFramePr>
          <p:nvPr>
            <p:extLst>
              <p:ext uri="{D42A27DB-BD31-4B8C-83A1-F6EECF244321}">
                <p14:modId xmlns:p14="http://schemas.microsoft.com/office/powerpoint/2010/main" val="2400095329"/>
              </p:ext>
            </p:extLst>
          </p:nvPr>
        </p:nvGraphicFramePr>
        <p:xfrm>
          <a:off x="944354" y="470408"/>
          <a:ext cx="10515600" cy="5867786"/>
        </p:xfrm>
        <a:graphic>
          <a:graphicData uri="http://schemas.openxmlformats.org/presentationml/2006/ole">
            <mc:AlternateContent xmlns:mc="http://schemas.openxmlformats.org/markup-compatibility/2006">
              <mc:Choice xmlns:v="urn:schemas-microsoft-com:vml" Requires="v">
                <p:oleObj name="Worksheet" r:id="rId2" imgW="14801926" imgH="8258175" progId="Excel.Sheet.12">
                  <p:embed/>
                </p:oleObj>
              </mc:Choice>
              <mc:Fallback>
                <p:oleObj name="Worksheet" r:id="rId2" imgW="14801926" imgH="8258175" progId="Excel.Sheet.12">
                  <p:embed/>
                  <p:pic>
                    <p:nvPicPr>
                      <p:cNvPr id="2" name="Object 1">
                        <a:extLst>
                          <a:ext uri="{FF2B5EF4-FFF2-40B4-BE49-F238E27FC236}">
                            <a16:creationId xmlns:a16="http://schemas.microsoft.com/office/drawing/2014/main" id="{13884E92-AE05-82B7-AC94-DAC7B029E973}"/>
                          </a:ext>
                        </a:extLst>
                      </p:cNvPr>
                      <p:cNvPicPr/>
                      <p:nvPr/>
                    </p:nvPicPr>
                    <p:blipFill>
                      <a:blip r:embed="rId3"/>
                      <a:stretch>
                        <a:fillRect/>
                      </a:stretch>
                    </p:blipFill>
                    <p:spPr>
                      <a:xfrm>
                        <a:off x="944354" y="470408"/>
                        <a:ext cx="10515600" cy="5867786"/>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2667000" y="4343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5E098712-F819-98AE-93B4-C70EB91F0E12}"/>
              </a:ext>
            </a:extLst>
          </p:cNvPr>
          <p:cNvSpPr/>
          <p:nvPr/>
        </p:nvSpPr>
        <p:spPr bwMode="auto">
          <a:xfrm>
            <a:off x="4953000" y="2743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6" name="Oval 5">
            <a:extLst>
              <a:ext uri="{FF2B5EF4-FFF2-40B4-BE49-F238E27FC236}">
                <a16:creationId xmlns:a16="http://schemas.microsoft.com/office/drawing/2014/main" id="{D0244473-7A71-0191-AB46-1C58F4E526C8}"/>
              </a:ext>
            </a:extLst>
          </p:cNvPr>
          <p:cNvSpPr/>
          <p:nvPr/>
        </p:nvSpPr>
        <p:spPr bwMode="auto">
          <a:xfrm>
            <a:off x="7239000" y="4343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(Monday)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Operations Manual</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 Tuesday</a:t>
            </a:r>
          </a:p>
          <a:p>
            <a:pPr marL="457200" lvl="2" indent="-457200">
              <a:spcAft>
                <a:spcPts val="300"/>
              </a:spcAft>
              <a:buFont typeface="+mj-lt"/>
              <a:buAutoNum type="arabicPeriod"/>
            </a:pPr>
            <a:r>
              <a:rPr lang="en-US" sz="2000">
                <a:latin typeface="Calibri" panose="020F0502020204030204" pitchFamily="34" charset="0"/>
                <a:cs typeface="Calibri" panose="020F0502020204030204" pitchFamily="34" charset="0"/>
              </a:rPr>
              <a:t>Project Task List</a:t>
            </a:r>
          </a:p>
          <a:p>
            <a:pPr marL="457200" lvl="2" indent="-457200">
              <a:spcAft>
                <a:spcPts val="300"/>
              </a:spcAft>
              <a:buFont typeface="+mj-lt"/>
              <a:buAutoNum type="arabicPeriod"/>
            </a:pPr>
            <a:r>
              <a:rPr lang="en-US" sz="2000">
                <a:latin typeface="Calibri" panose="020F0502020204030204" pitchFamily="34" charset="0"/>
                <a:cs typeface="Calibri" panose="020F0502020204030204" pitchFamily="34" charset="0"/>
              </a:rPr>
              <a:t>Operations </a:t>
            </a:r>
            <a:r>
              <a:rPr lang="en-US" sz="2000" dirty="0">
                <a:latin typeface="Calibri" panose="020F0502020204030204" pitchFamily="34" charset="0"/>
                <a:cs typeface="Calibri" panose="020F0502020204030204" pitchFamily="34" charset="0"/>
              </a:rPr>
              <a:t>Manual</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SCM </a:t>
            </a: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Recess  </a:t>
            </a:r>
            <a:r>
              <a:rPr lang="en-US" sz="2000" dirty="0">
                <a:latin typeface="Calibri" panose="020F0502020204030204" pitchFamily="34" charset="0"/>
                <a:cs typeface="Calibri" panose="020F0502020204030204" pitchFamily="34" charset="0"/>
                <a:sym typeface="Wingdings" panose="05000000000000000000" pitchFamily="2" charset="2"/>
              </a:rPr>
              <a:t> </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3 Wednesday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SCM </a:t>
            </a: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 and actions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066800"/>
            <a:ext cx="105918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Updated Task Group Activity Template</a:t>
            </a:r>
          </a:p>
          <a:p>
            <a:pPr marL="457200" lvl="2" indent="-457200">
              <a:spcAft>
                <a:spcPts val="300"/>
              </a:spcAft>
              <a:buFont typeface="Wingdings" panose="05000000000000000000" pitchFamily="2" charset="2"/>
              <a:buChar char="ü"/>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Updated Operations Manual</a:t>
            </a:r>
          </a:p>
          <a:p>
            <a:pPr marL="914400" lvl="3" indent="-457200">
              <a:spcAft>
                <a:spcPts val="3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CRG logistics: formation, lifetime and operation</a:t>
            </a:r>
          </a:p>
          <a:p>
            <a:pPr marL="914400" lvl="3" indent="-457200">
              <a:spcAft>
                <a:spcPts val="3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Clarification of teleconference operation</a:t>
            </a:r>
          </a:p>
          <a:p>
            <a:pPr marL="800100" lvl="3" indent="-3429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0" lvl="2" algn="ctr">
              <a:spcAft>
                <a:spcPts val="300"/>
              </a:spcAft>
            </a:pPr>
            <a:r>
              <a:rPr lang="en-US" sz="2000" dirty="0">
                <a:highlight>
                  <a:srgbClr val="FFFF00"/>
                </a:highlight>
                <a:latin typeface="Calibri" panose="020F0502020204030204" pitchFamily="34" charset="0"/>
                <a:cs typeface="Calibri" panose="020F0502020204030204" pitchFamily="34" charset="0"/>
              </a:rPr>
              <a:t>Please </a:t>
            </a:r>
            <a:r>
              <a:rPr lang="en-US" sz="2000" dirty="0">
                <a:solidFill>
                  <a:schemeClr val="accent2"/>
                </a:solidFill>
                <a:highlight>
                  <a:srgbClr val="FFFF00"/>
                </a:highlight>
                <a:latin typeface="Calibri" panose="020F0502020204030204" pitchFamily="34" charset="0"/>
                <a:cs typeface="Calibri" panose="020F0502020204030204" pitchFamily="34" charset="0"/>
              </a:rPr>
              <a:t>review </a:t>
            </a:r>
            <a:r>
              <a:rPr lang="en-US" sz="2000" dirty="0">
                <a:solidFill>
                  <a:schemeClr val="accent2"/>
                </a:solidFill>
                <a:highlight>
                  <a:srgbClr val="FFFF00"/>
                </a:highligh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https://mentor.ieee.org/802.15/dcn/22/15-22-0662-03-0mag-802-15-operations-manual-work-in-progress.docx</a:t>
            </a:r>
            <a:r>
              <a:rPr lang="en-US" sz="2000" dirty="0">
                <a:solidFill>
                  <a:schemeClr val="accent2"/>
                </a:solidFill>
                <a:highlight>
                  <a:srgbClr val="FFFF00"/>
                </a:highlight>
                <a:latin typeface="Calibri" panose="020F0502020204030204" pitchFamily="34" charset="0"/>
                <a:cs typeface="Calibri" panose="020F0502020204030204" pitchFamily="34" charset="0"/>
              </a:rPr>
              <a:t> </a:t>
            </a:r>
            <a:r>
              <a:rPr lang="en-US" sz="2000" dirty="0">
                <a:highlight>
                  <a:srgbClr val="FFFF00"/>
                </a:highlight>
                <a:latin typeface="Calibri" panose="020F0502020204030204" pitchFamily="34" charset="0"/>
                <a:cs typeface="Calibri" panose="020F0502020204030204" pitchFamily="34" charset="0"/>
              </a:rPr>
              <a:t>prior to July Session</a:t>
            </a:r>
          </a:p>
          <a:p>
            <a:pPr marL="342900" lvl="2" indent="-342900" algn="ctr">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lvl="2" indent="-342900">
              <a:spcAft>
                <a:spcPts val="3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July Session – vote to approve Operations Manual</a:t>
            </a:r>
          </a:p>
          <a:p>
            <a:pPr marL="342900" lvl="2" indent="-3429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lvl="2" indent="-342900">
              <a:spcAft>
                <a:spcPts val="3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Conference call – 16 July 2025 – PAR Review teleconference call – to be confirmed</a:t>
            </a:r>
          </a:p>
          <a:p>
            <a:pPr marL="342900" lvl="2" indent="-3429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72572</TotalTime>
  <Words>921</Words>
  <Application>Microsoft Office PowerPoint</Application>
  <PresentationFormat>Widescreen</PresentationFormat>
  <Paragraphs>113</Paragraphs>
  <Slides>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Achievements and actions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1143</cp:revision>
  <cp:lastPrinted>2016-07-25T16:00:41Z</cp:lastPrinted>
  <dcterms:created xsi:type="dcterms:W3CDTF">2009-07-12T16:25:16Z</dcterms:created>
  <dcterms:modified xsi:type="dcterms:W3CDTF">2025-05-15T13:31:40Z</dcterms:modified>
  <cp:category/>
</cp:coreProperties>
</file>