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7"/>
  </p:notesMasterIdLst>
  <p:handoutMasterIdLst>
    <p:handoutMasterId r:id="rId8"/>
  </p:handoutMasterIdLst>
  <p:sldIdLst>
    <p:sldId id="287" r:id="rId4"/>
    <p:sldId id="371" r:id="rId5"/>
    <p:sldId id="387" r:id="rId6"/>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71"/>
            <p14:sldId id="38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FF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404" autoAdjust="0"/>
  </p:normalViewPr>
  <p:slideViewPr>
    <p:cSldViewPr>
      <p:cViewPr>
        <p:scale>
          <a:sx n="75" d="100"/>
          <a:sy n="75" d="100"/>
        </p:scale>
        <p:origin x="252" y="-108"/>
      </p:cViewPr>
      <p:guideLst>
        <p:guide orient="horz" pos="2160"/>
        <p:guide pos="2880"/>
        <p:guide orient="horz" pos="2161"/>
        <p:guide pos="3840"/>
      </p:guideLst>
    </p:cSldViewPr>
  </p:slideViewPr>
  <p:outlineViewPr>
    <p:cViewPr>
      <p:scale>
        <a:sx n="33" d="100"/>
        <a:sy n="33" d="100"/>
      </p:scale>
      <p:origin x="0" y="0"/>
    </p:cViewPr>
  </p:outlineViewPr>
  <p:notesTextViewPr>
    <p:cViewPr>
      <p:scale>
        <a:sx n="66" d="100"/>
        <a:sy n="66"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0A4084-B15A-674E-D03A-9C91C63BDFE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9E9AFC1-8B1B-80F5-4F79-A6B9C5DF12D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D65FE84-E6DA-1EF1-3C24-2CAD30CA7A2B}"/>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A80ECE58-D771-F5C6-4669-420D80D391DB}"/>
              </a:ext>
            </a:extLst>
          </p:cNvPr>
          <p:cNvSpPr>
            <a:spLocks noGrp="1"/>
          </p:cNvSpPr>
          <p:nvPr>
            <p:ph type="hdr" sz="quarter"/>
          </p:nvPr>
        </p:nvSpPr>
        <p:spPr/>
        <p:txBody>
          <a:bodyPr/>
          <a:lstStyle/>
          <a:p>
            <a:pPr>
              <a:defRPr/>
            </a:pPr>
            <a:r>
              <a:rPr lang="en-US"/>
              <a:t>doc.: IEEE 802.15-&lt;15-09-0758-00-004e&gt;</a:t>
            </a:r>
            <a:endParaRPr lang="en-US" dirty="0"/>
          </a:p>
        </p:txBody>
      </p:sp>
      <p:sp>
        <p:nvSpPr>
          <p:cNvPr id="5" name="Date Placeholder 4">
            <a:extLst>
              <a:ext uri="{FF2B5EF4-FFF2-40B4-BE49-F238E27FC236}">
                <a16:creationId xmlns:a16="http://schemas.microsoft.com/office/drawing/2014/main" id="{79F9BC3A-2288-26DB-7DD7-CE9B8EEB1637}"/>
              </a:ext>
            </a:extLst>
          </p:cNvPr>
          <p:cNvSpPr>
            <a:spLocks noGrp="1"/>
          </p:cNvSpPr>
          <p:nvPr>
            <p:ph type="dt" idx="1"/>
          </p:nvPr>
        </p:nvSpPr>
        <p:spPr/>
        <p:txBody>
          <a:bodyPr/>
          <a:lstStyle/>
          <a:p>
            <a:pPr>
              <a:defRPr/>
            </a:pPr>
            <a:r>
              <a:rPr lang="en-US"/>
              <a:t>&lt;month year&gt;</a:t>
            </a:r>
            <a:endParaRPr lang="en-US" dirty="0"/>
          </a:p>
        </p:txBody>
      </p:sp>
      <p:sp>
        <p:nvSpPr>
          <p:cNvPr id="6" name="Footer Placeholder 5">
            <a:extLst>
              <a:ext uri="{FF2B5EF4-FFF2-40B4-BE49-F238E27FC236}">
                <a16:creationId xmlns:a16="http://schemas.microsoft.com/office/drawing/2014/main" id="{04097CF5-3E79-3692-67EB-5A22610FC1CA}"/>
              </a:ext>
            </a:extLst>
          </p:cNvPr>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a:extLst>
              <a:ext uri="{FF2B5EF4-FFF2-40B4-BE49-F238E27FC236}">
                <a16:creationId xmlns:a16="http://schemas.microsoft.com/office/drawing/2014/main" id="{6C81CCEB-241F-E73B-63F9-69E33471176A}"/>
              </a:ext>
            </a:extLst>
          </p:cNvPr>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dirty="0"/>
          </a:p>
        </p:txBody>
      </p:sp>
    </p:spTree>
    <p:extLst>
      <p:ext uri="{BB962C8B-B14F-4D97-AF65-F5344CB8AC3E}">
        <p14:creationId xmlns:p14="http://schemas.microsoft.com/office/powerpoint/2010/main" val="2147966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FA29FB-1186-A484-BB37-D3BB72DFCD9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2C4DDBA-C0A8-E023-5D98-AD90119234E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B711E1C-2447-86CD-C386-463EBC09E21B}"/>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F37EC85F-B144-B0FA-521C-B86A74C92A44}"/>
              </a:ext>
            </a:extLst>
          </p:cNvPr>
          <p:cNvSpPr>
            <a:spLocks noGrp="1"/>
          </p:cNvSpPr>
          <p:nvPr>
            <p:ph type="hdr" sz="quarter"/>
          </p:nvPr>
        </p:nvSpPr>
        <p:spPr/>
        <p:txBody>
          <a:bodyPr/>
          <a:lstStyle/>
          <a:p>
            <a:pPr>
              <a:defRPr/>
            </a:pPr>
            <a:r>
              <a:rPr lang="en-US" dirty="0"/>
              <a:t>doc.: IEEE 802.15-&lt;15-09-0758-00-004e&gt;</a:t>
            </a:r>
          </a:p>
        </p:txBody>
      </p:sp>
      <p:sp>
        <p:nvSpPr>
          <p:cNvPr id="5" name="Date Placeholder 4">
            <a:extLst>
              <a:ext uri="{FF2B5EF4-FFF2-40B4-BE49-F238E27FC236}">
                <a16:creationId xmlns:a16="http://schemas.microsoft.com/office/drawing/2014/main" id="{51DA2C2E-7702-0E3F-4FF2-606246864A12}"/>
              </a:ext>
            </a:extLst>
          </p:cNvPr>
          <p:cNvSpPr>
            <a:spLocks noGrp="1"/>
          </p:cNvSpPr>
          <p:nvPr>
            <p:ph type="dt" idx="1"/>
          </p:nvPr>
        </p:nvSpPr>
        <p:spPr/>
        <p:txBody>
          <a:bodyPr/>
          <a:lstStyle/>
          <a:p>
            <a:pPr>
              <a:defRPr/>
            </a:pPr>
            <a:r>
              <a:rPr lang="en-US" dirty="0"/>
              <a:t>&lt;month year&gt;</a:t>
            </a:r>
          </a:p>
        </p:txBody>
      </p:sp>
      <p:sp>
        <p:nvSpPr>
          <p:cNvPr id="6" name="Footer Placeholder 5">
            <a:extLst>
              <a:ext uri="{FF2B5EF4-FFF2-40B4-BE49-F238E27FC236}">
                <a16:creationId xmlns:a16="http://schemas.microsoft.com/office/drawing/2014/main" id="{09ACE767-0DA0-8FF1-4460-017A6CD0A447}"/>
              </a:ext>
            </a:extLst>
          </p:cNvPr>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a:extLst>
              <a:ext uri="{FF2B5EF4-FFF2-40B4-BE49-F238E27FC236}">
                <a16:creationId xmlns:a16="http://schemas.microsoft.com/office/drawing/2014/main" id="{E4B85668-61FD-F766-28A1-93564A1CACEF}"/>
              </a:ext>
            </a:extLst>
          </p:cNvPr>
          <p:cNvSpPr>
            <a:spLocks noGrp="1"/>
          </p:cNvSpPr>
          <p:nvPr>
            <p:ph type="sldNum" sz="quarter" idx="5"/>
          </p:nvPr>
        </p:nvSpPr>
        <p:spPr/>
        <p:txBody>
          <a:bodyPr/>
          <a:lstStyle/>
          <a:p>
            <a:pPr>
              <a:defRPr/>
            </a:pPr>
            <a:r>
              <a:rPr lang="en-US" dirty="0"/>
              <a:t>Page </a:t>
            </a:r>
            <a:fld id="{44150747-EEFC-F243-90C1-8A0124CC47EF}" type="slidenum">
              <a:rPr lang="en-US" smtClean="0"/>
              <a:pPr>
                <a:defRPr/>
              </a:pPr>
              <a:t>3</a:t>
            </a:fld>
            <a:endParaRPr lang="en-US" dirty="0"/>
          </a:p>
        </p:txBody>
      </p:sp>
    </p:spTree>
    <p:extLst>
      <p:ext uri="{BB962C8B-B14F-4D97-AF65-F5344CB8AC3E}">
        <p14:creationId xmlns:p14="http://schemas.microsoft.com/office/powerpoint/2010/main" val="16384373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&lt;15-25-0229-01-04ab&gt;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June </a:t>
            </a:r>
            <a:r>
              <a:rPr lang="en-US" sz="1500" baseline="0" dirty="0"/>
              <a:t>2025</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Billy Verso (Qorvo)</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3" y="838994"/>
            <a:ext cx="11784066" cy="487106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IE" sz="1700" dirty="0">
                <a:solidFill>
                  <a:srgbClr val="FF0000"/>
                </a:solidFill>
                <a:latin typeface="Times New Roman" pitchFamily="18" charset="0"/>
                <a:ea typeface="ＭＳ Ｐゴシック" pitchFamily="-65" charset="-128"/>
                <a:cs typeface="+mn-cs"/>
              </a:rPr>
              <a:t>A modified Compact frame encoding.</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en-US" sz="1700" dirty="0">
                <a:solidFill>
                  <a:srgbClr val="FF0000"/>
                </a:solidFill>
                <a:latin typeface="Times New Roman" pitchFamily="18" charset="0"/>
                <a:ea typeface="ＭＳ Ｐゴシック" pitchFamily="-65" charset="-128"/>
                <a:cs typeface="+mn-cs"/>
              </a:rPr>
              <a:t>25</a:t>
            </a:r>
            <a:r>
              <a:rPr lang="en-US" sz="1700" baseline="30000" dirty="0">
                <a:solidFill>
                  <a:srgbClr val="FF0000"/>
                </a:solidFill>
                <a:latin typeface="Times New Roman" pitchFamily="18" charset="0"/>
                <a:ea typeface="ＭＳ Ｐゴシック" pitchFamily="-65" charset="-128"/>
                <a:cs typeface="+mn-cs"/>
              </a:rPr>
              <a:t>th</a:t>
            </a:r>
            <a:r>
              <a:rPr lang="en-US" sz="1700" dirty="0">
                <a:solidFill>
                  <a:srgbClr val="FF0000"/>
                </a:solidFill>
                <a:latin typeface="Times New Roman" pitchFamily="18" charset="0"/>
                <a:ea typeface="ＭＳ Ｐゴシック" pitchFamily="-65" charset="-128"/>
                <a:cs typeface="+mn-cs"/>
              </a:rPr>
              <a:t> June 2025</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Billy Verso, </a:t>
            </a:r>
            <a:r>
              <a:rPr lang="en-US" sz="1700" dirty="0">
                <a:solidFill>
                  <a:schemeClr val="tx2"/>
                </a:solidFill>
                <a:latin typeface="Times New Roman" pitchFamily="18" charset="0"/>
                <a:ea typeface="ＭＳ Ｐゴシック" pitchFamily="-65" charset="-128"/>
                <a:cs typeface="+mn-cs"/>
              </a:rPr>
              <a:t>] Company [</a:t>
            </a:r>
            <a:r>
              <a:rPr lang="en-US" sz="1700" dirty="0">
                <a:solidFill>
                  <a:srgbClr val="FF0000"/>
                </a:solidFill>
                <a:latin typeface="Times New Roman" pitchFamily="18" charset="0"/>
                <a:ea typeface="ＭＳ Ｐゴシック" pitchFamily="-65" charset="-128"/>
                <a:cs typeface="+mn-cs"/>
              </a:rPr>
              <a:t>Qorvo, Inc.</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a:solidFill>
                  <a:srgbClr val="FF0000"/>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a:solidFill>
                  <a:srgbClr val="FF0000"/>
                </a:solidFill>
                <a:latin typeface="Times New Roman" pitchFamily="18" charset="0"/>
                <a:ea typeface="ＭＳ Ｐゴシック" pitchFamily="-65" charset="-128"/>
                <a:cs typeface="+mn-cs"/>
              </a:rPr>
              <a:t>billy.verso (at) qorvo.com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[Proposals for TG4ab next generation UWB project]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[Proposed reworking of Compact frame encoding to streamline software parsing upon reception.]</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[To promote further discussion on potential improvements to the IEEE 802.15.4ab amendment.]</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C72DE7-999C-920B-C192-CC62592A33B3}"/>
            </a:ext>
          </a:extLst>
        </p:cNvPr>
        <p:cNvGrpSpPr/>
        <p:nvPr/>
      </p:nvGrpSpPr>
      <p:grpSpPr>
        <a:xfrm>
          <a:off x="0" y="0"/>
          <a:ext cx="0" cy="0"/>
          <a:chOff x="0" y="0"/>
          <a:chExt cx="0" cy="0"/>
        </a:xfrm>
      </p:grpSpPr>
      <p:sp>
        <p:nvSpPr>
          <p:cNvPr id="10242" name="Rectangle 1026">
            <a:extLst>
              <a:ext uri="{FF2B5EF4-FFF2-40B4-BE49-F238E27FC236}">
                <a16:creationId xmlns:a16="http://schemas.microsoft.com/office/drawing/2014/main" id="{3E59631C-92B3-20EC-D23A-6706DDCDB8DF}"/>
              </a:ext>
            </a:extLst>
          </p:cNvPr>
          <p:cNvSpPr>
            <a:spLocks noGrp="1" noChangeArrowheads="1"/>
          </p:cNvSpPr>
          <p:nvPr>
            <p:ph type="title"/>
          </p:nvPr>
        </p:nvSpPr>
        <p:spPr>
          <a:xfrm>
            <a:off x="406347" y="685959"/>
            <a:ext cx="11580893" cy="457306"/>
          </a:xfrm>
        </p:spPr>
        <p:txBody>
          <a:bodyPr/>
          <a:lstStyle/>
          <a:p>
            <a:r>
              <a:rPr lang="en-US" sz="2800" b="1" u="sng" dirty="0"/>
              <a:t>Comment Index #534</a:t>
            </a:r>
          </a:p>
        </p:txBody>
      </p:sp>
      <p:sp>
        <p:nvSpPr>
          <p:cNvPr id="10243" name="Rectangle 1027">
            <a:extLst>
              <a:ext uri="{FF2B5EF4-FFF2-40B4-BE49-F238E27FC236}">
                <a16:creationId xmlns:a16="http://schemas.microsoft.com/office/drawing/2014/main" id="{5EF0E04D-5634-355C-8AE9-86734DFC4F0C}"/>
              </a:ext>
            </a:extLst>
          </p:cNvPr>
          <p:cNvSpPr>
            <a:spLocks noGrp="1" noChangeArrowheads="1"/>
          </p:cNvSpPr>
          <p:nvPr>
            <p:ph type="body" idx="1"/>
          </p:nvPr>
        </p:nvSpPr>
        <p:spPr>
          <a:xfrm>
            <a:off x="507935" y="2570258"/>
            <a:ext cx="11073671" cy="3603370"/>
          </a:xfrm>
        </p:spPr>
        <p:txBody>
          <a:bodyPr>
            <a:normAutofit fontScale="92500" lnSpcReduction="10000"/>
          </a:bodyPr>
          <a:lstStyle/>
          <a:p>
            <a:pPr marL="285750" indent="-285750">
              <a:lnSpc>
                <a:spcPct val="150000"/>
              </a:lnSpc>
              <a:buFont typeface="Arial" panose="020B0604020202020204" pitchFamily="34" charset="0"/>
              <a:buChar char="•"/>
            </a:pPr>
            <a:r>
              <a:rPr lang="en-IE" sz="2400" dirty="0"/>
              <a:t>On foot of CI#534, rev 0 of this submission presented a proposed reworking of Compact frame encoding.  Feedback indicates the group does not support progressing with any of the changes proposed, which selects the “Path (B)” resolution from slide 10 of DCN 15-25-0229-00 as follows:</a:t>
            </a:r>
          </a:p>
          <a:p>
            <a:pPr marL="0" indent="0">
              <a:lnSpc>
                <a:spcPct val="150000"/>
              </a:lnSpc>
              <a:buNone/>
            </a:pPr>
            <a:r>
              <a:rPr lang="en-IE" sz="2400" b="1" u="sng" dirty="0"/>
              <a:t>Proposed resolution</a:t>
            </a:r>
            <a:r>
              <a:rPr lang="en-IE" sz="2400" dirty="0"/>
              <a:t>: </a:t>
            </a:r>
          </a:p>
          <a:p>
            <a:pPr marL="0" indent="0">
              <a:lnSpc>
                <a:spcPct val="150000"/>
              </a:lnSpc>
              <a:buNone/>
            </a:pPr>
            <a:r>
              <a:rPr lang="en-IE" sz="2400" dirty="0"/>
              <a:t>	Disposition Status = </a:t>
            </a:r>
            <a:r>
              <a:rPr lang="en-IE" sz="2400" b="1" dirty="0"/>
              <a:t>Rejected</a:t>
            </a:r>
            <a:r>
              <a:rPr lang="en-IE" sz="2400" dirty="0"/>
              <a:t>.</a:t>
            </a:r>
          </a:p>
          <a:p>
            <a:pPr marL="0" indent="0">
              <a:lnSpc>
                <a:spcPct val="150000"/>
              </a:lnSpc>
              <a:buNone/>
            </a:pPr>
            <a:r>
              <a:rPr lang="en-IE" sz="2400" dirty="0"/>
              <a:t>	Disposition Detail = The group is satisfied with the current encoding.</a:t>
            </a:r>
          </a:p>
          <a:p>
            <a:pPr marL="285750" indent="-285750">
              <a:lnSpc>
                <a:spcPct val="150000"/>
              </a:lnSpc>
              <a:buFont typeface="Arial" panose="020B0604020202020204" pitchFamily="34" charset="0"/>
              <a:buChar char="•"/>
            </a:pPr>
            <a:endParaRPr lang="en-US" sz="2400" dirty="0"/>
          </a:p>
        </p:txBody>
      </p:sp>
      <p:graphicFrame>
        <p:nvGraphicFramePr>
          <p:cNvPr id="3" name="Table 2">
            <a:extLst>
              <a:ext uri="{FF2B5EF4-FFF2-40B4-BE49-F238E27FC236}">
                <a16:creationId xmlns:a16="http://schemas.microsoft.com/office/drawing/2014/main" id="{BFDA49AD-D296-20DD-B2BD-8324E36916B0}"/>
              </a:ext>
            </a:extLst>
          </p:cNvPr>
          <p:cNvGraphicFramePr>
            <a:graphicFrameLocks noGrp="1"/>
          </p:cNvGraphicFramePr>
          <p:nvPr>
            <p:extLst>
              <p:ext uri="{D42A27DB-BD31-4B8C-83A1-F6EECF244321}">
                <p14:modId xmlns:p14="http://schemas.microsoft.com/office/powerpoint/2010/main" val="1462940036"/>
              </p:ext>
            </p:extLst>
          </p:nvPr>
        </p:nvGraphicFramePr>
        <p:xfrm>
          <a:off x="723105" y="1219994"/>
          <a:ext cx="10744202" cy="1350264"/>
        </p:xfrm>
        <a:graphic>
          <a:graphicData uri="http://schemas.openxmlformats.org/drawingml/2006/table">
            <a:tbl>
              <a:tblPr firstRow="1" firstCol="1" bandRow="1"/>
              <a:tblGrid>
                <a:gridCol w="656749">
                  <a:extLst>
                    <a:ext uri="{9D8B030D-6E8A-4147-A177-3AD203B41FA5}">
                      <a16:colId xmlns:a16="http://schemas.microsoft.com/office/drawing/2014/main" val="1882314999"/>
                    </a:ext>
                  </a:extLst>
                </a:gridCol>
                <a:gridCol w="656749">
                  <a:extLst>
                    <a:ext uri="{9D8B030D-6E8A-4147-A177-3AD203B41FA5}">
                      <a16:colId xmlns:a16="http://schemas.microsoft.com/office/drawing/2014/main" val="3102382622"/>
                    </a:ext>
                  </a:extLst>
                </a:gridCol>
                <a:gridCol w="1181038">
                  <a:extLst>
                    <a:ext uri="{9D8B030D-6E8A-4147-A177-3AD203B41FA5}">
                      <a16:colId xmlns:a16="http://schemas.microsoft.com/office/drawing/2014/main" val="3533086127"/>
                    </a:ext>
                  </a:extLst>
                </a:gridCol>
                <a:gridCol w="552077">
                  <a:extLst>
                    <a:ext uri="{9D8B030D-6E8A-4147-A177-3AD203B41FA5}">
                      <a16:colId xmlns:a16="http://schemas.microsoft.com/office/drawing/2014/main" val="3879805569"/>
                    </a:ext>
                  </a:extLst>
                </a:gridCol>
                <a:gridCol w="4900150">
                  <a:extLst>
                    <a:ext uri="{9D8B030D-6E8A-4147-A177-3AD203B41FA5}">
                      <a16:colId xmlns:a16="http://schemas.microsoft.com/office/drawing/2014/main" val="3641847190"/>
                    </a:ext>
                  </a:extLst>
                </a:gridCol>
                <a:gridCol w="2797439">
                  <a:extLst>
                    <a:ext uri="{9D8B030D-6E8A-4147-A177-3AD203B41FA5}">
                      <a16:colId xmlns:a16="http://schemas.microsoft.com/office/drawing/2014/main" val="347493615"/>
                    </a:ext>
                  </a:extLst>
                </a:gridCol>
              </a:tblGrid>
              <a:tr h="0">
                <a:tc>
                  <a:txBody>
                    <a:bodyPr/>
                    <a:lstStyle/>
                    <a:p>
                      <a:pPr>
                        <a:lnSpc>
                          <a:spcPct val="107000"/>
                        </a:lnSpc>
                        <a:spcAft>
                          <a:spcPts val="800"/>
                        </a:spcAft>
                        <a:buNone/>
                      </a:pPr>
                      <a:r>
                        <a:rPr lang="en-GB" sz="1400" b="1"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Index</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9646"/>
                    </a:solidFill>
                  </a:tcPr>
                </a:tc>
                <a:tc>
                  <a:txBody>
                    <a:bodyPr/>
                    <a:lstStyle/>
                    <a:p>
                      <a:pPr>
                        <a:lnSpc>
                          <a:spcPct val="107000"/>
                        </a:lnSpc>
                        <a:spcAft>
                          <a:spcPts val="800"/>
                        </a:spcAft>
                        <a:buNone/>
                      </a:pPr>
                      <a:r>
                        <a:rPr lang="en-GB" sz="1400" b="1"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page</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9646"/>
                    </a:solidFill>
                  </a:tcPr>
                </a:tc>
                <a:tc>
                  <a:txBody>
                    <a:bodyPr/>
                    <a:lstStyle/>
                    <a:p>
                      <a:pPr>
                        <a:lnSpc>
                          <a:spcPct val="107000"/>
                        </a:lnSpc>
                        <a:spcAft>
                          <a:spcPts val="800"/>
                        </a:spcAft>
                        <a:buNone/>
                      </a:pPr>
                      <a:r>
                        <a:rPr lang="en-GB" sz="1400" b="1"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clause</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9646"/>
                    </a:solidFill>
                  </a:tcPr>
                </a:tc>
                <a:tc>
                  <a:txBody>
                    <a:bodyPr/>
                    <a:lstStyle/>
                    <a:p>
                      <a:pPr>
                        <a:lnSpc>
                          <a:spcPct val="107000"/>
                        </a:lnSpc>
                        <a:spcAft>
                          <a:spcPts val="800"/>
                        </a:spcAft>
                        <a:buNone/>
                      </a:pPr>
                      <a:r>
                        <a:rPr lang="en-GB" sz="1400" b="1"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line</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9646"/>
                    </a:solidFill>
                  </a:tcPr>
                </a:tc>
                <a:tc>
                  <a:txBody>
                    <a:bodyPr/>
                    <a:lstStyle/>
                    <a:p>
                      <a:pPr>
                        <a:lnSpc>
                          <a:spcPct val="107000"/>
                        </a:lnSpc>
                        <a:spcAft>
                          <a:spcPts val="800"/>
                        </a:spcAft>
                        <a:buNone/>
                      </a:pPr>
                      <a:r>
                        <a:rPr lang="en-GB" sz="1400" b="1"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Comment</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9646"/>
                    </a:solidFill>
                  </a:tcPr>
                </a:tc>
                <a:tc>
                  <a:txBody>
                    <a:bodyPr/>
                    <a:lstStyle/>
                    <a:p>
                      <a:pPr>
                        <a:lnSpc>
                          <a:spcPct val="107000"/>
                        </a:lnSpc>
                        <a:spcAft>
                          <a:spcPts val="800"/>
                        </a:spcAft>
                        <a:buNone/>
                      </a:pPr>
                      <a:r>
                        <a:rPr lang="en-GB" sz="1400" b="1"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Proposed Change</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9646"/>
                    </a:solidFill>
                  </a:tcPr>
                </a:tc>
                <a:extLst>
                  <a:ext uri="{0D108BD9-81ED-4DB2-BD59-A6C34878D82A}">
                    <a16:rowId xmlns:a16="http://schemas.microsoft.com/office/drawing/2014/main" val="1630444253"/>
                  </a:ext>
                </a:extLst>
              </a:tr>
              <a:tr h="0">
                <a:tc>
                  <a:txBody>
                    <a:bodyPr/>
                    <a:lstStyle/>
                    <a:p>
                      <a:pPr>
                        <a:lnSpc>
                          <a:spcPct val="107000"/>
                        </a:lnSpc>
                        <a:spcAft>
                          <a:spcPts val="800"/>
                        </a:spcAft>
                        <a:buNone/>
                      </a:pPr>
                      <a:r>
                        <a:rPr lang="en-GB"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534</a:t>
                      </a:r>
                      <a:br>
                        <a:rPr lang="en-GB"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r>
                        <a:rPr lang="en-GB"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(Billy)</a:t>
                      </a:r>
                      <a:br>
                        <a:rPr lang="en-GB"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nSpc>
                          <a:spcPct val="107000"/>
                        </a:lnSpc>
                        <a:spcAft>
                          <a:spcPts val="800"/>
                        </a:spcAft>
                        <a:buNone/>
                      </a:pPr>
                      <a:r>
                        <a:rPr lang="en-GB" sz="1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111</a:t>
                      </a:r>
                      <a:endParaRPr lang="en-IE"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nSpc>
                          <a:spcPct val="107000"/>
                        </a:lnSpc>
                        <a:spcAft>
                          <a:spcPts val="800"/>
                        </a:spcAft>
                        <a:buNone/>
                      </a:pPr>
                      <a:r>
                        <a:rPr lang="en-GB"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10.39.11.3</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nSpc>
                          <a:spcPct val="107000"/>
                        </a:lnSpc>
                        <a:spcAft>
                          <a:spcPts val="800"/>
                        </a:spcAft>
                        <a:buNone/>
                      </a:pPr>
                      <a:r>
                        <a:rPr lang="en-GB"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nSpc>
                          <a:spcPct val="107000"/>
                        </a:lnSpc>
                        <a:spcAft>
                          <a:spcPts val="800"/>
                        </a:spcAft>
                        <a:buNone/>
                      </a:pPr>
                      <a:r>
                        <a:rPr lang="en-GB" sz="1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The compact frame encoding does not lend itself to streamlined message parsing because each Compact Frame ID and Message ID is a separate message with different layout.  Before it is too late let's consider whether it could/should be improved.</a:t>
                      </a:r>
                      <a:endParaRPr lang="en-IE"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nSpc>
                          <a:spcPct val="107000"/>
                        </a:lnSpc>
                        <a:spcAft>
                          <a:spcPts val="800"/>
                        </a:spcAft>
                        <a:buNone/>
                      </a:pPr>
                      <a:r>
                        <a:rPr lang="en-GB" sz="1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Consider whether there is a better way. (I plan to prepare a submission with some suggestions to help the group in this consideration.)</a:t>
                      </a:r>
                      <a:endParaRPr lang="en-IE"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extLst>
                  <a:ext uri="{0D108BD9-81ED-4DB2-BD59-A6C34878D82A}">
                    <a16:rowId xmlns:a16="http://schemas.microsoft.com/office/drawing/2014/main" val="1359810980"/>
                  </a:ext>
                </a:extLst>
              </a:tr>
            </a:tbl>
          </a:graphicData>
        </a:graphic>
      </p:graphicFrame>
    </p:spTree>
    <p:extLst>
      <p:ext uri="{BB962C8B-B14F-4D97-AF65-F5344CB8AC3E}">
        <p14:creationId xmlns:p14="http://schemas.microsoft.com/office/powerpoint/2010/main" val="1589671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A88213-6D3A-81DD-0732-58CA3C66C418}"/>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93D8C83-3A94-4153-A7C9-88837E0B7B3E}"/>
              </a:ext>
            </a:extLst>
          </p:cNvPr>
          <p:cNvSpPr txBox="1"/>
          <p:nvPr/>
        </p:nvSpPr>
        <p:spPr>
          <a:xfrm>
            <a:off x="-13494" y="2058194"/>
            <a:ext cx="12190413" cy="900751"/>
          </a:xfrm>
          <a:prstGeom prst="rect">
            <a:avLst/>
          </a:prstGeom>
          <a:noFill/>
        </p:spPr>
        <p:txBody>
          <a:bodyPr wrap="square" lIns="99560" tIns="49780" rIns="99560" bIns="49780" rtlCol="0">
            <a:spAutoFit/>
          </a:bodyPr>
          <a:lstStyle/>
          <a:p>
            <a:pPr algn="ctr"/>
            <a:endParaRPr lang="en-IE" sz="2600" b="1" dirty="0"/>
          </a:p>
          <a:p>
            <a:pPr algn="ctr"/>
            <a:r>
              <a:rPr lang="en-IE" sz="2600" b="1" dirty="0"/>
              <a:t>The End</a:t>
            </a:r>
          </a:p>
        </p:txBody>
      </p:sp>
    </p:spTree>
    <p:extLst>
      <p:ext uri="{BB962C8B-B14F-4D97-AF65-F5344CB8AC3E}">
        <p14:creationId xmlns:p14="http://schemas.microsoft.com/office/powerpoint/2010/main" val="260197277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D356AA49-1F13-4EB0-AA8E-57FAD09BD349}">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53731B65-3C10-4580-BCB3-83C7D94814C0}">
  <ds:schemaRefs>
    <ds:schemaRef ds:uri="http://www.w3.org/2001/XMLSchema"/>
    <ds:schemaRef ds:uri="http://www.boldonjames.com/2008/01/sie/internal/label"/>
  </ds:schemaRefs>
</ds:datastoreItem>
</file>

<file path=docMetadata/LabelInfo.xml><?xml version="1.0" encoding="utf-8"?>
<clbl:labelList xmlns:clbl="http://schemas.microsoft.com/office/2020/mipLabelMetadata">
  <clbl:label id="{783439ab-34c5-49cd-8f76-f98ee7c0bf70}" enabled="1" method="Privileged" siteId="{ea529389-cf47-4fb2-b8ff-2ddd0b7d2a34}" contentBits="2" removed="0"/>
</clbl:labelList>
</file>

<file path=docProps/app.xml><?xml version="1.0" encoding="utf-8"?>
<Properties xmlns="http://schemas.openxmlformats.org/officeDocument/2006/extended-properties" xmlns:vt="http://schemas.openxmlformats.org/officeDocument/2006/docPropsVTypes">
  <Template/>
  <TotalTime>887</TotalTime>
  <Words>436</Words>
  <Application>Microsoft Office PowerPoint</Application>
  <PresentationFormat>Custom</PresentationFormat>
  <Paragraphs>43</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Aptos</vt:lpstr>
      <vt:lpstr>Arial</vt:lpstr>
      <vt:lpstr>Times New Roman</vt:lpstr>
      <vt:lpstr>Default Design</vt:lpstr>
      <vt:lpstr>PowerPoint Presentation</vt:lpstr>
      <vt:lpstr>Comment Index #534</vt:lpstr>
      <vt:lpstr>PowerPoint Presentation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1219</cp:revision>
  <cp:lastPrinted>2015-07-14T16:02:16Z</cp:lastPrinted>
  <dcterms:created xsi:type="dcterms:W3CDTF">2009-07-12T16:25:16Z</dcterms:created>
  <dcterms:modified xsi:type="dcterms:W3CDTF">2025-06-25T13:27:41Z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cc5ac905-b420-43a2-acba-7c52be8e3e02</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{D356AA49-1F13-4EB0-AA8E-57FAD09BD349}</vt:lpwstr>
  </property>
  <property fmtid="{D5CDD505-2E9C-101B-9397-08002B2CF9AE}" pid="9" name="ClassificationContentMarkingFooterLocations">
    <vt:lpwstr>Default Design:3</vt:lpwstr>
  </property>
  <property fmtid="{D5CDD505-2E9C-101B-9397-08002B2CF9AE}" pid="10" name="ClassificationContentMarkingFooterText">
    <vt:lpwstr>© 2025 Qorvo US, Inc. – All Rights Reserved</vt:lpwstr>
  </property>
</Properties>
</file>