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360" r:id="rId2"/>
    <p:sldId id="361" r:id="rId3"/>
    <p:sldId id="412" r:id="rId4"/>
    <p:sldId id="362" r:id="rId5"/>
    <p:sldId id="363" r:id="rId6"/>
    <p:sldId id="433" r:id="rId7"/>
    <p:sldId id="365" r:id="rId8"/>
    <p:sldId id="366" r:id="rId9"/>
    <p:sldId id="367" r:id="rId10"/>
    <p:sldId id="368" r:id="rId11"/>
    <p:sldId id="369" r:id="rId12"/>
    <p:sldId id="370" r:id="rId13"/>
    <p:sldId id="427" r:id="rId14"/>
    <p:sldId id="377" r:id="rId15"/>
    <p:sldId id="388" r:id="rId16"/>
    <p:sldId id="448" r:id="rId17"/>
    <p:sldId id="440" r:id="rId18"/>
    <p:sldId id="382" r:id="rId19"/>
    <p:sldId id="381" r:id="rId20"/>
    <p:sldId id="428" r:id="rId21"/>
    <p:sldId id="436" r:id="rId22"/>
    <p:sldId id="437" r:id="rId23"/>
    <p:sldId id="438" r:id="rId24"/>
    <p:sldId id="439" r:id="rId25"/>
    <p:sldId id="435" r:id="rId26"/>
    <p:sldId id="429" r:id="rId27"/>
    <p:sldId id="416" r:id="rId28"/>
    <p:sldId id="415" r:id="rId29"/>
    <p:sldId id="418" r:id="rId30"/>
    <p:sldId id="430" r:id="rId31"/>
    <p:sldId id="443" r:id="rId32"/>
    <p:sldId id="383" r:id="rId33"/>
    <p:sldId id="413" r:id="rId34"/>
    <p:sldId id="394" r:id="rId35"/>
    <p:sldId id="423" r:id="rId36"/>
    <p:sldId id="424" r:id="rId37"/>
    <p:sldId id="393" r:id="rId3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6" autoAdjust="0"/>
  </p:normalViewPr>
  <p:slideViewPr>
    <p:cSldViewPr>
      <p:cViewPr varScale="1">
        <p:scale>
          <a:sx n="74" d="100"/>
          <a:sy n="74" d="100"/>
        </p:scale>
        <p:origin x="1042"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802.15-25-0233-00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5/15-25-0190-03-04ab-tg4ab-detailed-agenda-may-2025.xlsx"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_for_commenting_on-draft_standards.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5-jan-ieee-802-wireless-interim-session/registr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May Meeting Slides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116956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https://mentor.ieee.org/802.15/dcn/25/15-25-0190-03-04ab-tg4ab-detailed-agenda-may-2025.xlsx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28818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22555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29113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3699424" y="1532871"/>
          <a:ext cx="4834976" cy="429452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April-May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May-June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41440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65CE-900F-6629-C7E6-949E67A944D7}"/>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14E418E6-2D68-4911-8FE5-C275BD020B03}"/>
              </a:ext>
            </a:extLst>
          </p:cNvPr>
          <p:cNvSpPr>
            <a:spLocks noGrp="1"/>
          </p:cNvSpPr>
          <p:nvPr>
            <p:ph type="body" sz="half" idx="1"/>
          </p:nvPr>
        </p:nvSpPr>
        <p:spPr/>
        <p:txBody>
          <a:bodyPr/>
          <a:lstStyle/>
          <a:p>
            <a:r>
              <a:rPr lang="en-US" dirty="0"/>
              <a:t>Improve draft D02</a:t>
            </a:r>
          </a:p>
          <a:p>
            <a:pPr lvl="1"/>
            <a:r>
              <a:rPr lang="en-US" dirty="0"/>
              <a:t>Resolve comments through friendly and </a:t>
            </a:r>
            <a:r>
              <a:rPr lang="en-US" dirty="0" err="1"/>
              <a:t>producting</a:t>
            </a:r>
            <a:r>
              <a:rPr lang="en-US" dirty="0"/>
              <a:t> collaboration</a:t>
            </a:r>
          </a:p>
          <a:p>
            <a:r>
              <a:rPr lang="en-US" dirty="0"/>
              <a:t>Work on outstanding issues</a:t>
            </a:r>
          </a:p>
          <a:p>
            <a:pPr lvl="1"/>
            <a:r>
              <a:rPr lang="en-US" dirty="0"/>
              <a:t>Us ad hoc time to work on convergence</a:t>
            </a:r>
          </a:p>
        </p:txBody>
      </p:sp>
      <p:sp>
        <p:nvSpPr>
          <p:cNvPr id="4" name="Slide Number Placeholder 3">
            <a:extLst>
              <a:ext uri="{FF2B5EF4-FFF2-40B4-BE49-F238E27FC236}">
                <a16:creationId xmlns:a16="http://schemas.microsoft.com/office/drawing/2014/main" id="{A532FA22-198A-50A0-7230-7D499760AB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spTree>
    <p:extLst>
      <p:ext uri="{BB962C8B-B14F-4D97-AF65-F5344CB8AC3E}">
        <p14:creationId xmlns:p14="http://schemas.microsoft.com/office/powerpoint/2010/main" val="1962723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657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May 2025 </a:t>
            </a:r>
          </a:p>
          <a:p>
            <a:r>
              <a:rPr lang="en-US" sz="2800" dirty="0"/>
              <a:t>802 Wireless Interim Session</a:t>
            </a:r>
          </a:p>
          <a:p>
            <a:r>
              <a:rPr lang="en-US" sz="2800" dirty="0"/>
              <a:t>Mixed Mode</a:t>
            </a:r>
          </a:p>
          <a:p>
            <a:r>
              <a:rPr lang="en-US" sz="2800" dirty="0"/>
              <a:t>Live from</a:t>
            </a:r>
          </a:p>
          <a:p>
            <a:r>
              <a:rPr lang="en-US" sz="2800" dirty="0"/>
              <a:t>Warsaw, Poland</a:t>
            </a:r>
          </a:p>
          <a:p>
            <a:r>
              <a:rPr lang="en-US" sz="2400" dirty="0"/>
              <a:t>And remote worldwide</a:t>
            </a:r>
          </a:p>
        </p:txBody>
      </p:sp>
      <p:pic>
        <p:nvPicPr>
          <p:cNvPr id="3" name="Picture 2">
            <a:extLst>
              <a:ext uri="{FF2B5EF4-FFF2-40B4-BE49-F238E27FC236}">
                <a16:creationId xmlns:a16="http://schemas.microsoft.com/office/drawing/2014/main" id="{208EA8F4-068D-D676-B482-28E13CE0E4AF}"/>
              </a:ext>
            </a:extLst>
          </p:cNvPr>
          <p:cNvPicPr>
            <a:picLocks noChangeAspect="1"/>
          </p:cNvPicPr>
          <p:nvPr/>
        </p:nvPicPr>
        <p:blipFill>
          <a:blip r:embed="rId3"/>
          <a:stretch>
            <a:fillRect/>
          </a:stretch>
        </p:blipFill>
        <p:spPr>
          <a:xfrm>
            <a:off x="8153400" y="3115137"/>
            <a:ext cx="1914792" cy="2553056"/>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a:xfrm>
            <a:off x="914400" y="762000"/>
            <a:ext cx="10363200" cy="4038600"/>
          </a:xfrm>
        </p:spPr>
        <p:txBody>
          <a:bodyPr/>
          <a:lstStyle/>
          <a:p>
            <a:r>
              <a:rPr lang="en-US" dirty="0"/>
              <a:t>Useful information:</a:t>
            </a:r>
            <a:br>
              <a:rPr lang="en-US" dirty="0"/>
            </a:br>
            <a:r>
              <a:rPr lang="en-US" dirty="0"/>
              <a:t>IEEE SA guidelines for commenting on draft standards</a:t>
            </a:r>
            <a:br>
              <a:rPr lang="en-US" dirty="0"/>
            </a:br>
            <a:r>
              <a:rPr lang="en-US" dirty="0"/>
              <a:t> </a:t>
            </a:r>
            <a:br>
              <a:rPr lang="en-US" dirty="0"/>
            </a:br>
            <a:r>
              <a:rPr lang="en-US" dirty="0">
                <a:hlinkClick r:id="rId2"/>
              </a:rPr>
              <a:t>https://standards.ieee.org/wp-content/uploads/import/governance/revcom/Guidelines_for_commenting_on-draft_standards.pdf</a:t>
            </a:r>
            <a:br>
              <a:rPr lang="en-US" dirty="0"/>
            </a:br>
            <a:br>
              <a:rPr lang="en-US" dirty="0"/>
            </a:br>
            <a:endParaRPr lang="en-US" dirty="0"/>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a:xfrm>
            <a:off x="1828800" y="5017532"/>
            <a:ext cx="8534400" cy="621268"/>
          </a:xfrm>
        </p:spPr>
        <p:txBody>
          <a:bodyPr/>
          <a:lstStyle/>
          <a:p>
            <a:r>
              <a:rPr lang="en-US" dirty="0"/>
              <a:t>Things to know when commenting on a draft</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1359711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9CE-780B-9CAD-5C33-A17C3676472F}"/>
              </a:ext>
            </a:extLst>
          </p:cNvPr>
          <p:cNvSpPr>
            <a:spLocks noGrp="1"/>
          </p:cNvSpPr>
          <p:nvPr>
            <p:ph type="title"/>
          </p:nvPr>
        </p:nvSpPr>
        <p:spPr>
          <a:xfrm>
            <a:off x="914400" y="685800"/>
            <a:ext cx="10363200" cy="609600"/>
          </a:xfrm>
        </p:spPr>
        <p:txBody>
          <a:bodyPr/>
          <a:lstStyle/>
          <a:p>
            <a:r>
              <a:rPr lang="en-US" dirty="0"/>
              <a:t>General Guidelines</a:t>
            </a:r>
          </a:p>
        </p:txBody>
      </p:sp>
      <p:sp>
        <p:nvSpPr>
          <p:cNvPr id="7" name="Text Placeholder 6">
            <a:extLst>
              <a:ext uri="{FF2B5EF4-FFF2-40B4-BE49-F238E27FC236}">
                <a16:creationId xmlns:a16="http://schemas.microsoft.com/office/drawing/2014/main" id="{2BB6AD66-B4D5-BA07-F3D7-44421DCEDD2A}"/>
              </a:ext>
            </a:extLst>
          </p:cNvPr>
          <p:cNvSpPr>
            <a:spLocks noGrp="1"/>
          </p:cNvSpPr>
          <p:nvPr>
            <p:ph type="body" sz="half" idx="1"/>
          </p:nvPr>
        </p:nvSpPr>
        <p:spPr>
          <a:xfrm>
            <a:off x="914400" y="1600200"/>
            <a:ext cx="10363200" cy="4800600"/>
          </a:xfrm>
        </p:spPr>
        <p:txBody>
          <a:bodyPr>
            <a:normAutofit fontScale="85000" lnSpcReduction="20000"/>
          </a:bodyPr>
          <a:lstStyle/>
          <a:p>
            <a:r>
              <a:rPr lang="en-US" dirty="0"/>
              <a:t>Each comment should reference a specific sub-clause, line, paragraph, figure, and/or equation in the balloted draft.</a:t>
            </a:r>
          </a:p>
          <a:p>
            <a:r>
              <a:rPr lang="en-US" dirty="0"/>
              <a:t>A </a:t>
            </a:r>
            <a:r>
              <a:rPr lang="en-US" b="1" dirty="0"/>
              <a:t>valid comment </a:t>
            </a:r>
            <a:r>
              <a:rPr lang="en-US" dirty="0"/>
              <a:t>should identify:</a:t>
            </a:r>
          </a:p>
          <a:p>
            <a:pPr lvl="1"/>
            <a:r>
              <a:rPr lang="en-US" dirty="0"/>
              <a:t>A specific issue with he draft </a:t>
            </a:r>
            <a:r>
              <a:rPr lang="en-US" b="1" dirty="0">
                <a:highlight>
                  <a:srgbClr val="FFFF00"/>
                </a:highlight>
              </a:rPr>
              <a:t>and the proposed change in sufficient detail </a:t>
            </a:r>
            <a:r>
              <a:rPr lang="en-US" dirty="0"/>
              <a:t>so that the Comment Resolution Group (CRG) can revise the draft so that the draft may satisfy the commenter.</a:t>
            </a:r>
          </a:p>
          <a:p>
            <a:r>
              <a:rPr lang="en-US" dirty="0"/>
              <a:t>Comments should </a:t>
            </a:r>
            <a:r>
              <a:rPr lang="en-US" b="1" dirty="0"/>
              <a:t>NOT </a:t>
            </a:r>
            <a:r>
              <a:rPr lang="en-US" dirty="0"/>
              <a:t>be:</a:t>
            </a:r>
          </a:p>
          <a:p>
            <a:pPr lvl="1"/>
            <a:r>
              <a:rPr lang="en-US" dirty="0"/>
              <a:t>Vague: For example, "This paragraph is wrong, fix it" is not a valid comment.</a:t>
            </a:r>
          </a:p>
          <a:p>
            <a:pPr lvl="1"/>
            <a:r>
              <a:rPr lang="en-US" dirty="0"/>
              <a:t>Ask questions without proposing a specific change</a:t>
            </a:r>
          </a:p>
          <a:p>
            <a:pPr lvl="1"/>
            <a:r>
              <a:rPr lang="en-US" dirty="0"/>
              <a:t>Request changes in other documents beside the specific document under ballot, or in potential future revisions of the current project (such comments are out of scope).</a:t>
            </a:r>
          </a:p>
          <a:p>
            <a:endParaRPr lang="en-US" dirty="0"/>
          </a:p>
        </p:txBody>
      </p:sp>
      <p:sp>
        <p:nvSpPr>
          <p:cNvPr id="5" name="Slide Number Placeholder 4">
            <a:extLst>
              <a:ext uri="{FF2B5EF4-FFF2-40B4-BE49-F238E27FC236}">
                <a16:creationId xmlns:a16="http://schemas.microsoft.com/office/drawing/2014/main" id="{8E272A57-E323-C298-D480-D73C1177200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Tree>
    <p:extLst>
      <p:ext uri="{BB962C8B-B14F-4D97-AF65-F5344CB8AC3E}">
        <p14:creationId xmlns:p14="http://schemas.microsoft.com/office/powerpoint/2010/main" val="2820376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7C03-2401-89F3-B937-49F0F8E64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D1BD3D-3F02-6D9E-5F4E-532EC6D86EE7}"/>
              </a:ext>
            </a:extLst>
          </p:cNvPr>
          <p:cNvSpPr>
            <a:spLocks noGrp="1"/>
          </p:cNvSpPr>
          <p:nvPr>
            <p:ph type="title"/>
          </p:nvPr>
        </p:nvSpPr>
        <p:spPr>
          <a:xfrm>
            <a:off x="914400" y="685800"/>
            <a:ext cx="10363200" cy="609600"/>
          </a:xfrm>
        </p:spPr>
        <p:txBody>
          <a:bodyPr/>
          <a:lstStyle/>
          <a:p>
            <a:r>
              <a:rPr lang="en-US" dirty="0"/>
              <a:t>Content of Comments</a:t>
            </a:r>
          </a:p>
        </p:txBody>
      </p:sp>
      <p:sp>
        <p:nvSpPr>
          <p:cNvPr id="7" name="Text Placeholder 6">
            <a:extLst>
              <a:ext uri="{FF2B5EF4-FFF2-40B4-BE49-F238E27FC236}">
                <a16:creationId xmlns:a16="http://schemas.microsoft.com/office/drawing/2014/main" id="{78F07A1A-5718-C77E-D01C-22FEC4009E1E}"/>
              </a:ext>
            </a:extLst>
          </p:cNvPr>
          <p:cNvSpPr>
            <a:spLocks noGrp="1"/>
          </p:cNvSpPr>
          <p:nvPr>
            <p:ph type="body" sz="half" idx="1"/>
          </p:nvPr>
        </p:nvSpPr>
        <p:spPr>
          <a:xfrm>
            <a:off x="914400" y="1295400"/>
            <a:ext cx="10363200" cy="5105400"/>
          </a:xfrm>
        </p:spPr>
        <p:txBody>
          <a:bodyPr>
            <a:normAutofit fontScale="70000" lnSpcReduction="20000"/>
          </a:bodyPr>
          <a:lstStyle/>
          <a:p>
            <a:r>
              <a:rPr lang="en-US" dirty="0"/>
              <a:t>Comments relating to general issues that affect multiple sections should be referenced to the first or most prominent instance of the issue. It is acceptable to have one comment that covers multiple instances of a single issue instead of entering multiple comments. </a:t>
            </a:r>
          </a:p>
          <a:p>
            <a:r>
              <a:rPr lang="en-US" dirty="0"/>
              <a:t>Comments should be self contained when possible</a:t>
            </a:r>
          </a:p>
          <a:p>
            <a:r>
              <a:rPr lang="en-US" dirty="0"/>
              <a:t>If necessary, an individual comment submitted in </a:t>
            </a:r>
            <a:r>
              <a:rPr lang="en-US" dirty="0" err="1"/>
              <a:t>myProject</a:t>
            </a:r>
            <a:r>
              <a:rPr lang="en-US" dirty="0"/>
              <a:t> may be supplemented by supporting documents Some examples of acceptable attachment files are: </a:t>
            </a:r>
          </a:p>
          <a:p>
            <a:pPr lvl="1"/>
            <a:r>
              <a:rPr lang="en-US" dirty="0"/>
              <a:t>A marked-up copy of a figure, table or equation indicating corrections or changes needed.</a:t>
            </a:r>
          </a:p>
          <a:p>
            <a:pPr lvl="1"/>
            <a:r>
              <a:rPr lang="en-US" dirty="0"/>
              <a:t>A replacement figure, table, or equation that the comment suggests be added or suggests as a replacement of an existing item in the balloted draft.</a:t>
            </a:r>
          </a:p>
          <a:p>
            <a:pPr lvl="1"/>
            <a:r>
              <a:rPr lang="en-US" dirty="0"/>
              <a:t>Revised text to replace or add an entire subclause or paragraph, exceeding the capacity of the comments form.</a:t>
            </a:r>
          </a:p>
          <a:p>
            <a:pPr lvl="1"/>
            <a:r>
              <a:rPr lang="en-US" dirty="0"/>
              <a:t>All or part of the balloted draft that has been marked up with comments (e.g. by hand and then scanned, or using Word change tracking, or by inserting PDF comments) that relates to multiple issues or relates to multiple lines, paragraphs, figures, or equations in the balloted draft. </a:t>
            </a:r>
          </a:p>
        </p:txBody>
      </p:sp>
      <p:sp>
        <p:nvSpPr>
          <p:cNvPr id="5" name="Slide Number Placeholder 4">
            <a:extLst>
              <a:ext uri="{FF2B5EF4-FFF2-40B4-BE49-F238E27FC236}">
                <a16:creationId xmlns:a16="http://schemas.microsoft.com/office/drawing/2014/main" id="{D7656D41-60B5-E3AE-42FD-E6480B8FB9C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2685859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F576-D6BA-180F-86E5-C87FD1B5B3C4}"/>
              </a:ext>
            </a:extLst>
          </p:cNvPr>
          <p:cNvSpPr>
            <a:spLocks noGrp="1"/>
          </p:cNvSpPr>
          <p:nvPr>
            <p:ph type="title"/>
          </p:nvPr>
        </p:nvSpPr>
        <p:spPr/>
        <p:txBody>
          <a:bodyPr/>
          <a:lstStyle/>
          <a:p>
            <a:r>
              <a:rPr lang="en-US" dirty="0"/>
              <a:t>Scope of a recirculation</a:t>
            </a:r>
          </a:p>
        </p:txBody>
      </p:sp>
      <p:sp>
        <p:nvSpPr>
          <p:cNvPr id="3" name="Text Placeholder 2">
            <a:extLst>
              <a:ext uri="{FF2B5EF4-FFF2-40B4-BE49-F238E27FC236}">
                <a16:creationId xmlns:a16="http://schemas.microsoft.com/office/drawing/2014/main" id="{87D18321-7DF7-65B7-937A-EEBDD32E4CF1}"/>
              </a:ext>
            </a:extLst>
          </p:cNvPr>
          <p:cNvSpPr>
            <a:spLocks noGrp="1"/>
          </p:cNvSpPr>
          <p:nvPr>
            <p:ph type="body" sz="half" idx="1"/>
          </p:nvPr>
        </p:nvSpPr>
        <p:spPr>
          <a:xfrm>
            <a:off x="914400" y="1752600"/>
            <a:ext cx="10363200" cy="4343400"/>
          </a:xfrm>
        </p:spPr>
        <p:txBody>
          <a:bodyPr/>
          <a:lstStyle/>
          <a:p>
            <a:r>
              <a:rPr lang="en-US" dirty="0"/>
              <a:t>Changes since the previous draft, or material affected by that change</a:t>
            </a:r>
          </a:p>
          <a:p>
            <a:r>
              <a:rPr lang="en-US" dirty="0"/>
              <a:t>Material related to a "must be satisfied" comment from the previous round of balloting</a:t>
            </a:r>
          </a:p>
          <a:p>
            <a:r>
              <a:rPr lang="en-US" dirty="0"/>
              <a:t>Material related to a previous comment response that was not properly applied. It is the responsibility of the balloters to carefully examine the draft to confirm that it is consistent with the comment disposition and disposition detail from the previous ballot.</a:t>
            </a:r>
          </a:p>
        </p:txBody>
      </p:sp>
      <p:sp>
        <p:nvSpPr>
          <p:cNvPr id="4" name="Slide Number Placeholder 3">
            <a:extLst>
              <a:ext uri="{FF2B5EF4-FFF2-40B4-BE49-F238E27FC236}">
                <a16:creationId xmlns:a16="http://schemas.microsoft.com/office/drawing/2014/main" id="{342CE15E-6DD4-09EB-034D-870612D7DC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335941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BC06-D736-F822-9A3E-260DE9DE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E34-D482-F015-E594-4973F783B9CB}"/>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CAA34655-3D6C-36C2-E7EC-4A017948B5AA}"/>
              </a:ext>
            </a:extLst>
          </p:cNvPr>
          <p:cNvSpPr>
            <a:spLocks noGrp="1"/>
          </p:cNvSpPr>
          <p:nvPr>
            <p:ph type="body" sz="half" idx="1"/>
          </p:nvPr>
        </p:nvSpPr>
        <p:spPr/>
        <p:txBody>
          <a:bodyPr/>
          <a:lstStyle/>
          <a:p>
            <a:r>
              <a:rPr lang="en-US" dirty="0"/>
              <a:t>The group can not improve the draft standard with poorly formed comments</a:t>
            </a:r>
          </a:p>
          <a:p>
            <a:r>
              <a:rPr lang="en-US" dirty="0"/>
              <a:t>The groups time is valuable </a:t>
            </a:r>
          </a:p>
          <a:p>
            <a:r>
              <a:rPr lang="en-US" dirty="0"/>
              <a:t>Comments not following the guidelines can be rejected</a:t>
            </a:r>
          </a:p>
          <a:p>
            <a:r>
              <a:rPr lang="en-US" dirty="0"/>
              <a:t>Submissions not following these guidelines are not meeting the obligation of WG </a:t>
            </a:r>
            <a:r>
              <a:rPr lang="en-US" dirty="0" err="1"/>
              <a:t>memers</a:t>
            </a:r>
            <a:endParaRPr lang="en-US" dirty="0"/>
          </a:p>
        </p:txBody>
      </p:sp>
      <p:sp>
        <p:nvSpPr>
          <p:cNvPr id="4" name="Slide Number Placeholder 3">
            <a:extLst>
              <a:ext uri="{FF2B5EF4-FFF2-40B4-BE49-F238E27FC236}">
                <a16:creationId xmlns:a16="http://schemas.microsoft.com/office/drawing/2014/main" id="{DDEA912F-81F5-4288-8F25-C5B755C90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281516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A265-F0AE-98A5-AAB9-EF78846F6F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5B72A2-17E1-094D-A3A2-C1FDE3FBB6C5}"/>
              </a:ext>
            </a:extLst>
          </p:cNvPr>
          <p:cNvSpPr>
            <a:spLocks noGrp="1"/>
          </p:cNvSpPr>
          <p:nvPr>
            <p:ph type="ctrTitle"/>
          </p:nvPr>
        </p:nvSpPr>
        <p:spPr>
          <a:xfrm>
            <a:off x="914400" y="685800"/>
            <a:ext cx="10363200" cy="2914651"/>
          </a:xfrm>
        </p:spPr>
        <p:txBody>
          <a:bodyPr/>
          <a:lstStyle/>
          <a:p>
            <a:r>
              <a:rPr lang="en-US" dirty="0"/>
              <a:t>Useful information:</a:t>
            </a:r>
            <a:br>
              <a:rPr lang="en-US" dirty="0"/>
            </a:br>
            <a:r>
              <a:rPr lang="en-US" dirty="0"/>
              <a:t>Comment Resolution Guidelines</a:t>
            </a:r>
            <a:br>
              <a:rPr lang="en-US" dirty="0"/>
            </a:br>
            <a:r>
              <a:rPr lang="en-US" dirty="0">
                <a:hlinkClick r:id="rId2"/>
              </a:rPr>
              <a:t>https://standards.ieee.org/wp-content/uploads/import/governance/revcom/guidelines.pdf</a:t>
            </a:r>
            <a:endParaRPr lang="en-US" dirty="0"/>
          </a:p>
        </p:txBody>
      </p:sp>
      <p:sp>
        <p:nvSpPr>
          <p:cNvPr id="6" name="Subtitle 5">
            <a:extLst>
              <a:ext uri="{FF2B5EF4-FFF2-40B4-BE49-F238E27FC236}">
                <a16:creationId xmlns:a16="http://schemas.microsoft.com/office/drawing/2014/main" id="{280E5D28-C796-97B3-7592-1AB35C53F963}"/>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F3B84B42-428C-B951-09CF-477D68E94C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3280739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Tree>
    <p:extLst>
      <p:ext uri="{BB962C8B-B14F-4D97-AF65-F5344CB8AC3E}">
        <p14:creationId xmlns:p14="http://schemas.microsoft.com/office/powerpoint/2010/main" val="3040831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3976740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unresolvable deadlock</a:t>
            </a:r>
          </a:p>
          <a:p>
            <a:pPr lvl="1"/>
            <a:r>
              <a:rPr lang="en-US" dirty="0"/>
              <a:t>The CRG cannot come to a consensus to make changes necessary to address the comment. </a:t>
            </a:r>
          </a:p>
          <a:p>
            <a:pPr lvl="1"/>
            <a:r>
              <a:rPr lang="en-US" dirty="0"/>
              <a:t>This is not subject to CRG consensus, it is determined by the chair</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109730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339594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an IEEE 802 Plenary session or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0" indent="0" algn="ctr">
              <a:buNone/>
            </a:pPr>
            <a:r>
              <a:rPr lang="en-US" sz="2400" kern="0" dirty="0">
                <a:hlinkClick r:id="rId2"/>
              </a:rPr>
              <a:t>https://touchpoint.eventsair.com/2025-jan-ieee-802-wireless-interim-session/registration</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577545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433A2-EDBD-8AC7-B6F1-8A3DBE658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8DA98-90FB-80C6-45CB-54416A11E271}"/>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854A1950-3C53-E0AF-5C00-34BBDA95884E}"/>
              </a:ext>
            </a:extLst>
          </p:cNvPr>
          <p:cNvSpPr>
            <a:spLocks noGrp="1"/>
          </p:cNvSpPr>
          <p:nvPr>
            <p:ph type="body" sz="half" idx="1"/>
          </p:nvPr>
        </p:nvSpPr>
        <p:spPr/>
        <p:txBody>
          <a:bodyPr/>
          <a:lstStyle/>
          <a:p>
            <a:r>
              <a:rPr lang="en-US" dirty="0"/>
              <a:t>Review and improve draft D02</a:t>
            </a:r>
          </a:p>
          <a:p>
            <a:pPr lvl="1"/>
            <a:r>
              <a:rPr lang="en-US" dirty="0"/>
              <a:t>Early comment submissions will be reviewed</a:t>
            </a:r>
          </a:p>
          <a:p>
            <a:pPr lvl="1"/>
            <a:r>
              <a:rPr lang="en-US" dirty="0"/>
              <a:t>Collaboration to prepare good, useful comments</a:t>
            </a:r>
          </a:p>
          <a:p>
            <a:r>
              <a:rPr lang="en-US" dirty="0"/>
              <a:t>Work on outstanding issues</a:t>
            </a:r>
          </a:p>
          <a:p>
            <a:pPr lvl="1"/>
            <a:r>
              <a:rPr lang="en-US" dirty="0"/>
              <a:t>Separate out those that got caught in the crossfire from issues</a:t>
            </a:r>
          </a:p>
          <a:p>
            <a:pPr lvl="1"/>
            <a:r>
              <a:rPr lang="en-US" dirty="0"/>
              <a:t>Filter out comments with no proposed change</a:t>
            </a:r>
          </a:p>
          <a:p>
            <a:pPr lvl="1"/>
            <a:r>
              <a:rPr lang="en-US" dirty="0"/>
              <a:t>Address the elephant in the room</a:t>
            </a:r>
          </a:p>
        </p:txBody>
      </p:sp>
      <p:sp>
        <p:nvSpPr>
          <p:cNvPr id="4" name="Slide Number Placeholder 3">
            <a:extLst>
              <a:ext uri="{FF2B5EF4-FFF2-40B4-BE49-F238E27FC236}">
                <a16:creationId xmlns:a16="http://schemas.microsoft.com/office/drawing/2014/main" id="{B1F4B71F-0542-8729-FC56-80E0CCCFFF7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4042539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Tree>
    <p:extLst>
      <p:ext uri="{BB962C8B-B14F-4D97-AF65-F5344CB8AC3E}">
        <p14:creationId xmlns:p14="http://schemas.microsoft.com/office/powerpoint/2010/main" val="158533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sz="2800" dirty="0"/>
              <a:t>Local attendees when joining WebEx </a:t>
            </a:r>
            <a:r>
              <a:rPr lang="en-US" sz="2800" u="sng" dirty="0">
                <a:solidFill>
                  <a:srgbClr val="FF0000"/>
                </a:solidFill>
              </a:rPr>
              <a:t>connect without audio! </a:t>
            </a:r>
            <a:r>
              <a:rPr lang="en-US" sz="2800" dirty="0">
                <a:solidFill>
                  <a:srgbClr val="FF0000"/>
                </a:solidFill>
              </a:rPr>
              <a:t>	In-room Webex with audio enabled will disrupt the meeting!  </a:t>
            </a:r>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668000" y="2930649"/>
            <a:ext cx="1219200" cy="914400"/>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A366D8C4-C746-CBCA-CCF2-79B33253A4E1}"/>
              </a:ext>
            </a:extLst>
          </p:cNvPr>
          <p:cNvSpPr/>
          <p:nvPr/>
        </p:nvSpPr>
        <p:spPr bwMode="auto">
          <a:xfrm>
            <a:off x="533400" y="3124200"/>
            <a:ext cx="914400" cy="914400"/>
          </a:xfrm>
          <a:prstGeom prst="right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79CE-9833-8B6D-12CC-503ED263A7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121DB8-9AA2-4ECD-9486-91E1D1FC0F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7" name="Title 1">
            <a:extLst>
              <a:ext uri="{FF2B5EF4-FFF2-40B4-BE49-F238E27FC236}">
                <a16:creationId xmlns:a16="http://schemas.microsoft.com/office/drawing/2014/main" id="{8E6D86FB-FD36-35E2-60A0-D8F03F893BAF}"/>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6AA21C6B-75B9-DF0B-1CCB-A11884B94E11}"/>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800" dirty="0"/>
              <a:t>Local attendees when joining WebEx </a:t>
            </a:r>
            <a:r>
              <a:rPr lang="en-US" sz="2800" dirty="0">
                <a:solidFill>
                  <a:srgbClr val="FF0000"/>
                </a:solidFill>
              </a:rPr>
              <a:t>connect without audio! 	In-room Webex with audio enabled will disrupt the meeting!  </a:t>
            </a:r>
          </a:p>
          <a:p>
            <a:pPr marL="0" indent="0"/>
            <a:r>
              <a:rPr lang="en-US" sz="2800" dirty="0">
                <a:solidFill>
                  <a:srgbClr val="FF0000"/>
                </a:solidFill>
              </a:rPr>
              <a:t>Webex has been known to unmute without your consent!</a:t>
            </a:r>
          </a:p>
          <a:p>
            <a:pPr marL="0" indent="0"/>
            <a:endParaRPr lang="en-US" sz="2800" dirty="0">
              <a:solidFill>
                <a:srgbClr val="FF0000"/>
              </a:solidFill>
            </a:endParaRPr>
          </a:p>
          <a:p>
            <a:pPr marL="0" indent="0" algn="ctr"/>
            <a:r>
              <a:rPr lang="en-US" sz="2800" dirty="0">
                <a:solidFill>
                  <a:srgbClr val="FF0000"/>
                </a:solidFill>
              </a:rPr>
              <a:t>Disruption will result in being dropped out of the Webex </a:t>
            </a:r>
          </a:p>
          <a:p>
            <a:pPr marL="0" indent="0" algn="ctr"/>
            <a:r>
              <a:rPr lang="en-US" sz="2800" dirty="0">
                <a:solidFill>
                  <a:srgbClr val="FF0000"/>
                </a:solidFill>
              </a:rPr>
              <a:t>Do NOT rejoin unless you have left the room or rejoin without audio</a:t>
            </a:r>
          </a:p>
          <a:p>
            <a:pPr marL="457200" indent="-457200">
              <a:buFont typeface="Times New Roman" pitchFamily="18" charset="0"/>
              <a:buAutoNum type="arabicPeriod"/>
            </a:pPr>
            <a:endParaRPr lang="en-US" sz="2800" dirty="0">
              <a:solidFill>
                <a:srgbClr val="FF0000"/>
              </a:solidFill>
            </a:endParaRPr>
          </a:p>
        </p:txBody>
      </p:sp>
      <p:sp>
        <p:nvSpPr>
          <p:cNvPr id="2" name="Arrow: Right 1">
            <a:extLst>
              <a:ext uri="{FF2B5EF4-FFF2-40B4-BE49-F238E27FC236}">
                <a16:creationId xmlns:a16="http://schemas.microsoft.com/office/drawing/2014/main" id="{0608A18B-C32E-91C5-2B27-679AD763851A}"/>
              </a:ext>
            </a:extLst>
          </p:cNvPr>
          <p:cNvSpPr/>
          <p:nvPr/>
        </p:nvSpPr>
        <p:spPr bwMode="auto">
          <a:xfrm rot="16200000">
            <a:off x="5136346" y="4769655"/>
            <a:ext cx="1284312" cy="165100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736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10000"/>
          </a:bodyPr>
          <a:lstStyle/>
          <a:p>
            <a:r>
              <a:rPr lang="en-US" dirty="0"/>
              <a:t>Discussion: Everyone present is welcome</a:t>
            </a:r>
          </a:p>
          <a:p>
            <a:r>
              <a:rPr lang="en-US" dirty="0"/>
              <a:t>Straw polls: Chairs discretion</a:t>
            </a:r>
          </a:p>
          <a:p>
            <a:r>
              <a:rPr lang="en-US" dirty="0"/>
              <a:t>Formal motions: WG voters 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7</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260134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67942</TotalTime>
  <Words>2977</Words>
  <Application>Microsoft Office PowerPoint</Application>
  <PresentationFormat>Widescreen</PresentationFormat>
  <Paragraphs>305</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DejaVu Sans</vt:lpstr>
      <vt:lpstr>Monotype Sorts</vt:lpstr>
      <vt:lpstr>Open Sans</vt:lpstr>
      <vt:lpstr>Times New Roman</vt:lpstr>
      <vt:lpstr>Wide Latin</vt:lpstr>
      <vt:lpstr>IEEE-802_15</vt:lpstr>
      <vt:lpstr>PowerPoint Presentation</vt:lpstr>
      <vt:lpstr>Task Group 15.4ab Next Generation UWB Amendment</vt:lpstr>
      <vt:lpstr>Registration for 802 LMSC Plenaries and 802 Wireless Interims</vt:lpstr>
      <vt:lpstr>Meeting Preamble </vt:lpstr>
      <vt:lpstr>PowerPoint Presentation</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PowerPoint Presentation</vt:lpstr>
      <vt:lpstr>Goals for the week </vt:lpstr>
      <vt:lpstr>Editor’s Corner</vt:lpstr>
      <vt:lpstr>Comment Resolution </vt:lpstr>
      <vt:lpstr>Useful information: IEEE SA guidelines for commenting on draft standards   https://standards.ieee.org/wp-content/uploads/import/governance/revcom/Guidelines_for_commenting_on-draft_standards.pdf  </vt:lpstr>
      <vt:lpstr>General Guidelines</vt:lpstr>
      <vt:lpstr>Content of Comments</vt:lpstr>
      <vt:lpstr>Scope of a recirculation</vt:lpstr>
      <vt:lpstr>Why it matters</vt:lpstr>
      <vt:lpstr>Useful information: Comment Resolution Guidelines https://standards.ieee.org/wp-content/uploads/import/governance/revcom/guidelines.pdf</vt:lpstr>
      <vt:lpstr>Accepted and Revised</vt:lpstr>
      <vt:lpstr>General Guidelines</vt:lpstr>
      <vt:lpstr>Rejecting a comment correctly</vt:lpstr>
      <vt:lpstr>Rejecting a comment correctly: Detail</vt:lpstr>
      <vt:lpstr>Why it matters</vt:lpstr>
      <vt:lpstr>Goals for the week </vt:lpstr>
      <vt:lpstr>Recess</vt:lpstr>
      <vt:lpstr>Resume from Recess</vt:lpstr>
      <vt:lpstr>Participants have a duty to inform the IEEE</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1336</cp:revision>
  <cp:lastPrinted>2000-07-07T01:25:49Z</cp:lastPrinted>
  <dcterms:created xsi:type="dcterms:W3CDTF">1999-06-22T06:24:01Z</dcterms:created>
  <dcterms:modified xsi:type="dcterms:W3CDTF">2025-05-12T08:18:18Z</dcterms:modified>
  <cp:category/>
</cp:coreProperties>
</file>