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7000" cy="140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802.15-25-0216-01</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3240" cy="209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3240" cy="209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AB0E6E06-3650-4D59-9F36-52D08990AAD8}" type="slidenum">
              <a:rPr b="0" lang="en-IE" sz="1600" spc="-1" strike="noStrike">
                <a:solidFill>
                  <a:srgbClr val="000000"/>
                </a:solidFill>
                <a:latin typeface="Times New Roman"/>
                <a:ea typeface="DejaVu Sans"/>
              </a:rPr>
              <a:t>11</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3400" cy="209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8800" cy="140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7000" cy="140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802.15-25-0216-01</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3240" cy="209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3240" cy="209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89971785-A49E-46A4-BC5F-141A6EC570AE}"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3400" cy="209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8800" cy="140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7000" cy="140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802.15-25-0216-01</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3240" cy="209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3240" cy="209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EBE7278C-40D3-46E3-99E1-E52820EA576E}"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3400" cy="209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8800" cy="140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2"/>
          <p:cNvSpPr/>
          <p:nvPr/>
        </p:nvSpPr>
        <p:spPr>
          <a:xfrm>
            <a:off x="3095640" y="285120"/>
            <a:ext cx="5589000" cy="159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39"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4"/>
          <p:cNvSpPr/>
          <p:nvPr/>
        </p:nvSpPr>
        <p:spPr>
          <a:xfrm>
            <a:off x="685800" y="4856400"/>
            <a:ext cx="1722960" cy="216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7"/>
          <p:cNvSpPr/>
          <p:nvPr/>
        </p:nvSpPr>
        <p:spPr>
          <a:xfrm>
            <a:off x="3749040" y="4856400"/>
            <a:ext cx="1722960" cy="216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DC9000CC-D13B-4C4D-8A71-172C7FD24934}"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8"/>
          <p:cNvSpPr/>
          <p:nvPr/>
        </p:nvSpPr>
        <p:spPr>
          <a:xfrm>
            <a:off x="7040160" y="4867560"/>
            <a:ext cx="1722960" cy="216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45" name="CustomShape 9"/>
          <p:cNvSpPr/>
          <p:nvPr/>
        </p:nvSpPr>
        <p:spPr>
          <a:xfrm>
            <a:off x="685800" y="274320"/>
            <a:ext cx="2558520" cy="147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89000" cy="159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2960" cy="2167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2960" cy="2167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D3882506-5557-4A33-857C-C0A9C21EDC8A}"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2960" cy="2167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8520" cy="147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a:t>
            </a:r>
            <a:r>
              <a:rPr b="0" lang="fi-FI" sz="1800" spc="-1" strike="noStrike">
                <a:solidFill>
                  <a:srgbClr val="000000"/>
                </a:solidFill>
                <a:latin typeface="Arial"/>
              </a:rPr>
              <a:t>the title text </a:t>
            </a:r>
            <a:r>
              <a:rPr b="0" lang="fi-FI" sz="1800" spc="-1" strike="noStrike">
                <a:solidFill>
                  <a:srgbClr val="000000"/>
                </a:solidFill>
                <a:latin typeface="Arial"/>
              </a:rPr>
              <a:t>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157-00-04ae-mar25-tg4ae-minutes.docx"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6-04ae-tg4ae-project-task-list.xlsx" TargetMode="External"/><Relationship Id="rId2" Type="http://schemas.openxmlformats.org/officeDocument/2006/relationships/hyperlink" Target="https://csrc.nist.gov/pubs/sp/800/232/ipd" TargetMode="External"/><Relationship Id="rId3" Type="http://schemas.openxmlformats.org/officeDocument/2006/relationships/hyperlink" Target="https://csrc.nist.gov/files/pubs/sp/800/232/ipd/docs/sp800-232-ipd-public-comments-received.pdf" TargetMode="External"/><Relationship Id="rId4"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457200"/>
            <a:ext cx="8966160" cy="34498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2025-05-11</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TG4ae ASCON May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439560"/>
            <a:ext cx="8227080" cy="94176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a:t>
            </a:r>
            <a:r>
              <a:rPr b="0" lang="fi-FI" sz="3200" spc="-1" strike="noStrike">
                <a:solidFill>
                  <a:srgbClr val="000000"/>
                </a:solidFill>
                <a:latin typeface="Arial"/>
              </a:rPr>
              <a:t>for May</a:t>
            </a:r>
            <a:endParaRPr b="0" lang="fi-FI" sz="3200" spc="-1" strike="noStrike">
              <a:solidFill>
                <a:srgbClr val="000000"/>
              </a:solidFill>
              <a:latin typeface="Arial"/>
            </a:endParaRPr>
          </a:p>
        </p:txBody>
      </p:sp>
      <p:sp>
        <p:nvSpPr>
          <p:cNvPr id="248" name="PlaceHolder 2"/>
          <p:cNvSpPr>
            <a:spLocks noGrp="1"/>
          </p:cNvSpPr>
          <p:nvPr>
            <p:ph/>
          </p:nvPr>
        </p:nvSpPr>
        <p:spPr>
          <a:xfrm>
            <a:off x="457200" y="1383480"/>
            <a:ext cx="8227080" cy="3472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Go through pre-letter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 draft ready for letter ballot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439560"/>
            <a:ext cx="8227080" cy="94176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May</a:t>
            </a:r>
            <a:endParaRPr b="0" lang="fi-FI" sz="3200" spc="-1" strike="noStrike">
              <a:solidFill>
                <a:srgbClr val="000000"/>
              </a:solidFill>
              <a:latin typeface="Arial"/>
            </a:endParaRPr>
          </a:p>
        </p:txBody>
      </p:sp>
      <p:sp>
        <p:nvSpPr>
          <p:cNvPr id="250" name="PlaceHolder 2"/>
          <p:cNvSpPr>
            <a:spLocks noGrp="1"/>
          </p:cNvSpPr>
          <p:nvPr>
            <p:ph/>
          </p:nvPr>
        </p:nvSpPr>
        <p:spPr>
          <a:xfrm>
            <a:off x="457200" y="1383480"/>
            <a:ext cx="8227080" cy="3472560"/>
          </a:xfrm>
          <a:prstGeom prst="rect">
            <a:avLst/>
          </a:prstGeom>
          <a:noFill/>
          <a:ln w="0">
            <a:noFill/>
          </a:ln>
        </p:spPr>
        <p:txBody>
          <a:bodyPr lIns="0" rIns="0" tIns="0" bIns="0" anchor="t">
            <a:normAutofit fontScale="55000"/>
          </a:bodyPr>
          <a:p>
            <a:pPr marL="118800" indent="-1188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Monday 12th of May 13:30-15:30</a:t>
            </a:r>
            <a:endParaRPr b="0" lang="fi-FI" sz="32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Cancelled, all items moved to Wednesday</a:t>
            </a:r>
            <a:endParaRPr b="0" lang="fi-FI" sz="2800" spc="-1" strike="noStrike">
              <a:solidFill>
                <a:srgbClr val="000000"/>
              </a:solidFill>
              <a:latin typeface="Arial"/>
            </a:endParaRPr>
          </a:p>
          <a:p>
            <a:pPr marL="118800" indent="-1188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Wednesday 14th of May 09:00-10:00</a:t>
            </a:r>
            <a:endParaRPr b="0" lang="fi-FI" sz="32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15-25-0157-00</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Go through pre letter ballot comments received</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the draft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start letter ballot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Update the project task list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457200" y="439560"/>
            <a:ext cx="8227080" cy="94176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252" name="PlaceHolder 2"/>
          <p:cNvSpPr>
            <a:spLocks noGrp="1"/>
          </p:cNvSpPr>
          <p:nvPr>
            <p:ph/>
          </p:nvPr>
        </p:nvSpPr>
        <p:spPr>
          <a:xfrm>
            <a:off x="457200" y="1383480"/>
            <a:ext cx="8227080" cy="347256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50000"/>
              <a:buFont typeface="DejaVu Sans"/>
              <a:buChar char="●"/>
            </a:pPr>
            <a:r>
              <a:rPr b="0" lang="fi-FI" sz="2800" spc="-1" strike="noStrike">
                <a:solidFill>
                  <a:srgbClr val="000000"/>
                </a:solidFill>
                <a:latin typeface="Arial"/>
              </a:rPr>
              <a:t>Project tasklist </a:t>
            </a:r>
            <a:r>
              <a:rPr b="0" lang="fi-FI" sz="2800" spc="-1" strike="noStrike" u="sng">
                <a:solidFill>
                  <a:srgbClr val="0000ff"/>
                </a:solidFill>
                <a:uFillTx/>
                <a:latin typeface="Arial"/>
                <a:hlinkClick r:id="rId1"/>
              </a:rPr>
              <a:t>15-24-0466-06</a:t>
            </a:r>
            <a:endParaRPr b="0" lang="fi-FI" sz="28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2800" spc="-1" strike="noStrike">
                <a:solidFill>
                  <a:srgbClr val="000000"/>
                </a:solidFill>
                <a:latin typeface="Arial"/>
              </a:rPr>
              <a:t>Comments NIST received during IPD:</a:t>
            </a:r>
            <a:endParaRPr b="0" lang="fi-FI" sz="28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2800" spc="-1" strike="noStrike" u="sng">
                <a:solidFill>
                  <a:srgbClr val="0000ff"/>
                </a:solidFill>
                <a:uFillTx/>
                <a:latin typeface="Arial"/>
                <a:hlinkClick r:id="rId2"/>
              </a:rPr>
              <a:t>https://csrc.nist.gov/pubs/sp/800/232/ipd</a:t>
            </a:r>
            <a:endParaRPr b="0" lang="fi-FI" sz="28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2800" spc="-1" strike="noStrike" u="sng">
                <a:solidFill>
                  <a:srgbClr val="0000ff"/>
                </a:solidFill>
                <a:uFillTx/>
                <a:latin typeface="Arial"/>
                <a:hlinkClick r:id="rId3"/>
              </a:rPr>
              <a:t>sp800-232-ipd-public-comments-received.pdf</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8"/>
          <p:cNvSpPr/>
          <p:nvPr/>
        </p:nvSpPr>
        <p:spPr>
          <a:xfrm>
            <a:off x="457200" y="1635120"/>
            <a:ext cx="8224200" cy="297828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TG4ae formally request that the 802.15 WG start a WG Letter Ballot requesting approval of document P802-15-4ae_D00 and to forward document P802-15-4ae_D00,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Joerg Robert</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a:t>
            </a:r>
            <a:endParaRPr b="0" lang="fi-FI" sz="2000" spc="-1" strike="noStrike">
              <a:solidFill>
                <a:srgbClr val="000000"/>
              </a:solidFill>
              <a:latin typeface="Arial"/>
            </a:endParaRPr>
          </a:p>
        </p:txBody>
      </p:sp>
      <p:sp>
        <p:nvSpPr>
          <p:cNvPr id="254" name="PlaceHolder 1"/>
          <p:cNvSpPr>
            <a:spLocks noGrp="1"/>
          </p:cNvSpPr>
          <p:nvPr>
            <p:ph type="title"/>
          </p:nvPr>
        </p:nvSpPr>
        <p:spPr>
          <a:xfrm>
            <a:off x="228600" y="583200"/>
            <a:ext cx="8685000" cy="85680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27"/>
          <p:cNvSpPr/>
          <p:nvPr/>
        </p:nvSpPr>
        <p:spPr>
          <a:xfrm>
            <a:off x="457200" y="1635120"/>
            <a:ext cx="8224200" cy="297828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document P802-15-4ae_D00 and to forward document P802-15-4ae_D00,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6" name="PlaceHolder 1"/>
          <p:cNvSpPr>
            <a:spLocks noGrp="1"/>
          </p:cNvSpPr>
          <p:nvPr>
            <p:ph type="title"/>
          </p:nvPr>
        </p:nvSpPr>
        <p:spPr>
          <a:xfrm>
            <a:off x="228600" y="583200"/>
            <a:ext cx="8685000" cy="85680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439560"/>
            <a:ext cx="8227080" cy="94176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258" name=""/>
          <p:cNvGraphicFramePr/>
          <p:nvPr/>
        </p:nvGraphicFramePr>
        <p:xfrm>
          <a:off x="692280" y="1383840"/>
          <a:ext cx="7773480" cy="3116160"/>
        </p:xfrm>
        <a:graphic>
          <a:graphicData uri="http://schemas.openxmlformats.org/drawingml/2006/table">
            <a:tbl>
              <a:tblPr/>
              <a:tblGrid>
                <a:gridCol w="6150600"/>
                <a:gridCol w="1623240"/>
              </a:tblGrid>
              <a:tr h="3902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9024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May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902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902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448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title"/>
          </p:nvPr>
        </p:nvSpPr>
        <p:spPr>
          <a:xfrm>
            <a:off x="457200" y="439560"/>
            <a:ext cx="8227080" cy="94176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260" name="PlaceHolder 2"/>
          <p:cNvSpPr>
            <a:spLocks noGrp="1"/>
          </p:cNvSpPr>
          <p:nvPr>
            <p:ph/>
          </p:nvPr>
        </p:nvSpPr>
        <p:spPr>
          <a:xfrm>
            <a:off x="457200" y="1383480"/>
            <a:ext cx="8227080" cy="347256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Reviewed pre-letter ballot comments</a:t>
            </a:r>
            <a:endParaRPr b="0" lang="fi-FI" sz="32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Created draft ready for letter ballot</a:t>
            </a:r>
            <a:endParaRPr b="0" lang="fi-FI" sz="32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Start letter ballot after this meeting.</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439560"/>
            <a:ext cx="8227080" cy="94176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TG4ae for July</a:t>
            </a:r>
            <a:endParaRPr b="0" lang="fi-FI" sz="3200" spc="-1" strike="noStrike">
              <a:solidFill>
                <a:srgbClr val="000000"/>
              </a:solidFill>
              <a:latin typeface="Arial"/>
            </a:endParaRPr>
          </a:p>
        </p:txBody>
      </p:sp>
      <p:sp>
        <p:nvSpPr>
          <p:cNvPr id="262" name="PlaceHolder 2"/>
          <p:cNvSpPr>
            <a:spLocks noGrp="1"/>
          </p:cNvSpPr>
          <p:nvPr>
            <p:ph/>
          </p:nvPr>
        </p:nvSpPr>
        <p:spPr>
          <a:xfrm>
            <a:off x="457200" y="1383480"/>
            <a:ext cx="8227080" cy="347256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TG9a.</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initial letter ballot</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2"/>
          <p:cNvSpPr/>
          <p:nvPr/>
        </p:nvSpPr>
        <p:spPr>
          <a:xfrm>
            <a:off x="540000" y="1115640"/>
            <a:ext cx="8097840" cy="3742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232" name="CustomShape 3"/>
          <p:cNvSpPr/>
          <p:nvPr/>
        </p:nvSpPr>
        <p:spPr>
          <a:xfrm>
            <a:off x="720000" y="461520"/>
            <a:ext cx="7713720" cy="6163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4"/>
          <p:cNvSpPr/>
          <p:nvPr/>
        </p:nvSpPr>
        <p:spPr>
          <a:xfrm>
            <a:off x="720000" y="476280"/>
            <a:ext cx="7737840" cy="601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234" name="CustomShape 5"/>
          <p:cNvSpPr/>
          <p:nvPr/>
        </p:nvSpPr>
        <p:spPr>
          <a:xfrm>
            <a:off x="540000" y="1125000"/>
            <a:ext cx="8097840" cy="35528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6"/>
          <p:cNvSpPr/>
          <p:nvPr/>
        </p:nvSpPr>
        <p:spPr>
          <a:xfrm>
            <a:off x="720000" y="469800"/>
            <a:ext cx="7737840" cy="608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236" name="CustomShape 7"/>
          <p:cNvSpPr/>
          <p:nvPr/>
        </p:nvSpPr>
        <p:spPr>
          <a:xfrm>
            <a:off x="540000" y="1115640"/>
            <a:ext cx="8097840" cy="3742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8"/>
          <p:cNvSpPr/>
          <p:nvPr/>
        </p:nvSpPr>
        <p:spPr>
          <a:xfrm>
            <a:off x="720000" y="486720"/>
            <a:ext cx="7737840" cy="627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238" name="CustomShape 9"/>
          <p:cNvSpPr/>
          <p:nvPr/>
        </p:nvSpPr>
        <p:spPr>
          <a:xfrm>
            <a:off x="540000" y="1115640"/>
            <a:ext cx="8097840" cy="3742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0"/>
          <p:cNvSpPr/>
          <p:nvPr/>
        </p:nvSpPr>
        <p:spPr>
          <a:xfrm>
            <a:off x="720000" y="486000"/>
            <a:ext cx="7737840" cy="62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240" name="CustomShape 11"/>
          <p:cNvSpPr/>
          <p:nvPr/>
        </p:nvSpPr>
        <p:spPr>
          <a:xfrm>
            <a:off x="540000" y="1135080"/>
            <a:ext cx="8097840" cy="3722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2"/>
          <p:cNvSpPr/>
          <p:nvPr/>
        </p:nvSpPr>
        <p:spPr>
          <a:xfrm>
            <a:off x="720000" y="486000"/>
            <a:ext cx="7737840" cy="80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242" name="CustomShape 13"/>
          <p:cNvSpPr/>
          <p:nvPr/>
        </p:nvSpPr>
        <p:spPr>
          <a:xfrm>
            <a:off x="540000" y="1296000"/>
            <a:ext cx="8097840" cy="3561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4"/>
          <p:cNvSpPr/>
          <p:nvPr/>
        </p:nvSpPr>
        <p:spPr>
          <a:xfrm>
            <a:off x="720000" y="486000"/>
            <a:ext cx="7737840" cy="44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4" name="CustomShape 15"/>
          <p:cNvSpPr/>
          <p:nvPr/>
        </p:nvSpPr>
        <p:spPr>
          <a:xfrm>
            <a:off x="540000" y="1315080"/>
            <a:ext cx="8097840" cy="3542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6"/>
          <p:cNvSpPr/>
          <p:nvPr/>
        </p:nvSpPr>
        <p:spPr>
          <a:xfrm>
            <a:off x="720000" y="486000"/>
            <a:ext cx="7737840" cy="44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6" name="CustomShape 17"/>
          <p:cNvSpPr/>
          <p:nvPr/>
        </p:nvSpPr>
        <p:spPr>
          <a:xfrm>
            <a:off x="540000" y="1315080"/>
            <a:ext cx="8097840" cy="35427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6007</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2025-05-14T09:39:17Z</dcterms:modified>
  <cp:revision>33</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