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9" r:id="rId15"/>
    <p:sldId id="1060" r:id="rId16"/>
    <p:sldId id="1061" r:id="rId17"/>
    <p:sldId id="1062" r:id="rId18"/>
    <p:sldId id="1063" r:id="rId19"/>
    <p:sldId id="1064" r:id="rId20"/>
    <p:sldId id="1065"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7" d="100"/>
          <a:sy n="117" d="100"/>
        </p:scale>
        <p:origin x="138" y="24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doc.:IEEE802.15-25-0202r1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revise-document?t=9837700040%7F0" TargetMode="External"/><Relationship Id="rId7" Type="http://schemas.openxmlformats.org/officeDocument/2006/relationships/hyperlink" Target="https://mentor.ieee.org/802.15/revise-document?t=9838100040%7F1" TargetMode="External"/><Relationship Id="rId2" Type="http://schemas.openxmlformats.org/officeDocument/2006/relationships/hyperlink" Target="https://mentor.ieee.org/802.15/dcn/25/15-25-0242-00-16me-proposed-modifications-for-revision.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244-01-16me-dpp-burst-structure-modifications.docx" TargetMode="External"/><Relationship Id="rId5" Type="http://schemas.openxmlformats.org/officeDocument/2006/relationships/hyperlink" Target="https://mentor.ieee.org/802.15/revise-document?t=9841100040%7F0" TargetMode="External"/><Relationship Id="rId4" Type="http://schemas.openxmlformats.org/officeDocument/2006/relationships/hyperlink" Target="https://mentor.ieee.org/802.15/dcn/25/15-25-0257-00-16me-analysistoolforptmp-mac.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xplore.ieee.org/document/1072284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2025-05-02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CEST  </a:t>
            </a:r>
          </a:p>
          <a:p>
            <a:r>
              <a:rPr lang="en-US" dirty="0"/>
              <a:t>Wednesday PM1 1:30pm CEST</a:t>
            </a:r>
          </a:p>
          <a:p>
            <a:r>
              <a:rPr lang="en-US" dirty="0"/>
              <a:t>Thursday PM1 1:30pm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629409"/>
            <a:ext cx="6889835" cy="369332"/>
          </a:xfrm>
          <a:prstGeom prst="rect">
            <a:avLst/>
          </a:prstGeom>
          <a:noFill/>
        </p:spPr>
        <p:txBody>
          <a:bodyPr wrap="none" rtlCol="0">
            <a:spAutoFit/>
          </a:bodyPr>
          <a:lstStyle/>
          <a:p>
            <a:r>
              <a:rPr lang="en-US" dirty="0"/>
              <a:t>Remember to use new Mentor section for TG16me Revision documents</a:t>
            </a:r>
          </a:p>
        </p:txBody>
      </p:sp>
      <p:graphicFrame>
        <p:nvGraphicFramePr>
          <p:cNvPr id="3" name="Content Placeholder 2">
            <a:extLst>
              <a:ext uri="{FF2B5EF4-FFF2-40B4-BE49-F238E27FC236}">
                <a16:creationId xmlns:a16="http://schemas.microsoft.com/office/drawing/2014/main" id="{32B6B916-13DA-A4A4-EC92-E36ADDBEA0B9}"/>
              </a:ext>
            </a:extLst>
          </p:cNvPr>
          <p:cNvGraphicFramePr>
            <a:graphicFrameLocks noGrp="1"/>
          </p:cNvGraphicFramePr>
          <p:nvPr>
            <p:ph idx="1"/>
            <p:extLst>
              <p:ext uri="{D42A27DB-BD31-4B8C-83A1-F6EECF244321}">
                <p14:modId xmlns:p14="http://schemas.microsoft.com/office/powerpoint/2010/main" val="1267219891"/>
              </p:ext>
            </p:extLst>
          </p:nvPr>
        </p:nvGraphicFramePr>
        <p:xfrm>
          <a:off x="609600" y="2133600"/>
          <a:ext cx="10515600" cy="1554480"/>
        </p:xfrm>
        <a:graphic>
          <a:graphicData uri="http://schemas.openxmlformats.org/drawingml/2006/table">
            <a:tbl>
              <a:tblPr/>
              <a:tblGrid>
                <a:gridCol w="1168400">
                  <a:extLst>
                    <a:ext uri="{9D8B030D-6E8A-4147-A177-3AD203B41FA5}">
                      <a16:colId xmlns:a16="http://schemas.microsoft.com/office/drawing/2014/main" val="299332824"/>
                    </a:ext>
                  </a:extLst>
                </a:gridCol>
                <a:gridCol w="1168400">
                  <a:extLst>
                    <a:ext uri="{9D8B030D-6E8A-4147-A177-3AD203B41FA5}">
                      <a16:colId xmlns:a16="http://schemas.microsoft.com/office/drawing/2014/main" val="993020734"/>
                    </a:ext>
                  </a:extLst>
                </a:gridCol>
                <a:gridCol w="1168400">
                  <a:extLst>
                    <a:ext uri="{9D8B030D-6E8A-4147-A177-3AD203B41FA5}">
                      <a16:colId xmlns:a16="http://schemas.microsoft.com/office/drawing/2014/main" val="1476962503"/>
                    </a:ext>
                  </a:extLst>
                </a:gridCol>
                <a:gridCol w="1168400">
                  <a:extLst>
                    <a:ext uri="{9D8B030D-6E8A-4147-A177-3AD203B41FA5}">
                      <a16:colId xmlns:a16="http://schemas.microsoft.com/office/drawing/2014/main" val="3378957397"/>
                    </a:ext>
                  </a:extLst>
                </a:gridCol>
                <a:gridCol w="1168400">
                  <a:extLst>
                    <a:ext uri="{9D8B030D-6E8A-4147-A177-3AD203B41FA5}">
                      <a16:colId xmlns:a16="http://schemas.microsoft.com/office/drawing/2014/main" val="563356993"/>
                    </a:ext>
                  </a:extLst>
                </a:gridCol>
                <a:gridCol w="1168400">
                  <a:extLst>
                    <a:ext uri="{9D8B030D-6E8A-4147-A177-3AD203B41FA5}">
                      <a16:colId xmlns:a16="http://schemas.microsoft.com/office/drawing/2014/main" val="217753063"/>
                    </a:ext>
                  </a:extLst>
                </a:gridCol>
                <a:gridCol w="1168400">
                  <a:extLst>
                    <a:ext uri="{9D8B030D-6E8A-4147-A177-3AD203B41FA5}">
                      <a16:colId xmlns:a16="http://schemas.microsoft.com/office/drawing/2014/main" val="1750940389"/>
                    </a:ext>
                  </a:extLst>
                </a:gridCol>
                <a:gridCol w="1168400">
                  <a:extLst>
                    <a:ext uri="{9D8B030D-6E8A-4147-A177-3AD203B41FA5}">
                      <a16:colId xmlns:a16="http://schemas.microsoft.com/office/drawing/2014/main" val="1173977592"/>
                    </a:ext>
                  </a:extLst>
                </a:gridCol>
                <a:gridCol w="1168400">
                  <a:extLst>
                    <a:ext uri="{9D8B030D-6E8A-4147-A177-3AD203B41FA5}">
                      <a16:colId xmlns:a16="http://schemas.microsoft.com/office/drawing/2014/main" val="3556047193"/>
                    </a:ext>
                  </a:extLst>
                </a:gridCol>
              </a:tblGrid>
              <a:tr h="0">
                <a:tc>
                  <a:txBody>
                    <a:bodyPr/>
                    <a:lstStyle/>
                    <a:p>
                      <a:pPr>
                        <a:buNone/>
                      </a:pPr>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pPr>
                        <a:buNone/>
                      </a:pPr>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extLst>
                  <a:ext uri="{0D108BD9-81ED-4DB2-BD59-A6C34878D82A}">
                    <a16:rowId xmlns:a16="http://schemas.microsoft.com/office/drawing/2014/main" val="1611443572"/>
                  </a:ext>
                </a:extLst>
              </a:tr>
              <a:tr h="0">
                <a:tc>
                  <a:txBody>
                    <a:bodyPr/>
                    <a:lstStyle/>
                    <a:p>
                      <a:pPr>
                        <a:buNone/>
                      </a:pPr>
                      <a:r>
                        <a:rPr lang="en-US" dirty="0"/>
                        <a:t>13-May-2025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242</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Proposed Modifications for Revision</a:t>
                      </a:r>
                    </a:p>
                  </a:txBody>
                  <a:tcPr anchor="ctr">
                    <a:lnL>
                      <a:noFill/>
                    </a:lnL>
                    <a:lnR>
                      <a:noFill/>
                    </a:lnR>
                    <a:lnT>
                      <a:noFill/>
                    </a:lnT>
                    <a:lnB>
                      <a:noFill/>
                    </a:lnB>
                    <a:noFill/>
                  </a:tcPr>
                </a:tc>
                <a:tc>
                  <a:txBody>
                    <a:bodyPr/>
                    <a:lstStyle/>
                    <a:p>
                      <a:r>
                        <a:rPr lang="en-US"/>
                        <a:t>Menashe Shahar (Ondas)</a:t>
                      </a:r>
                    </a:p>
                  </a:txBody>
                  <a:tcPr anchor="ctr">
                    <a:lnL>
                      <a:noFill/>
                    </a:lnL>
                    <a:lnR>
                      <a:noFill/>
                    </a:lnR>
                    <a:lnT>
                      <a:noFill/>
                    </a:lnT>
                    <a:lnB>
                      <a:noFill/>
                    </a:lnB>
                    <a:noFill/>
                  </a:tcPr>
                </a:tc>
                <a:tc>
                  <a:txBody>
                    <a:bodyPr/>
                    <a:lstStyle/>
                    <a:p>
                      <a:pPr>
                        <a:buNone/>
                      </a:pPr>
                      <a:r>
                        <a:rPr lang="en-US"/>
                        <a:t>13-May-2025 05:26:45 ET</a:t>
                      </a:r>
                    </a:p>
                  </a:txBody>
                  <a:tcPr anchor="ctr">
                    <a:lnL>
                      <a:noFill/>
                    </a:lnL>
                    <a:lnR>
                      <a:noFill/>
                    </a:lnR>
                    <a:lnT>
                      <a:noFill/>
                    </a:lnT>
                    <a:lnB>
                      <a:noFill/>
                    </a:lnB>
                    <a:noFill/>
                  </a:tcPr>
                </a:tc>
                <a:tc>
                  <a:txBody>
                    <a:bodyPr/>
                    <a:lstStyle/>
                    <a:p>
                      <a:r>
                        <a:rPr lang="en-US" dirty="0">
                          <a:hlinkClick r:id="rId2"/>
                        </a:rPr>
                        <a:t>Download</a:t>
                      </a:r>
                      <a:r>
                        <a:rPr lang="en-US" dirty="0"/>
                        <a:t>, </a:t>
                      </a:r>
                      <a:r>
                        <a:rPr lang="en-US" dirty="0">
                          <a:hlinkClick r:id="rId3"/>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915086708"/>
                  </a:ext>
                </a:extLst>
              </a:tr>
            </a:tbl>
          </a:graphicData>
        </a:graphic>
      </p:graphicFrame>
      <p:graphicFrame>
        <p:nvGraphicFramePr>
          <p:cNvPr id="7" name="Table 6">
            <a:extLst>
              <a:ext uri="{FF2B5EF4-FFF2-40B4-BE49-F238E27FC236}">
                <a16:creationId xmlns:a16="http://schemas.microsoft.com/office/drawing/2014/main" id="{A4C554E3-E81B-3CB5-5FD0-AC68169F0EC6}"/>
              </a:ext>
            </a:extLst>
          </p:cNvPr>
          <p:cNvGraphicFramePr>
            <a:graphicFrameLocks noGrp="1"/>
          </p:cNvGraphicFramePr>
          <p:nvPr>
            <p:extLst>
              <p:ext uri="{D42A27DB-BD31-4B8C-83A1-F6EECF244321}">
                <p14:modId xmlns:p14="http://schemas.microsoft.com/office/powerpoint/2010/main" val="3716506151"/>
              </p:ext>
            </p:extLst>
          </p:nvPr>
        </p:nvGraphicFramePr>
        <p:xfrm>
          <a:off x="609600" y="4480560"/>
          <a:ext cx="10515600" cy="2377440"/>
        </p:xfrm>
        <a:graphic>
          <a:graphicData uri="http://schemas.openxmlformats.org/drawingml/2006/table">
            <a:tbl>
              <a:tblPr/>
              <a:tblGrid>
                <a:gridCol w="1168400">
                  <a:extLst>
                    <a:ext uri="{9D8B030D-6E8A-4147-A177-3AD203B41FA5}">
                      <a16:colId xmlns:a16="http://schemas.microsoft.com/office/drawing/2014/main" val="357411751"/>
                    </a:ext>
                  </a:extLst>
                </a:gridCol>
                <a:gridCol w="1168400">
                  <a:extLst>
                    <a:ext uri="{9D8B030D-6E8A-4147-A177-3AD203B41FA5}">
                      <a16:colId xmlns:a16="http://schemas.microsoft.com/office/drawing/2014/main" val="1390991215"/>
                    </a:ext>
                  </a:extLst>
                </a:gridCol>
                <a:gridCol w="1168400">
                  <a:extLst>
                    <a:ext uri="{9D8B030D-6E8A-4147-A177-3AD203B41FA5}">
                      <a16:colId xmlns:a16="http://schemas.microsoft.com/office/drawing/2014/main" val="2500163405"/>
                    </a:ext>
                  </a:extLst>
                </a:gridCol>
                <a:gridCol w="1168400">
                  <a:extLst>
                    <a:ext uri="{9D8B030D-6E8A-4147-A177-3AD203B41FA5}">
                      <a16:colId xmlns:a16="http://schemas.microsoft.com/office/drawing/2014/main" val="173092729"/>
                    </a:ext>
                  </a:extLst>
                </a:gridCol>
                <a:gridCol w="1168400">
                  <a:extLst>
                    <a:ext uri="{9D8B030D-6E8A-4147-A177-3AD203B41FA5}">
                      <a16:colId xmlns:a16="http://schemas.microsoft.com/office/drawing/2014/main" val="3882542441"/>
                    </a:ext>
                  </a:extLst>
                </a:gridCol>
                <a:gridCol w="1168400">
                  <a:extLst>
                    <a:ext uri="{9D8B030D-6E8A-4147-A177-3AD203B41FA5}">
                      <a16:colId xmlns:a16="http://schemas.microsoft.com/office/drawing/2014/main" val="586668208"/>
                    </a:ext>
                  </a:extLst>
                </a:gridCol>
                <a:gridCol w="1168400">
                  <a:extLst>
                    <a:ext uri="{9D8B030D-6E8A-4147-A177-3AD203B41FA5}">
                      <a16:colId xmlns:a16="http://schemas.microsoft.com/office/drawing/2014/main" val="2301107329"/>
                    </a:ext>
                  </a:extLst>
                </a:gridCol>
                <a:gridCol w="1168400">
                  <a:extLst>
                    <a:ext uri="{9D8B030D-6E8A-4147-A177-3AD203B41FA5}">
                      <a16:colId xmlns:a16="http://schemas.microsoft.com/office/drawing/2014/main" val="3051738473"/>
                    </a:ext>
                  </a:extLst>
                </a:gridCol>
                <a:gridCol w="1168400">
                  <a:extLst>
                    <a:ext uri="{9D8B030D-6E8A-4147-A177-3AD203B41FA5}">
                      <a16:colId xmlns:a16="http://schemas.microsoft.com/office/drawing/2014/main" val="224675327"/>
                    </a:ext>
                  </a:extLst>
                </a:gridCol>
              </a:tblGrid>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257</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AnalysisToolForPtMP_MAC</a:t>
                      </a:r>
                    </a:p>
                  </a:txBody>
                  <a:tcPr anchor="ctr">
                    <a:lnL>
                      <a:noFill/>
                    </a:lnL>
                    <a:lnR>
                      <a:noFill/>
                    </a:lnR>
                    <a:lnT>
                      <a:noFill/>
                    </a:lnT>
                    <a:lnB>
                      <a:noFill/>
                    </a:lnB>
                    <a:noFill/>
                  </a:tcPr>
                </a:tc>
                <a:tc>
                  <a:txBody>
                    <a:bodyPr/>
                    <a:lstStyle/>
                    <a:p>
                      <a:r>
                        <a:rPr lang="en-US"/>
                        <a:t>Yael (Ondas)</a:t>
                      </a:r>
                    </a:p>
                  </a:txBody>
                  <a:tcPr anchor="ctr">
                    <a:lnL>
                      <a:noFill/>
                    </a:lnL>
                    <a:lnR>
                      <a:noFill/>
                    </a:lnR>
                    <a:lnT>
                      <a:noFill/>
                    </a:lnT>
                    <a:lnB>
                      <a:noFill/>
                    </a:lnB>
                    <a:noFill/>
                  </a:tcPr>
                </a:tc>
                <a:tc>
                  <a:txBody>
                    <a:bodyPr/>
                    <a:lstStyle/>
                    <a:p>
                      <a:pPr>
                        <a:buNone/>
                      </a:pPr>
                      <a:r>
                        <a:rPr lang="en-US"/>
                        <a:t>14-May-2025 07:21:12 ET</a:t>
                      </a:r>
                    </a:p>
                  </a:txBody>
                  <a:tcPr anchor="ctr">
                    <a:lnL>
                      <a:noFill/>
                    </a:lnL>
                    <a:lnR>
                      <a:noFill/>
                    </a:lnR>
                    <a:lnT>
                      <a:noFill/>
                    </a:lnT>
                    <a:lnB>
                      <a:noFill/>
                    </a:lnB>
                    <a:noFill/>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noFill/>
                  </a:tcPr>
                </a:tc>
                <a:extLst>
                  <a:ext uri="{0D108BD9-81ED-4DB2-BD59-A6C34878D82A}">
                    <a16:rowId xmlns:a16="http://schemas.microsoft.com/office/drawing/2014/main" val="3697918008"/>
                  </a:ext>
                </a:extLst>
              </a:tr>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244</a:t>
                      </a:r>
                    </a:p>
                  </a:txBody>
                  <a:tcPr anchor="ctr">
                    <a:lnL>
                      <a:noFill/>
                    </a:lnL>
                    <a:lnR>
                      <a:noFill/>
                    </a:lnR>
                    <a:lnT>
                      <a:noFill/>
                    </a:lnT>
                    <a:lnB>
                      <a:noFill/>
                    </a:lnB>
                    <a:noFill/>
                  </a:tcPr>
                </a:tc>
                <a:tc>
                  <a:txBody>
                    <a:bodyPr/>
                    <a:lstStyle/>
                    <a:p>
                      <a:r>
                        <a:rPr lang="en-US"/>
                        <a:t>1</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DPP Burst Structure Modifications</a:t>
                      </a:r>
                    </a:p>
                  </a:txBody>
                  <a:tcPr anchor="ctr">
                    <a:lnL>
                      <a:noFill/>
                    </a:lnL>
                    <a:lnR>
                      <a:noFill/>
                    </a:lnR>
                    <a:lnT>
                      <a:noFill/>
                    </a:lnT>
                    <a:lnB>
                      <a:noFill/>
                    </a:lnB>
                    <a:noFill/>
                  </a:tcPr>
                </a:tc>
                <a:tc>
                  <a:txBody>
                    <a:bodyPr/>
                    <a:lstStyle/>
                    <a:p>
                      <a:r>
                        <a:rPr lang="en-US"/>
                        <a:t>Vishal Kalkundrikar (Ondas)</a:t>
                      </a:r>
                    </a:p>
                  </a:txBody>
                  <a:tcPr anchor="ctr">
                    <a:lnL>
                      <a:noFill/>
                    </a:lnL>
                    <a:lnR>
                      <a:noFill/>
                    </a:lnR>
                    <a:lnT>
                      <a:noFill/>
                    </a:lnT>
                    <a:lnB>
                      <a:noFill/>
                    </a:lnB>
                    <a:noFill/>
                  </a:tcPr>
                </a:tc>
                <a:tc>
                  <a:txBody>
                    <a:bodyPr/>
                    <a:lstStyle/>
                    <a:p>
                      <a:pPr>
                        <a:buNone/>
                      </a:pPr>
                      <a:r>
                        <a:rPr lang="en-US"/>
                        <a:t>14-May-2025 05:07:23 ET</a:t>
                      </a:r>
                    </a:p>
                  </a:txBody>
                  <a:tcPr anchor="ctr">
                    <a:lnL>
                      <a:noFill/>
                    </a:lnL>
                    <a:lnR>
                      <a:noFill/>
                    </a:lnR>
                    <a:lnT>
                      <a:noFill/>
                    </a:lnT>
                    <a:lnB>
                      <a:noFill/>
                    </a:lnB>
                    <a:noFill/>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475840561"/>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lstStyle/>
          <a:p>
            <a:r>
              <a:rPr lang="en-US" dirty="0"/>
              <a:t>Michelle Turner will roll in amendment at IEEE</a:t>
            </a:r>
          </a:p>
          <a:p>
            <a:r>
              <a:rPr lang="en-US" dirty="0"/>
              <a:t>Send email to Michelle cc Christy</a:t>
            </a:r>
          </a:p>
          <a:p>
            <a:r>
              <a:rPr lang="en-US" dirty="0"/>
              <a:t>Once 16t is published she will roll in to the base file.</a:t>
            </a:r>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0E99B-AAA9-2C89-CC07-0628997CA8B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E75EB27-0594-AB9B-5CBA-62A39953AAA8}"/>
              </a:ext>
            </a:extLst>
          </p:cNvPr>
          <p:cNvSpPr>
            <a:spLocks noGrp="1"/>
          </p:cNvSpPr>
          <p:nvPr>
            <p:ph idx="1"/>
          </p:nvPr>
        </p:nvSpPr>
        <p:spPr/>
        <p:txBody>
          <a:bodyPr/>
          <a:lstStyle/>
          <a:p>
            <a:r>
              <a:rPr lang="en-US" dirty="0"/>
              <a:t>2025-05-13  presentation of document 242r0</a:t>
            </a:r>
          </a:p>
          <a:p>
            <a:r>
              <a:rPr lang="en-US" dirty="0"/>
              <a:t>2025-05-14 presentation of document 257r0</a:t>
            </a:r>
          </a:p>
          <a:p>
            <a:r>
              <a:rPr lang="en-US" dirty="0"/>
              <a:t>2025-05-14 presentation of document 244r1</a:t>
            </a:r>
          </a:p>
          <a:p>
            <a:pPr lvl="1"/>
            <a:r>
              <a:rPr lang="en-US" dirty="0"/>
              <a:t>Harry suggests looking at ASCON for security:</a:t>
            </a:r>
          </a:p>
          <a:p>
            <a:pPr lvl="2"/>
            <a:r>
              <a:rPr lang="en-US" dirty="0">
                <a:hlinkClick r:id="rId2"/>
              </a:rPr>
              <a:t>https://ieeexplore.ieee.org/document/10722846</a:t>
            </a:r>
            <a:endParaRPr lang="en-US" dirty="0"/>
          </a:p>
          <a:p>
            <a:pPr lvl="1"/>
            <a:r>
              <a:rPr lang="en-US" dirty="0"/>
              <a:t>Juha will upload contribution with questions and comments on 244r1</a:t>
            </a:r>
          </a:p>
          <a:p>
            <a:pPr lvl="1"/>
            <a:r>
              <a:rPr lang="en-US" dirty="0"/>
              <a:t>Invite Tero K to attend and discuss applicability of ASCON</a:t>
            </a:r>
          </a:p>
          <a:p>
            <a:endParaRPr lang="en-US" dirty="0"/>
          </a:p>
          <a:p>
            <a:endParaRPr lang="en-US" dirty="0"/>
          </a:p>
        </p:txBody>
      </p:sp>
      <p:sp>
        <p:nvSpPr>
          <p:cNvPr id="4" name="Date Placeholder 3">
            <a:extLst>
              <a:ext uri="{FF2B5EF4-FFF2-40B4-BE49-F238E27FC236}">
                <a16:creationId xmlns:a16="http://schemas.microsoft.com/office/drawing/2014/main" id="{2F8D1875-BF28-F2AB-2E24-B00879BDC377}"/>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6390EC4A-FA25-9077-C061-C65821E52B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D091B5-06D4-9220-4585-D6EE9C57AC5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79475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C3E-306F-963C-A63C-C39D3E2F7A31}"/>
              </a:ext>
            </a:extLst>
          </p:cNvPr>
          <p:cNvSpPr>
            <a:spLocks noGrp="1"/>
          </p:cNvSpPr>
          <p:nvPr>
            <p:ph type="title"/>
          </p:nvPr>
        </p:nvSpPr>
        <p:spPr/>
        <p:txBody>
          <a:bodyPr/>
          <a:lstStyle/>
          <a:p>
            <a:r>
              <a:rPr lang="en-US" dirty="0"/>
              <a:t>Process for completion – May 2025</a:t>
            </a:r>
          </a:p>
        </p:txBody>
      </p:sp>
      <p:sp>
        <p:nvSpPr>
          <p:cNvPr id="3" name="Content Placeholder 2">
            <a:extLst>
              <a:ext uri="{FF2B5EF4-FFF2-40B4-BE49-F238E27FC236}">
                <a16:creationId xmlns:a16="http://schemas.microsoft.com/office/drawing/2014/main" id="{5FA53F76-FAA2-0F64-DC6D-83158695EC4C}"/>
              </a:ext>
            </a:extLst>
          </p:cNvPr>
          <p:cNvSpPr>
            <a:spLocks noGrp="1"/>
          </p:cNvSpPr>
          <p:nvPr>
            <p:ph idx="1"/>
          </p:nvPr>
        </p:nvSpPr>
        <p:spPr/>
        <p:txBody>
          <a:bodyPr>
            <a:normAutofit lnSpcReduction="10000"/>
          </a:bodyPr>
          <a:lstStyle/>
          <a:p>
            <a:r>
              <a:rPr lang="en-US" dirty="0"/>
              <a:t>Review doc 140r0 from March 2025 – initial thoughts. </a:t>
            </a:r>
          </a:p>
          <a:p>
            <a:r>
              <a:rPr lang="en-US" dirty="0"/>
              <a:t>Overall Revision</a:t>
            </a:r>
          </a:p>
          <a:p>
            <a:pPr lvl="1"/>
            <a:r>
              <a:rPr lang="en-US" dirty="0"/>
              <a:t>Roll in 16t amendment – ask Michelle and Christy what is the timeline for publishing after approval?</a:t>
            </a:r>
          </a:p>
          <a:p>
            <a:pPr lvl="1"/>
            <a:r>
              <a:rPr lang="en-US" dirty="0"/>
              <a:t>Features in base standard that are not applicable to NB? They could be modified to operate in NB, or annotated to indicate they are not supported for NB. </a:t>
            </a:r>
          </a:p>
          <a:p>
            <a:pPr lvl="2"/>
            <a:r>
              <a:rPr lang="en-US" dirty="0"/>
              <a:t>Suggestion that mobility should be supported and modified as needed for NB</a:t>
            </a:r>
          </a:p>
          <a:p>
            <a:pPr lvl="2"/>
            <a:r>
              <a:rPr lang="en-US" dirty="0"/>
              <a:t>Spatial multiplexing – not significant for NB, but could be useful</a:t>
            </a:r>
          </a:p>
          <a:p>
            <a:pPr lvl="1"/>
            <a:endParaRPr lang="en-US" dirty="0"/>
          </a:p>
          <a:p>
            <a:r>
              <a:rPr lang="en-US" dirty="0"/>
              <a:t>Initial list for updates to NB mode defined in 16t</a:t>
            </a:r>
          </a:p>
          <a:p>
            <a:pPr lvl="1"/>
            <a:r>
              <a:rPr lang="en-US" dirty="0"/>
              <a:t>Improvements in efficiency for DPP, optimizing for short messages.</a:t>
            </a:r>
          </a:p>
          <a:p>
            <a:pPr lvl="1"/>
            <a:endParaRPr lang="en-US" dirty="0"/>
          </a:p>
        </p:txBody>
      </p:sp>
      <p:sp>
        <p:nvSpPr>
          <p:cNvPr id="4" name="Date Placeholder 3">
            <a:extLst>
              <a:ext uri="{FF2B5EF4-FFF2-40B4-BE49-F238E27FC236}">
                <a16:creationId xmlns:a16="http://schemas.microsoft.com/office/drawing/2014/main" id="{DB4FAFF8-56F1-BD08-58B6-DF9699AB5915}"/>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FED94EDD-D8E5-7808-66FB-32FB1DCC15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C803A8-5CE4-1507-2F1B-D37F641A51E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4144400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0">
              <a:spcBef>
                <a:spcPts val="0"/>
              </a:spcBef>
              <a:spcAft>
                <a:spcPts val="1200"/>
              </a:spcAft>
            </a:pPr>
            <a:r>
              <a:rPr lang="en-US" dirty="0"/>
              <a:t>July 28-31, 2025 - Plenary</a:t>
            </a:r>
          </a:p>
          <a:p>
            <a:pPr marL="457200" lvl="1">
              <a:spcBef>
                <a:spcPts val="0"/>
              </a:spcBef>
              <a:spcAft>
                <a:spcPts val="1200"/>
              </a:spcAft>
            </a:pPr>
            <a:r>
              <a:rPr lang="en-US" dirty="0"/>
              <a:t>Madrid, Spain</a:t>
            </a:r>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57956</TotalTime>
  <Words>2416</Words>
  <Application>Microsoft Office PowerPoint</Application>
  <PresentationFormat>Widescreen</PresentationFormat>
  <Paragraphs>300</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vt:lpstr>
      <vt:lpstr>Times New Roman</vt:lpstr>
      <vt:lpstr>TimesNewRomanPSMT</vt:lpstr>
      <vt:lpstr>Custom Design</vt:lpstr>
      <vt:lpstr>PowerPoint Presentation</vt:lpstr>
      <vt:lpstr>Opening</vt:lpstr>
      <vt:lpstr>TG16me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New Contributions</vt:lpstr>
      <vt:lpstr>Previously identified new concepts for revision </vt:lpstr>
      <vt:lpstr>Process for Revision integration of amendment</vt:lpstr>
      <vt:lpstr>Plan of record w.r.t existing base standard</vt:lpstr>
      <vt:lpstr>16t amendment roll-in</vt:lpstr>
      <vt:lpstr>Discussion</vt:lpstr>
      <vt:lpstr>Process for completion – May 2025</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898</cp:revision>
  <cp:lastPrinted>1998-02-10T13:28:06Z</cp:lastPrinted>
  <dcterms:created xsi:type="dcterms:W3CDTF">2020-01-06T16:34:14Z</dcterms:created>
  <dcterms:modified xsi:type="dcterms:W3CDTF">2025-05-14T13:04:03Z</dcterms:modified>
</cp:coreProperties>
</file>