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73" r:id="rId4"/>
    <p:sldId id="272" r:id="rId5"/>
    <p:sldId id="321" r:id="rId6"/>
    <p:sldId id="322" r:id="rId7"/>
    <p:sldId id="323" r:id="rId8"/>
    <p:sldId id="326" r:id="rId9"/>
    <p:sldId id="327" r:id="rId10"/>
    <p:sldId id="325" r:id="rId11"/>
    <p:sldId id="328" r:id="rId12"/>
    <p:sldId id="329" r:id="rId13"/>
    <p:sldId id="330" r:id="rId14"/>
    <p:sldId id="289" r:id="rId15"/>
    <p:sldId id="28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9" d="100"/>
          <a:sy n="149" d="100"/>
        </p:scale>
        <p:origin x="204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4D61D05-4E7A-42CC-A7D1-9D4970C2F4CF}"/>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a:extLst>
              <a:ext uri="{FF2B5EF4-FFF2-40B4-BE49-F238E27FC236}">
                <a16:creationId xmlns:a16="http://schemas.microsoft.com/office/drawing/2014/main" id="{83657DA0-072C-4296-B629-B3B9643F6EBF}"/>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a:extLst>
              <a:ext uri="{FF2B5EF4-FFF2-40B4-BE49-F238E27FC236}">
                <a16:creationId xmlns:a16="http://schemas.microsoft.com/office/drawing/2014/main" id="{E72D5E50-5404-4673-AFEC-44385A49756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a:extLst>
              <a:ext uri="{FF2B5EF4-FFF2-40B4-BE49-F238E27FC236}">
                <a16:creationId xmlns:a16="http://schemas.microsoft.com/office/drawing/2014/main" id="{08F7C92F-A0E8-46AE-A076-3181934C808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3164EA27-FEF6-4640-8C0D-879B06BB6087}" type="slidenum">
              <a:rPr lang="en-US" altLang="de-DE"/>
              <a:pPr/>
              <a:t>‹#›</a:t>
            </a:fld>
            <a:endParaRPr lang="en-US" altLang="de-DE"/>
          </a:p>
        </p:txBody>
      </p:sp>
      <p:sp>
        <p:nvSpPr>
          <p:cNvPr id="3078" name="Line 6">
            <a:extLst>
              <a:ext uri="{FF2B5EF4-FFF2-40B4-BE49-F238E27FC236}">
                <a16:creationId xmlns:a16="http://schemas.microsoft.com/office/drawing/2014/main" id="{2FE5E839-8B41-420E-812C-C94A9DBB0BDB}"/>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39860D-F818-4AD0-AB6C-402494C18AF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6AF2820-8255-4A73-A647-18A827F20A8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A110E8-A58F-47DF-82D8-72128799AA4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a:extLst>
              <a:ext uri="{FF2B5EF4-FFF2-40B4-BE49-F238E27FC236}">
                <a16:creationId xmlns:a16="http://schemas.microsoft.com/office/drawing/2014/main" id="{B91AB7FC-5CF0-440E-85C8-AD80F6BAE45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a:extLst>
              <a:ext uri="{FF2B5EF4-FFF2-40B4-BE49-F238E27FC236}">
                <a16:creationId xmlns:a16="http://schemas.microsoft.com/office/drawing/2014/main" id="{96302B76-6F59-4A3F-B23C-3B8071A8C675}"/>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E0D59036-F4F7-4B4B-8FEF-F7D5B32AD7C1}"/>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ABA85D3C-0680-4517-BF51-6CAA49283DCA}"/>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a:extLst>
              <a:ext uri="{FF2B5EF4-FFF2-40B4-BE49-F238E27FC236}">
                <a16:creationId xmlns:a16="http://schemas.microsoft.com/office/drawing/2014/main" id="{3C4026CA-6801-4398-9144-CFB4D6039B1C}"/>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FAC1439-5F0A-40FA-92AD-90905B2E6BFF}" type="slidenum">
              <a:rPr lang="en-US" altLang="de-DE"/>
              <a:pPr/>
              <a:t>‹#›</a:t>
            </a:fld>
            <a:endParaRPr lang="en-US" altLang="de-DE"/>
          </a:p>
        </p:txBody>
      </p:sp>
      <p:sp>
        <p:nvSpPr>
          <p:cNvPr id="2056" name="Rectangle 8">
            <a:extLst>
              <a:ext uri="{FF2B5EF4-FFF2-40B4-BE49-F238E27FC236}">
                <a16:creationId xmlns:a16="http://schemas.microsoft.com/office/drawing/2014/main" id="{73AE787B-5716-4FC8-B617-0188CF4201A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a:extLst>
              <a:ext uri="{FF2B5EF4-FFF2-40B4-BE49-F238E27FC236}">
                <a16:creationId xmlns:a16="http://schemas.microsoft.com/office/drawing/2014/main" id="{191E9835-244A-4944-ACBC-BEEC2AE751D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4B324725-2D11-4B74-B85E-AA7940F1721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3453FD-CB32-4F2F-94A1-7F07E6B23385}"/>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55A16AB2-97C3-4B6E-8640-EF158568780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F0C954A-02BC-494B-93BE-45EA15E26F6E}"/>
              </a:ext>
            </a:extLst>
          </p:cNvPr>
          <p:cNvSpPr>
            <a:spLocks noGrp="1"/>
          </p:cNvSpPr>
          <p:nvPr>
            <p:ph type="dt" sz="half" idx="10"/>
          </p:nvPr>
        </p:nvSpPr>
        <p:spPr/>
        <p:txBody>
          <a:bodyPr/>
          <a:lstStyle>
            <a:lvl1pPr>
              <a:defRPr/>
            </a:lvl1pPr>
          </a:lstStyle>
          <a:p>
            <a:r>
              <a:rPr lang="en-US" altLang="de-DE"/>
              <a:t>April 2025</a:t>
            </a:r>
          </a:p>
        </p:txBody>
      </p:sp>
      <p:sp>
        <p:nvSpPr>
          <p:cNvPr id="5" name="Fußzeilenplatzhalter 4">
            <a:extLst>
              <a:ext uri="{FF2B5EF4-FFF2-40B4-BE49-F238E27FC236}">
                <a16:creationId xmlns:a16="http://schemas.microsoft.com/office/drawing/2014/main" id="{C641A79F-4D1D-4BF7-BBF7-89691E7A1574}"/>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A255B72E-61E0-4636-A128-FC61A6EADD0C}"/>
              </a:ext>
            </a:extLst>
          </p:cNvPr>
          <p:cNvSpPr>
            <a:spLocks noGrp="1"/>
          </p:cNvSpPr>
          <p:nvPr>
            <p:ph type="sldNum" sz="quarter" idx="12"/>
          </p:nvPr>
        </p:nvSpPr>
        <p:spPr/>
        <p:txBody>
          <a:bodyPr/>
          <a:lstStyle>
            <a:lvl1pPr>
              <a:defRPr/>
            </a:lvl1pPr>
          </a:lstStyle>
          <a:p>
            <a:r>
              <a:rPr lang="en-US" altLang="de-DE"/>
              <a:t>Slide </a:t>
            </a:r>
            <a:fld id="{C459935B-82CD-4ACC-9993-E5D0D185498E}" type="slidenum">
              <a:rPr lang="en-US" altLang="de-DE"/>
              <a:pPr/>
              <a:t>‹#›</a:t>
            </a:fld>
            <a:endParaRPr lang="en-US" altLang="de-DE"/>
          </a:p>
        </p:txBody>
      </p:sp>
    </p:spTree>
    <p:extLst>
      <p:ext uri="{BB962C8B-B14F-4D97-AF65-F5344CB8AC3E}">
        <p14:creationId xmlns:p14="http://schemas.microsoft.com/office/powerpoint/2010/main" val="258785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B0228-7903-46E1-A743-8588BD08F582}"/>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91842B4E-9B6D-4EDF-9ADC-A6F7FAF9CB4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5E1191C-19CC-45A2-AC12-37CD88E6CCB7}"/>
              </a:ext>
            </a:extLst>
          </p:cNvPr>
          <p:cNvSpPr>
            <a:spLocks noGrp="1"/>
          </p:cNvSpPr>
          <p:nvPr>
            <p:ph type="dt" sz="half" idx="10"/>
          </p:nvPr>
        </p:nvSpPr>
        <p:spPr/>
        <p:txBody>
          <a:bodyPr/>
          <a:lstStyle>
            <a:lvl1pPr>
              <a:defRPr/>
            </a:lvl1pPr>
          </a:lstStyle>
          <a:p>
            <a:r>
              <a:rPr lang="en-US" altLang="de-DE"/>
              <a:t>April 2025</a:t>
            </a:r>
          </a:p>
        </p:txBody>
      </p:sp>
      <p:sp>
        <p:nvSpPr>
          <p:cNvPr id="5" name="Fußzeilenplatzhalter 4">
            <a:extLst>
              <a:ext uri="{FF2B5EF4-FFF2-40B4-BE49-F238E27FC236}">
                <a16:creationId xmlns:a16="http://schemas.microsoft.com/office/drawing/2014/main" id="{6DE9C703-8C92-4A94-AD61-8D0DC2470758}"/>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D3E2D85-51A0-4331-A3F2-BD4D8A775671}"/>
              </a:ext>
            </a:extLst>
          </p:cNvPr>
          <p:cNvSpPr>
            <a:spLocks noGrp="1"/>
          </p:cNvSpPr>
          <p:nvPr>
            <p:ph type="sldNum" sz="quarter" idx="12"/>
          </p:nvPr>
        </p:nvSpPr>
        <p:spPr/>
        <p:txBody>
          <a:bodyPr/>
          <a:lstStyle>
            <a:lvl1pPr>
              <a:defRPr/>
            </a:lvl1pPr>
          </a:lstStyle>
          <a:p>
            <a:r>
              <a:rPr lang="en-US" altLang="de-DE"/>
              <a:t>Slide </a:t>
            </a:r>
            <a:fld id="{490A874B-51B8-40F1-8355-DC73D4920AF4}" type="slidenum">
              <a:rPr lang="en-US" altLang="de-DE"/>
              <a:pPr/>
              <a:t>‹#›</a:t>
            </a:fld>
            <a:endParaRPr lang="en-US" altLang="de-DE"/>
          </a:p>
        </p:txBody>
      </p:sp>
    </p:spTree>
    <p:extLst>
      <p:ext uri="{BB962C8B-B14F-4D97-AF65-F5344CB8AC3E}">
        <p14:creationId xmlns:p14="http://schemas.microsoft.com/office/powerpoint/2010/main" val="291429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6BBE6A7-3A46-43F4-A67A-A95DDBAD9BEB}"/>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B2510D17-EEB6-4379-A9C4-D5B1CFCBA0DD}"/>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526D668-8E72-4DC8-8E2C-0B7431A997A4}"/>
              </a:ext>
            </a:extLst>
          </p:cNvPr>
          <p:cNvSpPr>
            <a:spLocks noGrp="1"/>
          </p:cNvSpPr>
          <p:nvPr>
            <p:ph type="dt" sz="half" idx="10"/>
          </p:nvPr>
        </p:nvSpPr>
        <p:spPr/>
        <p:txBody>
          <a:bodyPr/>
          <a:lstStyle>
            <a:lvl1pPr>
              <a:defRPr/>
            </a:lvl1pPr>
          </a:lstStyle>
          <a:p>
            <a:r>
              <a:rPr lang="en-US" altLang="de-DE"/>
              <a:t>April 2025</a:t>
            </a:r>
          </a:p>
        </p:txBody>
      </p:sp>
      <p:sp>
        <p:nvSpPr>
          <p:cNvPr id="5" name="Fußzeilenplatzhalter 4">
            <a:extLst>
              <a:ext uri="{FF2B5EF4-FFF2-40B4-BE49-F238E27FC236}">
                <a16:creationId xmlns:a16="http://schemas.microsoft.com/office/drawing/2014/main" id="{1631B828-12E5-4E2E-A32C-69BB7A797E9F}"/>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FCA6FAAF-6FA2-4027-9B24-EC5F7D113DDA}"/>
              </a:ext>
            </a:extLst>
          </p:cNvPr>
          <p:cNvSpPr>
            <a:spLocks noGrp="1"/>
          </p:cNvSpPr>
          <p:nvPr>
            <p:ph type="sldNum" sz="quarter" idx="12"/>
          </p:nvPr>
        </p:nvSpPr>
        <p:spPr/>
        <p:txBody>
          <a:bodyPr/>
          <a:lstStyle>
            <a:lvl1pPr>
              <a:defRPr/>
            </a:lvl1pPr>
          </a:lstStyle>
          <a:p>
            <a:r>
              <a:rPr lang="en-US" altLang="de-DE"/>
              <a:t>Slide </a:t>
            </a:r>
            <a:fld id="{6BFA0EB7-C723-4DCA-AD01-EB8FD5F8085F}" type="slidenum">
              <a:rPr lang="en-US" altLang="de-DE"/>
              <a:pPr/>
              <a:t>‹#›</a:t>
            </a:fld>
            <a:endParaRPr lang="en-US" altLang="de-DE"/>
          </a:p>
        </p:txBody>
      </p:sp>
    </p:spTree>
    <p:extLst>
      <p:ext uri="{BB962C8B-B14F-4D97-AF65-F5344CB8AC3E}">
        <p14:creationId xmlns:p14="http://schemas.microsoft.com/office/powerpoint/2010/main" val="2375804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6725" y="334801"/>
            <a:ext cx="8208000" cy="410369"/>
          </a:xfrm>
        </p:spPr>
        <p:txBody>
          <a:bodyPr>
            <a:spAutoFit/>
          </a:bodyPr>
          <a:lstStyle>
            <a:lvl1pPr marL="0" indent="0" defTabSz="504000">
              <a:defRPr sz="2000"/>
            </a:lvl1pPr>
          </a:lstStyle>
          <a:p>
            <a:r>
              <a:rPr lang="de-DE" dirty="0"/>
              <a:t>Click to </a:t>
            </a:r>
            <a:r>
              <a:rPr lang="de-DE" dirty="0" err="1"/>
              <a:t>add</a:t>
            </a:r>
            <a:r>
              <a:rPr lang="de-DE" dirty="0"/>
              <a:t> title</a:t>
            </a:r>
          </a:p>
        </p:txBody>
      </p:sp>
      <p:sp>
        <p:nvSpPr>
          <p:cNvPr id="16" name="Line 8"/>
          <p:cNvSpPr>
            <a:spLocks noChangeShapeType="1"/>
          </p:cNvSpPr>
          <p:nvPr userDrawn="1"/>
        </p:nvSpPr>
        <p:spPr bwMode="auto">
          <a:xfrm>
            <a:off x="468315" y="1268760"/>
            <a:ext cx="8207375" cy="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19" name="Textplatzhalter 18"/>
          <p:cNvSpPr>
            <a:spLocks noGrp="1"/>
          </p:cNvSpPr>
          <p:nvPr>
            <p:ph type="body" sz="quarter" idx="15" hasCustomPrompt="1"/>
          </p:nvPr>
        </p:nvSpPr>
        <p:spPr>
          <a:xfrm>
            <a:off x="466725" y="1772346"/>
            <a:ext cx="8208000" cy="4320951"/>
          </a:xfrm>
        </p:spPr>
        <p:txBody>
          <a:bodyPr/>
          <a:lstStyle>
            <a:lvl1pPr marL="0" indent="0">
              <a:buFontTx/>
              <a:buNone/>
              <a:defRPr/>
            </a:lvl1pPr>
          </a:lstStyle>
          <a:p>
            <a:pPr lvl="0"/>
            <a:r>
              <a:rPr lang="de-DE" dirty="0"/>
              <a:t>Click to </a:t>
            </a:r>
            <a:r>
              <a:rPr lang="de-DE" dirty="0" err="1"/>
              <a:t>add</a:t>
            </a:r>
            <a:r>
              <a:rPr lang="de-DE" dirty="0"/>
              <a:t> </a:t>
            </a:r>
            <a:r>
              <a:rPr lang="de-DE" dirty="0" err="1"/>
              <a:t>content</a:t>
            </a:r>
            <a:endParaRPr lang="de-DE" dirty="0"/>
          </a:p>
        </p:txBody>
      </p:sp>
      <p:sp>
        <p:nvSpPr>
          <p:cNvPr id="3" name="Datumsplatzhalter 2"/>
          <p:cNvSpPr>
            <a:spLocks noGrp="1"/>
          </p:cNvSpPr>
          <p:nvPr>
            <p:ph type="dt" sz="half" idx="16"/>
          </p:nvPr>
        </p:nvSpPr>
        <p:spPr>
          <a:xfrm>
            <a:off x="685800" y="378281"/>
            <a:ext cx="1600200" cy="215444"/>
          </a:xfrm>
        </p:spPr>
        <p:txBody>
          <a:bodyPr/>
          <a:lstStyle/>
          <a:p>
            <a:r>
              <a:rPr lang="en-US"/>
              <a:t>April 2025</a:t>
            </a:r>
            <a:endParaRPr lang="de-DE"/>
          </a:p>
        </p:txBody>
      </p:sp>
      <p:sp>
        <p:nvSpPr>
          <p:cNvPr id="4" name="Fußzeilenplatzhalter 3"/>
          <p:cNvSpPr>
            <a:spLocks noGrp="1"/>
          </p:cNvSpPr>
          <p:nvPr>
            <p:ph type="ftr" sz="quarter" idx="17"/>
          </p:nvPr>
        </p:nvSpPr>
        <p:spPr>
          <a:xfrm>
            <a:off x="5486400" y="6475413"/>
            <a:ext cx="3124200" cy="184666"/>
          </a:xfrm>
        </p:spPr>
        <p:txBody>
          <a:bodyPr/>
          <a:lstStyle/>
          <a:p>
            <a:r>
              <a:rPr lang="fr-FR"/>
              <a:t>J. Robert, FAU/Fraunhofer IIS</a:t>
            </a:r>
            <a:endParaRPr lang="de-DE" dirty="0"/>
          </a:p>
        </p:txBody>
      </p:sp>
      <p:sp>
        <p:nvSpPr>
          <p:cNvPr id="5" name="Foliennummernplatzhalter 4"/>
          <p:cNvSpPr>
            <a:spLocks noGrp="1"/>
          </p:cNvSpPr>
          <p:nvPr>
            <p:ph type="sldNum" sz="quarter" idx="18"/>
          </p:nvPr>
        </p:nvSpPr>
        <p:spPr>
          <a:xfrm>
            <a:off x="4520332" y="6475413"/>
            <a:ext cx="179536" cy="184666"/>
          </a:xfrm>
        </p:spPr>
        <p:txBody>
          <a:bodyPr/>
          <a:lstStyle/>
          <a:p>
            <a:fld id="{B1D4331A-3444-4310-B228-5C802A140C45}" type="slidenum">
              <a:rPr lang="de-DE" smtClean="0"/>
              <a:pPr/>
              <a:t>‹#›</a:t>
            </a:fld>
            <a:endParaRPr lang="de-DE"/>
          </a:p>
        </p:txBody>
      </p:sp>
    </p:spTree>
    <p:extLst>
      <p:ext uri="{BB962C8B-B14F-4D97-AF65-F5344CB8AC3E}">
        <p14:creationId xmlns:p14="http://schemas.microsoft.com/office/powerpoint/2010/main" val="260928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168C8-B2C0-4D12-8FA4-8F899EAA813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EB566DF-E8CE-47AF-AECE-F5899A0184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04E171A-F325-4EFC-B160-7FB930671BA1}"/>
              </a:ext>
            </a:extLst>
          </p:cNvPr>
          <p:cNvSpPr>
            <a:spLocks noGrp="1"/>
          </p:cNvSpPr>
          <p:nvPr>
            <p:ph type="dt" sz="half" idx="10"/>
          </p:nvPr>
        </p:nvSpPr>
        <p:spPr/>
        <p:txBody>
          <a:bodyPr/>
          <a:lstStyle>
            <a:lvl1pPr>
              <a:defRPr/>
            </a:lvl1pPr>
          </a:lstStyle>
          <a:p>
            <a:r>
              <a:rPr lang="en-US" altLang="de-DE"/>
              <a:t>April 2025</a:t>
            </a:r>
          </a:p>
        </p:txBody>
      </p:sp>
      <p:sp>
        <p:nvSpPr>
          <p:cNvPr id="5" name="Fußzeilenplatzhalter 4">
            <a:extLst>
              <a:ext uri="{FF2B5EF4-FFF2-40B4-BE49-F238E27FC236}">
                <a16:creationId xmlns:a16="http://schemas.microsoft.com/office/drawing/2014/main" id="{811849A5-CE34-4B74-B2D9-C89E1D5A88F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7CF0EF1-F19B-4AFD-AEF3-6693D309E41D}"/>
              </a:ext>
            </a:extLst>
          </p:cNvPr>
          <p:cNvSpPr>
            <a:spLocks noGrp="1"/>
          </p:cNvSpPr>
          <p:nvPr>
            <p:ph type="sldNum" sz="quarter" idx="12"/>
          </p:nvPr>
        </p:nvSpPr>
        <p:spPr/>
        <p:txBody>
          <a:bodyPr/>
          <a:lstStyle>
            <a:lvl1pPr>
              <a:defRPr/>
            </a:lvl1pPr>
          </a:lstStyle>
          <a:p>
            <a:r>
              <a:rPr lang="en-US" altLang="de-DE"/>
              <a:t>Slide </a:t>
            </a:r>
            <a:fld id="{56DBDE89-508C-461A-844E-8FFD18D88103}" type="slidenum">
              <a:rPr lang="en-US" altLang="de-DE"/>
              <a:pPr/>
              <a:t>‹#›</a:t>
            </a:fld>
            <a:endParaRPr lang="en-US" altLang="de-DE"/>
          </a:p>
        </p:txBody>
      </p:sp>
    </p:spTree>
    <p:extLst>
      <p:ext uri="{BB962C8B-B14F-4D97-AF65-F5344CB8AC3E}">
        <p14:creationId xmlns:p14="http://schemas.microsoft.com/office/powerpoint/2010/main" val="270121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6E16F-0042-48F8-942A-D792B323304F}"/>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139D6C7-98D5-49F4-81F7-C2DD92DF980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7749D691-4B7F-441C-8F39-E19FCA018E9E}"/>
              </a:ext>
            </a:extLst>
          </p:cNvPr>
          <p:cNvSpPr>
            <a:spLocks noGrp="1"/>
          </p:cNvSpPr>
          <p:nvPr>
            <p:ph type="dt" sz="half" idx="10"/>
          </p:nvPr>
        </p:nvSpPr>
        <p:spPr/>
        <p:txBody>
          <a:bodyPr/>
          <a:lstStyle>
            <a:lvl1pPr>
              <a:defRPr/>
            </a:lvl1pPr>
          </a:lstStyle>
          <a:p>
            <a:r>
              <a:rPr lang="en-US" altLang="de-DE"/>
              <a:t>April 2025</a:t>
            </a:r>
          </a:p>
        </p:txBody>
      </p:sp>
      <p:sp>
        <p:nvSpPr>
          <p:cNvPr id="5" name="Fußzeilenplatzhalter 4">
            <a:extLst>
              <a:ext uri="{FF2B5EF4-FFF2-40B4-BE49-F238E27FC236}">
                <a16:creationId xmlns:a16="http://schemas.microsoft.com/office/drawing/2014/main" id="{89E0CE6E-1EDD-4E7B-AB66-B849F9E6C94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6A103278-0FA1-41F8-B6A5-D606D4294236}"/>
              </a:ext>
            </a:extLst>
          </p:cNvPr>
          <p:cNvSpPr>
            <a:spLocks noGrp="1"/>
          </p:cNvSpPr>
          <p:nvPr>
            <p:ph type="sldNum" sz="quarter" idx="12"/>
          </p:nvPr>
        </p:nvSpPr>
        <p:spPr/>
        <p:txBody>
          <a:bodyPr/>
          <a:lstStyle>
            <a:lvl1pPr>
              <a:defRPr/>
            </a:lvl1pPr>
          </a:lstStyle>
          <a:p>
            <a:r>
              <a:rPr lang="en-US" altLang="de-DE"/>
              <a:t>Slide </a:t>
            </a:r>
            <a:fld id="{7BD3C9A2-33B4-42AB-894A-08CBD1327E13}" type="slidenum">
              <a:rPr lang="en-US" altLang="de-DE"/>
              <a:pPr/>
              <a:t>‹#›</a:t>
            </a:fld>
            <a:endParaRPr lang="en-US" altLang="de-DE"/>
          </a:p>
        </p:txBody>
      </p:sp>
    </p:spTree>
    <p:extLst>
      <p:ext uri="{BB962C8B-B14F-4D97-AF65-F5344CB8AC3E}">
        <p14:creationId xmlns:p14="http://schemas.microsoft.com/office/powerpoint/2010/main" val="360884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29ABF5-9CD2-470F-9385-D5E497B475D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3E5430E-12AB-4989-B346-F3A7BBC3CA5A}"/>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98778DF-C841-4CE9-889D-654FFB880313}"/>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35326D8A-5263-4CAB-8113-668EC626E8C8}"/>
              </a:ext>
            </a:extLst>
          </p:cNvPr>
          <p:cNvSpPr>
            <a:spLocks noGrp="1"/>
          </p:cNvSpPr>
          <p:nvPr>
            <p:ph type="dt" sz="half" idx="10"/>
          </p:nvPr>
        </p:nvSpPr>
        <p:spPr/>
        <p:txBody>
          <a:bodyPr/>
          <a:lstStyle>
            <a:lvl1pPr>
              <a:defRPr/>
            </a:lvl1pPr>
          </a:lstStyle>
          <a:p>
            <a:r>
              <a:rPr lang="en-US" altLang="de-DE"/>
              <a:t>April 2025</a:t>
            </a:r>
          </a:p>
        </p:txBody>
      </p:sp>
      <p:sp>
        <p:nvSpPr>
          <p:cNvPr id="6" name="Fußzeilenplatzhalter 5">
            <a:extLst>
              <a:ext uri="{FF2B5EF4-FFF2-40B4-BE49-F238E27FC236}">
                <a16:creationId xmlns:a16="http://schemas.microsoft.com/office/drawing/2014/main" id="{DF9931F9-711E-4F97-A0A4-E4C5FBDC202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4985DE15-BA04-4534-894D-4370EFA8CBD3}"/>
              </a:ext>
            </a:extLst>
          </p:cNvPr>
          <p:cNvSpPr>
            <a:spLocks noGrp="1"/>
          </p:cNvSpPr>
          <p:nvPr>
            <p:ph type="sldNum" sz="quarter" idx="12"/>
          </p:nvPr>
        </p:nvSpPr>
        <p:spPr/>
        <p:txBody>
          <a:bodyPr/>
          <a:lstStyle>
            <a:lvl1pPr>
              <a:defRPr/>
            </a:lvl1pPr>
          </a:lstStyle>
          <a:p>
            <a:r>
              <a:rPr lang="en-US" altLang="de-DE"/>
              <a:t>Slide </a:t>
            </a:r>
            <a:fld id="{9BB4A1A4-84CA-46EF-8F52-8201C28AC7DD}" type="slidenum">
              <a:rPr lang="en-US" altLang="de-DE"/>
              <a:pPr/>
              <a:t>‹#›</a:t>
            </a:fld>
            <a:endParaRPr lang="en-US" altLang="de-DE"/>
          </a:p>
        </p:txBody>
      </p:sp>
    </p:spTree>
    <p:extLst>
      <p:ext uri="{BB962C8B-B14F-4D97-AF65-F5344CB8AC3E}">
        <p14:creationId xmlns:p14="http://schemas.microsoft.com/office/powerpoint/2010/main" val="13150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362ABA-4E65-4768-BA57-8905635FB4F5}"/>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15C1DFE4-B199-41C4-9F06-5E2B1883DC5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11716D-AECF-4086-97E3-F9905611D1C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CC87E5D6-F75E-465E-9E2F-5A3DC73D660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441A3F9-8BA1-4565-A5AB-3578DB2FA630}"/>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DE27DFBF-11F6-4B75-9889-FC3137B98762}"/>
              </a:ext>
            </a:extLst>
          </p:cNvPr>
          <p:cNvSpPr>
            <a:spLocks noGrp="1"/>
          </p:cNvSpPr>
          <p:nvPr>
            <p:ph type="dt" sz="half" idx="10"/>
          </p:nvPr>
        </p:nvSpPr>
        <p:spPr/>
        <p:txBody>
          <a:bodyPr/>
          <a:lstStyle>
            <a:lvl1pPr>
              <a:defRPr/>
            </a:lvl1pPr>
          </a:lstStyle>
          <a:p>
            <a:r>
              <a:rPr lang="en-US" altLang="de-DE"/>
              <a:t>April 2025</a:t>
            </a:r>
          </a:p>
        </p:txBody>
      </p:sp>
      <p:sp>
        <p:nvSpPr>
          <p:cNvPr id="8" name="Fußzeilenplatzhalter 7">
            <a:extLst>
              <a:ext uri="{FF2B5EF4-FFF2-40B4-BE49-F238E27FC236}">
                <a16:creationId xmlns:a16="http://schemas.microsoft.com/office/drawing/2014/main" id="{08925D31-007B-401C-A0A9-3BCC0E66BD10}"/>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9" name="Foliennummernplatzhalter 8">
            <a:extLst>
              <a:ext uri="{FF2B5EF4-FFF2-40B4-BE49-F238E27FC236}">
                <a16:creationId xmlns:a16="http://schemas.microsoft.com/office/drawing/2014/main" id="{FCE3A7F5-9430-4B03-9FC7-A4C5AA1F0F36}"/>
              </a:ext>
            </a:extLst>
          </p:cNvPr>
          <p:cNvSpPr>
            <a:spLocks noGrp="1"/>
          </p:cNvSpPr>
          <p:nvPr>
            <p:ph type="sldNum" sz="quarter" idx="12"/>
          </p:nvPr>
        </p:nvSpPr>
        <p:spPr/>
        <p:txBody>
          <a:bodyPr/>
          <a:lstStyle>
            <a:lvl1pPr>
              <a:defRPr/>
            </a:lvl1pPr>
          </a:lstStyle>
          <a:p>
            <a:r>
              <a:rPr lang="en-US" altLang="de-DE"/>
              <a:t>Slide </a:t>
            </a:r>
            <a:fld id="{E7B5F640-FF15-4238-9C92-0DADD45823DB}" type="slidenum">
              <a:rPr lang="en-US" altLang="de-DE"/>
              <a:pPr/>
              <a:t>‹#›</a:t>
            </a:fld>
            <a:endParaRPr lang="en-US" altLang="de-DE"/>
          </a:p>
        </p:txBody>
      </p:sp>
    </p:spTree>
    <p:extLst>
      <p:ext uri="{BB962C8B-B14F-4D97-AF65-F5344CB8AC3E}">
        <p14:creationId xmlns:p14="http://schemas.microsoft.com/office/powerpoint/2010/main" val="325065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6FBC9-ED5F-4D85-B564-ACE404AEA018}"/>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50D5682-6304-4F70-B4FA-DF40D9E08267}"/>
              </a:ext>
            </a:extLst>
          </p:cNvPr>
          <p:cNvSpPr>
            <a:spLocks noGrp="1"/>
          </p:cNvSpPr>
          <p:nvPr>
            <p:ph type="dt" sz="half" idx="10"/>
          </p:nvPr>
        </p:nvSpPr>
        <p:spPr/>
        <p:txBody>
          <a:bodyPr/>
          <a:lstStyle>
            <a:lvl1pPr>
              <a:defRPr/>
            </a:lvl1pPr>
          </a:lstStyle>
          <a:p>
            <a:r>
              <a:rPr lang="en-US" altLang="de-DE"/>
              <a:t>April 2025</a:t>
            </a:r>
          </a:p>
        </p:txBody>
      </p:sp>
      <p:sp>
        <p:nvSpPr>
          <p:cNvPr id="4" name="Fußzeilenplatzhalter 3">
            <a:extLst>
              <a:ext uri="{FF2B5EF4-FFF2-40B4-BE49-F238E27FC236}">
                <a16:creationId xmlns:a16="http://schemas.microsoft.com/office/drawing/2014/main" id="{356BBE32-0C53-41F1-8B53-7792A27A678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5" name="Foliennummernplatzhalter 4">
            <a:extLst>
              <a:ext uri="{FF2B5EF4-FFF2-40B4-BE49-F238E27FC236}">
                <a16:creationId xmlns:a16="http://schemas.microsoft.com/office/drawing/2014/main" id="{8048B1CC-7EE1-4034-9A09-1FC6193F9482}"/>
              </a:ext>
            </a:extLst>
          </p:cNvPr>
          <p:cNvSpPr>
            <a:spLocks noGrp="1"/>
          </p:cNvSpPr>
          <p:nvPr>
            <p:ph type="sldNum" sz="quarter" idx="12"/>
          </p:nvPr>
        </p:nvSpPr>
        <p:spPr/>
        <p:txBody>
          <a:bodyPr/>
          <a:lstStyle>
            <a:lvl1pPr>
              <a:defRPr/>
            </a:lvl1pPr>
          </a:lstStyle>
          <a:p>
            <a:r>
              <a:rPr lang="en-US" altLang="de-DE"/>
              <a:t>Slide </a:t>
            </a:r>
            <a:fld id="{5AC6C7C1-9F76-482F-88DE-8E7C3864770D}" type="slidenum">
              <a:rPr lang="en-US" altLang="de-DE"/>
              <a:pPr/>
              <a:t>‹#›</a:t>
            </a:fld>
            <a:endParaRPr lang="en-US" altLang="de-DE"/>
          </a:p>
        </p:txBody>
      </p:sp>
    </p:spTree>
    <p:extLst>
      <p:ext uri="{BB962C8B-B14F-4D97-AF65-F5344CB8AC3E}">
        <p14:creationId xmlns:p14="http://schemas.microsoft.com/office/powerpoint/2010/main" val="259217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77EA7F9-0CAC-46C3-862E-C7C8768715B3}"/>
              </a:ext>
            </a:extLst>
          </p:cNvPr>
          <p:cNvSpPr>
            <a:spLocks noGrp="1"/>
          </p:cNvSpPr>
          <p:nvPr>
            <p:ph type="dt" sz="half" idx="10"/>
          </p:nvPr>
        </p:nvSpPr>
        <p:spPr/>
        <p:txBody>
          <a:bodyPr/>
          <a:lstStyle>
            <a:lvl1pPr>
              <a:defRPr/>
            </a:lvl1pPr>
          </a:lstStyle>
          <a:p>
            <a:r>
              <a:rPr lang="en-US" altLang="de-DE"/>
              <a:t>April 2025</a:t>
            </a:r>
          </a:p>
        </p:txBody>
      </p:sp>
      <p:sp>
        <p:nvSpPr>
          <p:cNvPr id="3" name="Fußzeilenplatzhalter 2">
            <a:extLst>
              <a:ext uri="{FF2B5EF4-FFF2-40B4-BE49-F238E27FC236}">
                <a16:creationId xmlns:a16="http://schemas.microsoft.com/office/drawing/2014/main" id="{CDC6DF76-51C4-4840-83FE-72789C6FBF6C}"/>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4" name="Foliennummernplatzhalter 3">
            <a:extLst>
              <a:ext uri="{FF2B5EF4-FFF2-40B4-BE49-F238E27FC236}">
                <a16:creationId xmlns:a16="http://schemas.microsoft.com/office/drawing/2014/main" id="{40ED9879-291B-497E-BB37-018427793ABE}"/>
              </a:ext>
            </a:extLst>
          </p:cNvPr>
          <p:cNvSpPr>
            <a:spLocks noGrp="1"/>
          </p:cNvSpPr>
          <p:nvPr>
            <p:ph type="sldNum" sz="quarter" idx="12"/>
          </p:nvPr>
        </p:nvSpPr>
        <p:spPr/>
        <p:txBody>
          <a:bodyPr/>
          <a:lstStyle>
            <a:lvl1pPr>
              <a:defRPr/>
            </a:lvl1pPr>
          </a:lstStyle>
          <a:p>
            <a:r>
              <a:rPr lang="en-US" altLang="de-DE"/>
              <a:t>Slide </a:t>
            </a:r>
            <a:fld id="{0DBE3F7D-7EF1-4E68-AA7A-9D390247B9AF}" type="slidenum">
              <a:rPr lang="en-US" altLang="de-DE"/>
              <a:pPr/>
              <a:t>‹#›</a:t>
            </a:fld>
            <a:endParaRPr lang="en-US" altLang="de-DE"/>
          </a:p>
        </p:txBody>
      </p:sp>
    </p:spTree>
    <p:extLst>
      <p:ext uri="{BB962C8B-B14F-4D97-AF65-F5344CB8AC3E}">
        <p14:creationId xmlns:p14="http://schemas.microsoft.com/office/powerpoint/2010/main" val="13326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AF3DB-AF71-4348-A718-27D0620E9A9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2830BEBB-CB4F-4B2B-8D87-7BF6109C82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053A610-B97F-4449-8DF5-2C5C25EDA6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648789E-A30E-419F-87F5-E1803F958F35}"/>
              </a:ext>
            </a:extLst>
          </p:cNvPr>
          <p:cNvSpPr>
            <a:spLocks noGrp="1"/>
          </p:cNvSpPr>
          <p:nvPr>
            <p:ph type="dt" sz="half" idx="10"/>
          </p:nvPr>
        </p:nvSpPr>
        <p:spPr/>
        <p:txBody>
          <a:bodyPr/>
          <a:lstStyle>
            <a:lvl1pPr>
              <a:defRPr/>
            </a:lvl1pPr>
          </a:lstStyle>
          <a:p>
            <a:r>
              <a:rPr lang="en-US" altLang="de-DE"/>
              <a:t>April 2025</a:t>
            </a:r>
          </a:p>
        </p:txBody>
      </p:sp>
      <p:sp>
        <p:nvSpPr>
          <p:cNvPr id="6" name="Fußzeilenplatzhalter 5">
            <a:extLst>
              <a:ext uri="{FF2B5EF4-FFF2-40B4-BE49-F238E27FC236}">
                <a16:creationId xmlns:a16="http://schemas.microsoft.com/office/drawing/2014/main" id="{E36205C0-3215-4597-A519-045F8111BEA1}"/>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E63E579E-D2E6-4E0D-AE15-B99806B2F38D}"/>
              </a:ext>
            </a:extLst>
          </p:cNvPr>
          <p:cNvSpPr>
            <a:spLocks noGrp="1"/>
          </p:cNvSpPr>
          <p:nvPr>
            <p:ph type="sldNum" sz="quarter" idx="12"/>
          </p:nvPr>
        </p:nvSpPr>
        <p:spPr/>
        <p:txBody>
          <a:bodyPr/>
          <a:lstStyle>
            <a:lvl1pPr>
              <a:defRPr/>
            </a:lvl1pPr>
          </a:lstStyle>
          <a:p>
            <a:r>
              <a:rPr lang="en-US" altLang="de-DE"/>
              <a:t>Slide </a:t>
            </a:r>
            <a:fld id="{8DA1E6C1-3801-4D91-91EB-44003D78ED83}" type="slidenum">
              <a:rPr lang="en-US" altLang="de-DE"/>
              <a:pPr/>
              <a:t>‹#›</a:t>
            </a:fld>
            <a:endParaRPr lang="en-US" altLang="de-DE"/>
          </a:p>
        </p:txBody>
      </p:sp>
    </p:spTree>
    <p:extLst>
      <p:ext uri="{BB962C8B-B14F-4D97-AF65-F5344CB8AC3E}">
        <p14:creationId xmlns:p14="http://schemas.microsoft.com/office/powerpoint/2010/main" val="28593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5BB1A7-198C-4E7D-BD15-563D9B7775A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E44D1C55-3F6E-46EA-8DCD-F6E1E91356A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76B07CC3-4162-46DF-9373-21C84FBCD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F073388-DCDF-4A09-BCD4-846F1537396D}"/>
              </a:ext>
            </a:extLst>
          </p:cNvPr>
          <p:cNvSpPr>
            <a:spLocks noGrp="1"/>
          </p:cNvSpPr>
          <p:nvPr>
            <p:ph type="dt" sz="half" idx="10"/>
          </p:nvPr>
        </p:nvSpPr>
        <p:spPr/>
        <p:txBody>
          <a:bodyPr/>
          <a:lstStyle>
            <a:lvl1pPr>
              <a:defRPr/>
            </a:lvl1pPr>
          </a:lstStyle>
          <a:p>
            <a:r>
              <a:rPr lang="en-US" altLang="de-DE"/>
              <a:t>April 2025</a:t>
            </a:r>
          </a:p>
        </p:txBody>
      </p:sp>
      <p:sp>
        <p:nvSpPr>
          <p:cNvPr id="6" name="Fußzeilenplatzhalter 5">
            <a:extLst>
              <a:ext uri="{FF2B5EF4-FFF2-40B4-BE49-F238E27FC236}">
                <a16:creationId xmlns:a16="http://schemas.microsoft.com/office/drawing/2014/main" id="{C8FD7F6D-F5A1-4C8A-9DFD-340C650DF83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BB0DD7E3-372E-4B09-A13E-D0C53408D48D}"/>
              </a:ext>
            </a:extLst>
          </p:cNvPr>
          <p:cNvSpPr>
            <a:spLocks noGrp="1"/>
          </p:cNvSpPr>
          <p:nvPr>
            <p:ph type="sldNum" sz="quarter" idx="12"/>
          </p:nvPr>
        </p:nvSpPr>
        <p:spPr/>
        <p:txBody>
          <a:bodyPr/>
          <a:lstStyle>
            <a:lvl1pPr>
              <a:defRPr/>
            </a:lvl1pPr>
          </a:lstStyle>
          <a:p>
            <a:r>
              <a:rPr lang="en-US" altLang="de-DE"/>
              <a:t>Slide </a:t>
            </a:r>
            <a:fld id="{926AA88D-C8BB-4AB8-80BC-BA1BB60567F2}" type="slidenum">
              <a:rPr lang="en-US" altLang="de-DE"/>
              <a:pPr/>
              <a:t>‹#›</a:t>
            </a:fld>
            <a:endParaRPr lang="en-US" altLang="de-DE"/>
          </a:p>
        </p:txBody>
      </p:sp>
    </p:spTree>
    <p:extLst>
      <p:ext uri="{BB962C8B-B14F-4D97-AF65-F5344CB8AC3E}">
        <p14:creationId xmlns:p14="http://schemas.microsoft.com/office/powerpoint/2010/main" val="132736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DFB1AE-E283-4531-BD8A-BE182E91602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58D6B148-5F0C-4373-A5E2-851044F589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6D48DE96-3527-4C3F-A533-B0562C6D6D91}"/>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a:t>April 2025</a:t>
            </a:r>
          </a:p>
        </p:txBody>
      </p:sp>
      <p:sp>
        <p:nvSpPr>
          <p:cNvPr id="1029" name="Rectangle 5">
            <a:extLst>
              <a:ext uri="{FF2B5EF4-FFF2-40B4-BE49-F238E27FC236}">
                <a16:creationId xmlns:a16="http://schemas.microsoft.com/office/drawing/2014/main" id="{76553C7E-1EF3-401D-8A44-9B11133432B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fr-FR" altLang="de-DE"/>
              <a:t>J. Robert, FAU/Fraunhofer IIS</a:t>
            </a:r>
            <a:endParaRPr lang="en-US" altLang="de-DE"/>
          </a:p>
        </p:txBody>
      </p:sp>
      <p:sp>
        <p:nvSpPr>
          <p:cNvPr id="1030" name="Rectangle 6">
            <a:extLst>
              <a:ext uri="{FF2B5EF4-FFF2-40B4-BE49-F238E27FC236}">
                <a16:creationId xmlns:a16="http://schemas.microsoft.com/office/drawing/2014/main" id="{8D64AA02-DBE3-4176-BF2E-3EA4E33BD7AD}"/>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A92B2C6-D340-4F79-9817-61C40667A273}" type="slidenum">
              <a:rPr lang="en-US" altLang="de-DE"/>
              <a:pPr/>
              <a:t>‹#›</a:t>
            </a:fld>
            <a:endParaRPr lang="en-US" altLang="de-DE"/>
          </a:p>
        </p:txBody>
      </p:sp>
      <p:sp>
        <p:nvSpPr>
          <p:cNvPr id="1031" name="Rectangle 7">
            <a:extLst>
              <a:ext uri="{FF2B5EF4-FFF2-40B4-BE49-F238E27FC236}">
                <a16:creationId xmlns:a16="http://schemas.microsoft.com/office/drawing/2014/main" id="{4D4E707D-83E4-4C08-9C2B-335E27A9A6F4}"/>
              </a:ext>
            </a:extLst>
          </p:cNvPr>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802. 15-25-0199-00-04ad</a:t>
            </a:r>
          </a:p>
        </p:txBody>
      </p:sp>
      <p:sp>
        <p:nvSpPr>
          <p:cNvPr id="1032" name="Line 8">
            <a:extLst>
              <a:ext uri="{FF2B5EF4-FFF2-40B4-BE49-F238E27FC236}">
                <a16:creationId xmlns:a16="http://schemas.microsoft.com/office/drawing/2014/main" id="{60502E97-5FAC-4806-95EF-FC8098533DA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F74738B6-12D9-4EAA-93EC-1ECAF56D035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a:extLst>
              <a:ext uri="{FF2B5EF4-FFF2-40B4-BE49-F238E27FC236}">
                <a16:creationId xmlns:a16="http://schemas.microsoft.com/office/drawing/2014/main" id="{1E341C86-7A16-45D8-815C-CFA81289FF4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da.jpl.nasa.gov/progress_report/42-133/133K.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a:extLst>
              <a:ext uri="{FF2B5EF4-FFF2-40B4-BE49-F238E27FC236}">
                <a16:creationId xmlns:a16="http://schemas.microsoft.com/office/drawing/2014/main" id="{D9C43E2A-B6DF-41AE-80BC-ED1AE817D4D9}"/>
              </a:ext>
            </a:extLst>
          </p:cNvPr>
          <p:cNvSpPr>
            <a:spLocks noGrp="1"/>
          </p:cNvSpPr>
          <p:nvPr>
            <p:ph type="dt" sz="half" idx="10"/>
          </p:nvPr>
        </p:nvSpPr>
        <p:spPr/>
        <p:txBody>
          <a:bodyPr/>
          <a:lstStyle/>
          <a:p>
            <a:r>
              <a:rPr lang="en-US" altLang="de-DE"/>
              <a:t>April 2025</a:t>
            </a:r>
          </a:p>
        </p:txBody>
      </p:sp>
      <p:sp>
        <p:nvSpPr>
          <p:cNvPr id="5" name="Fußzeilenplatzhalter 2">
            <a:extLst>
              <a:ext uri="{FF2B5EF4-FFF2-40B4-BE49-F238E27FC236}">
                <a16:creationId xmlns:a16="http://schemas.microsoft.com/office/drawing/2014/main" id="{34A211DD-20CC-4230-B783-76849CE7D186}"/>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3">
            <a:extLst>
              <a:ext uri="{FF2B5EF4-FFF2-40B4-BE49-F238E27FC236}">
                <a16:creationId xmlns:a16="http://schemas.microsoft.com/office/drawing/2014/main" id="{09F9C736-DF86-4EF6-B282-95A555B0C62A}"/>
              </a:ext>
            </a:extLst>
          </p:cNvPr>
          <p:cNvSpPr>
            <a:spLocks noGrp="1"/>
          </p:cNvSpPr>
          <p:nvPr>
            <p:ph type="sldNum" sz="quarter" idx="12"/>
          </p:nvPr>
        </p:nvSpPr>
        <p:spPr/>
        <p:txBody>
          <a:bodyPr/>
          <a:lstStyle/>
          <a:p>
            <a:r>
              <a:rPr lang="en-US" altLang="de-DE"/>
              <a:t>Slide </a:t>
            </a:r>
            <a:fld id="{D88A94DD-C2E8-472D-AA1A-4D6C610E6700}" type="slidenum">
              <a:rPr lang="en-US" altLang="de-DE"/>
              <a:pPr/>
              <a:t>1</a:t>
            </a:fld>
            <a:endParaRPr lang="en-US" altLang="de-DE"/>
          </a:p>
        </p:txBody>
      </p:sp>
      <p:sp>
        <p:nvSpPr>
          <p:cNvPr id="27651" name="Rectangle 3">
            <a:extLst>
              <a:ext uri="{FF2B5EF4-FFF2-40B4-BE49-F238E27FC236}">
                <a16:creationId xmlns:a16="http://schemas.microsoft.com/office/drawing/2014/main" id="{1E51FA3B-613F-472F-A120-BC673CF5E5BF}"/>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a:t>Additional Improvements for Long-Range PHY</a:t>
            </a:r>
            <a:r>
              <a:rPr lang="en-US" altLang="de-DE" sz="1600" dirty="0">
                <a:solidFill>
                  <a:schemeClr val="tx2"/>
                </a:solidFill>
              </a:rPr>
              <a:t>]	</a:t>
            </a:r>
          </a:p>
          <a:p>
            <a:r>
              <a:rPr lang="en-US" altLang="de-DE" sz="1600" b="1" dirty="0">
                <a:solidFill>
                  <a:schemeClr val="tx2"/>
                </a:solidFill>
              </a:rPr>
              <a:t>Date Submitted: </a:t>
            </a:r>
            <a:r>
              <a:rPr lang="en-US" altLang="de-DE" sz="1600" dirty="0">
                <a:solidFill>
                  <a:schemeClr val="tx2"/>
                </a:solidFill>
              </a:rPr>
              <a:t>[30</a:t>
            </a:r>
            <a:r>
              <a:rPr lang="en-US" altLang="de-DE" sz="1600" dirty="0"/>
              <a:t> April, 2025</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a:t>Joerg ROBERT</a:t>
            </a:r>
            <a:r>
              <a:rPr lang="en-US" altLang="de-DE" sz="1600" dirty="0">
                <a:solidFill>
                  <a:schemeClr val="tx2"/>
                </a:solidFill>
              </a:rPr>
              <a:t>] Company [FAU Erlangen-</a:t>
            </a:r>
            <a:r>
              <a:rPr lang="en-US" altLang="de-DE" sz="1600" dirty="0" err="1">
                <a:solidFill>
                  <a:schemeClr val="tx2"/>
                </a:solidFill>
              </a:rPr>
              <a:t>Nuernberg</a:t>
            </a:r>
            <a:r>
              <a:rPr lang="en-US" altLang="de-DE" sz="1600" dirty="0">
                <a:solidFill>
                  <a:schemeClr val="tx2"/>
                </a:solidFill>
              </a:rPr>
              <a:t>/ Fraunhofer IIS]</a:t>
            </a:r>
          </a:p>
          <a:p>
            <a:r>
              <a:rPr lang="en-US" altLang="de-DE" sz="1600" dirty="0">
                <a:solidFill>
                  <a:schemeClr val="tx2"/>
                </a:solidFill>
              </a:rPr>
              <a:t>Address []</a:t>
            </a:r>
          </a:p>
          <a:p>
            <a:r>
              <a:rPr lang="en-US" altLang="de-DE" sz="1600" dirty="0">
                <a:solidFill>
                  <a:schemeClr val="tx2"/>
                </a:solidFill>
              </a:rPr>
              <a:t>Voice:[], FAX: [], E-Mail:[Joerg.Robert@ieee.org]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a:t>Simulation results for updated 802.15.4ad proposal</a:t>
            </a:r>
            <a:r>
              <a:rPr lang="en-US" altLang="de-DE" sz="1600" dirty="0">
                <a:solidFill>
                  <a:schemeClr val="tx2"/>
                </a:solidFill>
              </a:rPr>
              <a:t>]</a:t>
            </a: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a:t>[Presentation in TG 802.15.4ad]</a:t>
            </a: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6CFF6-D3FD-4F1F-961E-B7D7DA31EECD}"/>
              </a:ext>
            </a:extLst>
          </p:cNvPr>
          <p:cNvSpPr>
            <a:spLocks noGrp="1"/>
          </p:cNvSpPr>
          <p:nvPr>
            <p:ph type="title"/>
          </p:nvPr>
        </p:nvSpPr>
        <p:spPr/>
        <p:txBody>
          <a:bodyPr/>
          <a:lstStyle/>
          <a:p>
            <a:r>
              <a:rPr lang="en-US" dirty="0"/>
              <a:t>Gain of Lower Code-Rates</a:t>
            </a:r>
          </a:p>
        </p:txBody>
      </p:sp>
      <p:sp>
        <p:nvSpPr>
          <p:cNvPr id="3" name="Text Placeholder 2">
            <a:extLst>
              <a:ext uri="{FF2B5EF4-FFF2-40B4-BE49-F238E27FC236}">
                <a16:creationId xmlns:a16="http://schemas.microsoft.com/office/drawing/2014/main" id="{C5C0584D-6247-4EBA-95FE-41586E8B0521}"/>
              </a:ext>
            </a:extLst>
          </p:cNvPr>
          <p:cNvSpPr>
            <a:spLocks noGrp="1"/>
          </p:cNvSpPr>
          <p:nvPr>
            <p:ph idx="1"/>
          </p:nvPr>
        </p:nvSpPr>
        <p:spPr/>
        <p:txBody>
          <a:bodyPr/>
          <a:lstStyle/>
          <a:p>
            <a:pPr marL="285750" indent="-285750">
              <a:buFont typeface="Wingdings" panose="05000000000000000000" pitchFamily="2" charset="2"/>
              <a:buChar char="§"/>
            </a:pPr>
            <a:r>
              <a:rPr lang="en-US" sz="1800" dirty="0"/>
              <a:t>Lower codes provide additional gain and should be preferred compared to repetition</a:t>
            </a:r>
          </a:p>
          <a:p>
            <a:pPr marL="285750" indent="-285750">
              <a:buFont typeface="Wingdings" panose="05000000000000000000" pitchFamily="2" charset="2"/>
              <a:buChar char="§"/>
            </a:pPr>
            <a:r>
              <a:rPr lang="en-US" sz="1800" dirty="0"/>
              <a:t>Repetition is linear and does not provide Eb/N0 gain</a:t>
            </a:r>
          </a:p>
          <a:p>
            <a:pPr marL="285750" indent="-285750">
              <a:buFont typeface="Wingdings" panose="05000000000000000000" pitchFamily="2" charset="2"/>
              <a:buChar char="§"/>
            </a:pPr>
            <a:r>
              <a:rPr lang="en-US" sz="1800" dirty="0"/>
              <a:t>The 3dB due to the use of all bits come in addition</a:t>
            </a:r>
          </a:p>
          <a:p>
            <a:pPr marL="285750" indent="-285750">
              <a:buFont typeface="Wingdings" panose="05000000000000000000" pitchFamily="2" charset="2"/>
              <a:buChar char="§"/>
            </a:pPr>
            <a:r>
              <a:rPr lang="en-US" sz="1800" dirty="0"/>
              <a:t>Details are given in [6]</a:t>
            </a:r>
          </a:p>
          <a:p>
            <a:pPr marL="285750" indent="-285750">
              <a:buFont typeface="Wingdings" panose="05000000000000000000" pitchFamily="2" charset="2"/>
              <a:buChar char="§"/>
            </a:pPr>
            <a:endParaRPr lang="en-US" sz="1800" dirty="0"/>
          </a:p>
          <a:p>
            <a:pPr marL="285750" indent="-285750">
              <a:buFont typeface="Wingdings" panose="05000000000000000000" pitchFamily="2" charset="2"/>
              <a:buChar char="§"/>
            </a:pPr>
            <a:r>
              <a:rPr lang="en-US" sz="1800" dirty="0"/>
              <a:t>Can be combined with additional iterative decoding to squeeze the last information out of the channel </a:t>
            </a:r>
            <a:r>
              <a:rPr lang="en-US" sz="1800" dirty="0">
                <a:sym typeface="Wingdings" panose="05000000000000000000" pitchFamily="2" charset="2"/>
              </a:rPr>
              <a:t> &gt;6dB gain compared to current approach without changing the RX</a:t>
            </a:r>
            <a:endParaRPr lang="en-US" sz="1800" dirty="0"/>
          </a:p>
          <a:p>
            <a:pPr marL="285750" indent="-285750">
              <a:buFont typeface="Wingdings" panose="05000000000000000000" pitchFamily="2" charset="2"/>
              <a:buChar char="§"/>
            </a:pPr>
            <a:endParaRPr lang="en-US" sz="1800" dirty="0"/>
          </a:p>
          <a:p>
            <a:pPr marL="285750" indent="-285750">
              <a:buFont typeface="Wingdings" panose="05000000000000000000" pitchFamily="2" charset="2"/>
              <a:buChar char="§"/>
            </a:pPr>
            <a:endParaRPr lang="en-US" sz="1800" dirty="0"/>
          </a:p>
        </p:txBody>
      </p:sp>
      <p:sp>
        <p:nvSpPr>
          <p:cNvPr id="4" name="Date Placeholder 3">
            <a:extLst>
              <a:ext uri="{FF2B5EF4-FFF2-40B4-BE49-F238E27FC236}">
                <a16:creationId xmlns:a16="http://schemas.microsoft.com/office/drawing/2014/main" id="{80FE5AC5-22E5-409F-BEB4-61BEBC6BC3C3}"/>
              </a:ext>
            </a:extLst>
          </p:cNvPr>
          <p:cNvSpPr>
            <a:spLocks noGrp="1"/>
          </p:cNvSpPr>
          <p:nvPr>
            <p:ph type="dt" sz="half" idx="10"/>
          </p:nvPr>
        </p:nvSpPr>
        <p:spPr/>
        <p:txBody>
          <a:bodyPr/>
          <a:lstStyle/>
          <a:p>
            <a:r>
              <a:rPr lang="en-US"/>
              <a:t>April 2025</a:t>
            </a:r>
            <a:endParaRPr lang="de-DE"/>
          </a:p>
        </p:txBody>
      </p:sp>
      <p:sp>
        <p:nvSpPr>
          <p:cNvPr id="5" name="Footer Placeholder 4">
            <a:extLst>
              <a:ext uri="{FF2B5EF4-FFF2-40B4-BE49-F238E27FC236}">
                <a16:creationId xmlns:a16="http://schemas.microsoft.com/office/drawing/2014/main" id="{88F71DEE-165F-47BB-BCBF-406FBAD6A8A0}"/>
              </a:ext>
            </a:extLst>
          </p:cNvPr>
          <p:cNvSpPr>
            <a:spLocks noGrp="1"/>
          </p:cNvSpPr>
          <p:nvPr>
            <p:ph type="ftr" sz="quarter" idx="11"/>
          </p:nvPr>
        </p:nvSpPr>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4DAFD341-A4CF-44A5-8E30-E8C56F0D5242}"/>
              </a:ext>
            </a:extLst>
          </p:cNvPr>
          <p:cNvSpPr>
            <a:spLocks noGrp="1"/>
          </p:cNvSpPr>
          <p:nvPr>
            <p:ph type="sldNum" sz="quarter" idx="12"/>
          </p:nvPr>
        </p:nvSpPr>
        <p:spPr/>
        <p:txBody>
          <a:bodyPr/>
          <a:lstStyle/>
          <a:p>
            <a:fld id="{B1D4331A-3444-4310-B228-5C802A140C45}" type="slidenum">
              <a:rPr lang="de-DE" smtClean="0"/>
              <a:pPr/>
              <a:t>10</a:t>
            </a:fld>
            <a:endParaRPr lang="de-DE"/>
          </a:p>
        </p:txBody>
      </p:sp>
    </p:spTree>
    <p:extLst>
      <p:ext uri="{BB962C8B-B14F-4D97-AF65-F5344CB8AC3E}">
        <p14:creationId xmlns:p14="http://schemas.microsoft.com/office/powerpoint/2010/main" val="2234493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EC3B-8F1B-4FDB-9A13-5B3B985DB230}"/>
              </a:ext>
            </a:extLst>
          </p:cNvPr>
          <p:cNvSpPr>
            <a:spLocks noGrp="1"/>
          </p:cNvSpPr>
          <p:nvPr>
            <p:ph type="title"/>
          </p:nvPr>
        </p:nvSpPr>
        <p:spPr/>
        <p:txBody>
          <a:bodyPr/>
          <a:lstStyle/>
          <a:p>
            <a:r>
              <a:rPr lang="en-US" dirty="0"/>
              <a:t>Decoding Performance in AWGN</a:t>
            </a:r>
          </a:p>
        </p:txBody>
      </p:sp>
      <p:sp>
        <p:nvSpPr>
          <p:cNvPr id="3" name="Text Placeholder 2">
            <a:extLst>
              <a:ext uri="{FF2B5EF4-FFF2-40B4-BE49-F238E27FC236}">
                <a16:creationId xmlns:a16="http://schemas.microsoft.com/office/drawing/2014/main" id="{E0788455-1370-438A-9F68-A8A886F8E8E8}"/>
              </a:ext>
            </a:extLst>
          </p:cNvPr>
          <p:cNvSpPr>
            <a:spLocks noGrp="1"/>
          </p:cNvSpPr>
          <p:nvPr>
            <p:ph idx="1"/>
          </p:nvPr>
        </p:nvSpPr>
        <p:spPr>
          <a:xfrm>
            <a:off x="685800" y="4653136"/>
            <a:ext cx="7772400" cy="1442864"/>
          </a:xfrm>
        </p:spPr>
        <p:txBody>
          <a:bodyPr/>
          <a:lstStyle/>
          <a:p>
            <a:pPr marL="285750" indent="-285750">
              <a:buFont typeface="Wingdings" panose="05000000000000000000" pitchFamily="2" charset="2"/>
              <a:buChar char="§"/>
            </a:pPr>
            <a:r>
              <a:rPr lang="en-US" sz="1800" dirty="0"/>
              <a:t>Decoder for proposed decoding is not optimized yet</a:t>
            </a:r>
          </a:p>
          <a:p>
            <a:pPr marL="285750" indent="-285750">
              <a:buFont typeface="Wingdings" panose="05000000000000000000" pitchFamily="2" charset="2"/>
              <a:buChar char="§"/>
            </a:pPr>
            <a:r>
              <a:rPr lang="en-US" sz="1800" dirty="0"/>
              <a:t>Significantly higher gains in fading channels</a:t>
            </a:r>
          </a:p>
        </p:txBody>
      </p:sp>
      <p:sp>
        <p:nvSpPr>
          <p:cNvPr id="4" name="Date Placeholder 3">
            <a:extLst>
              <a:ext uri="{FF2B5EF4-FFF2-40B4-BE49-F238E27FC236}">
                <a16:creationId xmlns:a16="http://schemas.microsoft.com/office/drawing/2014/main" id="{6874AC97-F926-46AD-8E6C-24A2AFB390F8}"/>
              </a:ext>
            </a:extLst>
          </p:cNvPr>
          <p:cNvSpPr>
            <a:spLocks noGrp="1"/>
          </p:cNvSpPr>
          <p:nvPr>
            <p:ph type="dt" sz="half" idx="10"/>
          </p:nvPr>
        </p:nvSpPr>
        <p:spPr/>
        <p:txBody>
          <a:bodyPr/>
          <a:lstStyle/>
          <a:p>
            <a:r>
              <a:rPr lang="en-US"/>
              <a:t>April 2025</a:t>
            </a:r>
            <a:endParaRPr lang="de-DE"/>
          </a:p>
        </p:txBody>
      </p:sp>
      <p:sp>
        <p:nvSpPr>
          <p:cNvPr id="5" name="Footer Placeholder 4">
            <a:extLst>
              <a:ext uri="{FF2B5EF4-FFF2-40B4-BE49-F238E27FC236}">
                <a16:creationId xmlns:a16="http://schemas.microsoft.com/office/drawing/2014/main" id="{2555C0FB-22C9-4DA5-85EA-8E148D9DEE88}"/>
              </a:ext>
            </a:extLst>
          </p:cNvPr>
          <p:cNvSpPr>
            <a:spLocks noGrp="1"/>
          </p:cNvSpPr>
          <p:nvPr>
            <p:ph type="ftr" sz="quarter" idx="11"/>
          </p:nvPr>
        </p:nvSpPr>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E695A80D-5A25-4E6D-9330-1EC9DF7AFAFB}"/>
              </a:ext>
            </a:extLst>
          </p:cNvPr>
          <p:cNvSpPr>
            <a:spLocks noGrp="1"/>
          </p:cNvSpPr>
          <p:nvPr>
            <p:ph type="sldNum" sz="quarter" idx="12"/>
          </p:nvPr>
        </p:nvSpPr>
        <p:spPr/>
        <p:txBody>
          <a:bodyPr/>
          <a:lstStyle/>
          <a:p>
            <a:fld id="{B1D4331A-3444-4310-B228-5C802A140C45}" type="slidenum">
              <a:rPr lang="de-DE" smtClean="0"/>
              <a:pPr/>
              <a:t>11</a:t>
            </a:fld>
            <a:endParaRPr lang="de-DE"/>
          </a:p>
        </p:txBody>
      </p:sp>
      <p:pic>
        <p:nvPicPr>
          <p:cNvPr id="8" name="Picture 7">
            <a:extLst>
              <a:ext uri="{FF2B5EF4-FFF2-40B4-BE49-F238E27FC236}">
                <a16:creationId xmlns:a16="http://schemas.microsoft.com/office/drawing/2014/main" id="{B9E2BB6A-A7B2-4C05-ADE2-09BCE21A28BF}"/>
              </a:ext>
            </a:extLst>
          </p:cNvPr>
          <p:cNvPicPr>
            <a:picLocks noChangeAspect="1"/>
          </p:cNvPicPr>
          <p:nvPr/>
        </p:nvPicPr>
        <p:blipFill>
          <a:blip r:embed="rId2"/>
          <a:stretch>
            <a:fillRect/>
          </a:stretch>
        </p:blipFill>
        <p:spPr>
          <a:xfrm>
            <a:off x="611561" y="2046738"/>
            <a:ext cx="3404843" cy="2474108"/>
          </a:xfrm>
          <a:prstGeom prst="rect">
            <a:avLst/>
          </a:prstGeom>
        </p:spPr>
      </p:pic>
      <p:pic>
        <p:nvPicPr>
          <p:cNvPr id="10" name="Picture 9">
            <a:extLst>
              <a:ext uri="{FF2B5EF4-FFF2-40B4-BE49-F238E27FC236}">
                <a16:creationId xmlns:a16="http://schemas.microsoft.com/office/drawing/2014/main" id="{E982D761-AE4B-4A4A-945F-531972EAFBCF}"/>
              </a:ext>
            </a:extLst>
          </p:cNvPr>
          <p:cNvPicPr>
            <a:picLocks noChangeAspect="1"/>
          </p:cNvPicPr>
          <p:nvPr/>
        </p:nvPicPr>
        <p:blipFill>
          <a:blip r:embed="rId3"/>
          <a:stretch>
            <a:fillRect/>
          </a:stretch>
        </p:blipFill>
        <p:spPr>
          <a:xfrm>
            <a:off x="4427984" y="2069452"/>
            <a:ext cx="3312368" cy="2428680"/>
          </a:xfrm>
          <a:prstGeom prst="rect">
            <a:avLst/>
          </a:prstGeom>
        </p:spPr>
      </p:pic>
      <p:sp>
        <p:nvSpPr>
          <p:cNvPr id="11" name="TextBox 10">
            <a:extLst>
              <a:ext uri="{FF2B5EF4-FFF2-40B4-BE49-F238E27FC236}">
                <a16:creationId xmlns:a16="http://schemas.microsoft.com/office/drawing/2014/main" id="{66F02C6B-683D-4FC3-A87D-93094F26F3C5}"/>
              </a:ext>
            </a:extLst>
          </p:cNvPr>
          <p:cNvSpPr txBox="1"/>
          <p:nvPr/>
        </p:nvSpPr>
        <p:spPr>
          <a:xfrm>
            <a:off x="1547664" y="1811898"/>
            <a:ext cx="1217000" cy="276999"/>
          </a:xfrm>
          <a:prstGeom prst="rect">
            <a:avLst/>
          </a:prstGeom>
          <a:noFill/>
        </p:spPr>
        <p:txBody>
          <a:bodyPr wrap="none" rtlCol="0">
            <a:spAutoFit/>
          </a:bodyPr>
          <a:lstStyle/>
          <a:p>
            <a:r>
              <a:rPr lang="en-US" dirty="0"/>
              <a:t>Normal Decoder</a:t>
            </a:r>
          </a:p>
        </p:txBody>
      </p:sp>
      <p:sp>
        <p:nvSpPr>
          <p:cNvPr id="12" name="TextBox 11">
            <a:extLst>
              <a:ext uri="{FF2B5EF4-FFF2-40B4-BE49-F238E27FC236}">
                <a16:creationId xmlns:a16="http://schemas.microsoft.com/office/drawing/2014/main" id="{65E3E93D-9B45-41D4-A341-5F404D57206C}"/>
              </a:ext>
            </a:extLst>
          </p:cNvPr>
          <p:cNvSpPr txBox="1"/>
          <p:nvPr/>
        </p:nvSpPr>
        <p:spPr>
          <a:xfrm>
            <a:off x="5155662" y="1787156"/>
            <a:ext cx="1414170" cy="276999"/>
          </a:xfrm>
          <a:prstGeom prst="rect">
            <a:avLst/>
          </a:prstGeom>
          <a:noFill/>
        </p:spPr>
        <p:txBody>
          <a:bodyPr wrap="none" rtlCol="0">
            <a:spAutoFit/>
          </a:bodyPr>
          <a:lstStyle/>
          <a:p>
            <a:r>
              <a:rPr lang="en-US" dirty="0"/>
              <a:t>Optimized Proposal</a:t>
            </a:r>
          </a:p>
        </p:txBody>
      </p:sp>
    </p:spTree>
    <p:extLst>
      <p:ext uri="{BB962C8B-B14F-4D97-AF65-F5344CB8AC3E}">
        <p14:creationId xmlns:p14="http://schemas.microsoft.com/office/powerpoint/2010/main" val="272745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9A0A9-1CAA-436C-B5A3-F3A3043DF051}"/>
              </a:ext>
            </a:extLst>
          </p:cNvPr>
          <p:cNvSpPr>
            <a:spLocks noGrp="1"/>
          </p:cNvSpPr>
          <p:nvPr>
            <p:ph type="title"/>
          </p:nvPr>
        </p:nvSpPr>
        <p:spPr/>
        <p:txBody>
          <a:bodyPr/>
          <a:lstStyle/>
          <a:p>
            <a:r>
              <a:rPr lang="en-US" dirty="0"/>
              <a:t>Comparison TI &amp; Bound of Proposed Scheme</a:t>
            </a:r>
          </a:p>
        </p:txBody>
      </p:sp>
      <p:sp>
        <p:nvSpPr>
          <p:cNvPr id="3" name="Text Placeholder 2">
            <a:extLst>
              <a:ext uri="{FF2B5EF4-FFF2-40B4-BE49-F238E27FC236}">
                <a16:creationId xmlns:a16="http://schemas.microsoft.com/office/drawing/2014/main" id="{34BBBD23-2E45-418A-95EB-BD00B1AE9761}"/>
              </a:ext>
            </a:extLst>
          </p:cNvPr>
          <p:cNvSpPr>
            <a:spLocks noGrp="1"/>
          </p:cNvSpPr>
          <p:nvPr>
            <p:ph idx="1"/>
          </p:nvPr>
        </p:nvSpPr>
        <p:spPr>
          <a:xfrm>
            <a:off x="685800" y="4880482"/>
            <a:ext cx="7772400" cy="1215518"/>
          </a:xfrm>
        </p:spPr>
        <p:txBody>
          <a:bodyPr/>
          <a:lstStyle/>
          <a:p>
            <a:pPr marL="285750" indent="-285750">
              <a:buFont typeface="Wingdings" panose="05000000000000000000" pitchFamily="2" charset="2"/>
              <a:buChar char="§"/>
            </a:pPr>
            <a:r>
              <a:rPr lang="en-US" sz="1800" dirty="0"/>
              <a:t>Bound is for AWGN channel</a:t>
            </a:r>
          </a:p>
          <a:p>
            <a:pPr marL="285750" indent="-285750">
              <a:buFont typeface="Wingdings" panose="05000000000000000000" pitchFamily="2" charset="2"/>
              <a:buChar char="§"/>
            </a:pPr>
            <a:r>
              <a:rPr lang="en-US" sz="1800" dirty="0"/>
              <a:t>Bound can be reached by iterative decoder</a:t>
            </a:r>
          </a:p>
          <a:p>
            <a:pPr marL="285750" indent="-285750">
              <a:buFont typeface="Wingdings" panose="05000000000000000000" pitchFamily="2" charset="2"/>
              <a:buChar char="§"/>
            </a:pPr>
            <a:r>
              <a:rPr lang="en-US" sz="1800" dirty="0"/>
              <a:t>There is no way to further optimize the system</a:t>
            </a:r>
          </a:p>
        </p:txBody>
      </p:sp>
      <p:sp>
        <p:nvSpPr>
          <p:cNvPr id="4" name="Date Placeholder 3">
            <a:extLst>
              <a:ext uri="{FF2B5EF4-FFF2-40B4-BE49-F238E27FC236}">
                <a16:creationId xmlns:a16="http://schemas.microsoft.com/office/drawing/2014/main" id="{82A0D788-4C7C-4809-B81F-9D54F088F563}"/>
              </a:ext>
            </a:extLst>
          </p:cNvPr>
          <p:cNvSpPr>
            <a:spLocks noGrp="1"/>
          </p:cNvSpPr>
          <p:nvPr>
            <p:ph type="dt" sz="half" idx="10"/>
          </p:nvPr>
        </p:nvSpPr>
        <p:spPr/>
        <p:txBody>
          <a:bodyPr/>
          <a:lstStyle/>
          <a:p>
            <a:r>
              <a:rPr lang="en-US"/>
              <a:t>April 2025</a:t>
            </a:r>
            <a:endParaRPr lang="de-DE"/>
          </a:p>
        </p:txBody>
      </p:sp>
      <p:sp>
        <p:nvSpPr>
          <p:cNvPr id="5" name="Footer Placeholder 4">
            <a:extLst>
              <a:ext uri="{FF2B5EF4-FFF2-40B4-BE49-F238E27FC236}">
                <a16:creationId xmlns:a16="http://schemas.microsoft.com/office/drawing/2014/main" id="{55C848DC-1C87-4FD0-BC8B-78EB8C602ED5}"/>
              </a:ext>
            </a:extLst>
          </p:cNvPr>
          <p:cNvSpPr>
            <a:spLocks noGrp="1"/>
          </p:cNvSpPr>
          <p:nvPr>
            <p:ph type="ftr" sz="quarter" idx="11"/>
          </p:nvPr>
        </p:nvSpPr>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E5461C7C-D4EB-4F1F-80DA-C30EA805579E}"/>
              </a:ext>
            </a:extLst>
          </p:cNvPr>
          <p:cNvSpPr>
            <a:spLocks noGrp="1"/>
          </p:cNvSpPr>
          <p:nvPr>
            <p:ph type="sldNum" sz="quarter" idx="12"/>
          </p:nvPr>
        </p:nvSpPr>
        <p:spPr/>
        <p:txBody>
          <a:bodyPr/>
          <a:lstStyle/>
          <a:p>
            <a:fld id="{B1D4331A-3444-4310-B228-5C802A140C45}" type="slidenum">
              <a:rPr lang="de-DE" smtClean="0"/>
              <a:pPr/>
              <a:t>12</a:t>
            </a:fld>
            <a:endParaRPr lang="de-DE"/>
          </a:p>
        </p:txBody>
      </p:sp>
      <p:pic>
        <p:nvPicPr>
          <p:cNvPr id="7" name="Content Placeholder 4">
            <a:extLst>
              <a:ext uri="{FF2B5EF4-FFF2-40B4-BE49-F238E27FC236}">
                <a16:creationId xmlns:a16="http://schemas.microsoft.com/office/drawing/2014/main" id="{1574324E-AAA2-0FEE-7076-8A1F94FF710A}"/>
              </a:ext>
            </a:extLst>
          </p:cNvPr>
          <p:cNvPicPr>
            <a:picLocks noGrp="1" noChangeAspect="1"/>
          </p:cNvPicPr>
          <p:nvPr/>
        </p:nvPicPr>
        <p:blipFill>
          <a:blip r:embed="rId2"/>
          <a:srcRect/>
          <a:stretch/>
        </p:blipFill>
        <p:spPr bwMode="auto">
          <a:xfrm>
            <a:off x="466725" y="2216521"/>
            <a:ext cx="3428840" cy="257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D821F1E7-2371-4F77-9628-6FF2A36350CE}"/>
              </a:ext>
            </a:extLst>
          </p:cNvPr>
          <p:cNvSpPr txBox="1"/>
          <p:nvPr/>
        </p:nvSpPr>
        <p:spPr>
          <a:xfrm>
            <a:off x="1547665" y="1943553"/>
            <a:ext cx="1125629" cy="276999"/>
          </a:xfrm>
          <a:prstGeom prst="rect">
            <a:avLst/>
          </a:prstGeom>
          <a:noFill/>
        </p:spPr>
        <p:txBody>
          <a:bodyPr wrap="none" rtlCol="0">
            <a:spAutoFit/>
          </a:bodyPr>
          <a:lstStyle/>
          <a:p>
            <a:r>
              <a:rPr lang="en-US" dirty="0"/>
              <a:t>TI Proposal [4]</a:t>
            </a:r>
          </a:p>
        </p:txBody>
      </p:sp>
      <p:sp>
        <p:nvSpPr>
          <p:cNvPr id="9" name="TextBox 8">
            <a:extLst>
              <a:ext uri="{FF2B5EF4-FFF2-40B4-BE49-F238E27FC236}">
                <a16:creationId xmlns:a16="http://schemas.microsoft.com/office/drawing/2014/main" id="{E9EC9C51-E55D-4270-A73D-B181B1914EA0}"/>
              </a:ext>
            </a:extLst>
          </p:cNvPr>
          <p:cNvSpPr txBox="1"/>
          <p:nvPr/>
        </p:nvSpPr>
        <p:spPr>
          <a:xfrm>
            <a:off x="5004048" y="1943553"/>
            <a:ext cx="2141484" cy="276999"/>
          </a:xfrm>
          <a:prstGeom prst="rect">
            <a:avLst/>
          </a:prstGeom>
          <a:noFill/>
        </p:spPr>
        <p:txBody>
          <a:bodyPr wrap="none" rtlCol="0">
            <a:spAutoFit/>
          </a:bodyPr>
          <a:lstStyle/>
          <a:p>
            <a:r>
              <a:rPr lang="en-US" dirty="0"/>
              <a:t>Bound for Optimized Approach</a:t>
            </a:r>
          </a:p>
        </p:txBody>
      </p:sp>
      <p:pic>
        <p:nvPicPr>
          <p:cNvPr id="13" name="Picture 12">
            <a:extLst>
              <a:ext uri="{FF2B5EF4-FFF2-40B4-BE49-F238E27FC236}">
                <a16:creationId xmlns:a16="http://schemas.microsoft.com/office/drawing/2014/main" id="{31ADA92E-ACDD-429F-885E-71D2FB11DD8A}"/>
              </a:ext>
            </a:extLst>
          </p:cNvPr>
          <p:cNvPicPr>
            <a:picLocks noChangeAspect="1"/>
          </p:cNvPicPr>
          <p:nvPr/>
        </p:nvPicPr>
        <p:blipFill>
          <a:blip r:embed="rId3"/>
          <a:stretch>
            <a:fillRect/>
          </a:stretch>
        </p:blipFill>
        <p:spPr>
          <a:xfrm>
            <a:off x="4836364" y="2351030"/>
            <a:ext cx="3200568" cy="2398974"/>
          </a:xfrm>
          <a:prstGeom prst="rect">
            <a:avLst/>
          </a:prstGeom>
        </p:spPr>
      </p:pic>
    </p:spTree>
    <p:extLst>
      <p:ext uri="{BB962C8B-B14F-4D97-AF65-F5344CB8AC3E}">
        <p14:creationId xmlns:p14="http://schemas.microsoft.com/office/powerpoint/2010/main" val="101050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947A8-3CE7-438C-ABC9-07F7D0D110BC}"/>
              </a:ext>
            </a:extLst>
          </p:cNvPr>
          <p:cNvSpPr>
            <a:spLocks noGrp="1"/>
          </p:cNvSpPr>
          <p:nvPr>
            <p:ph type="title"/>
          </p:nvPr>
        </p:nvSpPr>
        <p:spPr/>
        <p:txBody>
          <a:bodyPr/>
          <a:lstStyle/>
          <a:p>
            <a:r>
              <a:rPr lang="de-DE" dirty="0"/>
              <a:t>Additional </a:t>
            </a:r>
            <a:r>
              <a:rPr lang="de-DE" dirty="0" err="1"/>
              <a:t>Remarks</a:t>
            </a:r>
            <a:endParaRPr lang="en-US" dirty="0"/>
          </a:p>
        </p:txBody>
      </p:sp>
      <p:sp>
        <p:nvSpPr>
          <p:cNvPr id="3" name="Content Placeholder 2">
            <a:extLst>
              <a:ext uri="{FF2B5EF4-FFF2-40B4-BE49-F238E27FC236}">
                <a16:creationId xmlns:a16="http://schemas.microsoft.com/office/drawing/2014/main" id="{8A5CB1FD-15C9-4D2E-91C5-B46C58ADD759}"/>
              </a:ext>
            </a:extLst>
          </p:cNvPr>
          <p:cNvSpPr>
            <a:spLocks noGrp="1"/>
          </p:cNvSpPr>
          <p:nvPr>
            <p:ph idx="1"/>
          </p:nvPr>
        </p:nvSpPr>
        <p:spPr/>
        <p:txBody>
          <a:bodyPr/>
          <a:lstStyle/>
          <a:p>
            <a:r>
              <a:rPr lang="en-US" sz="1800" dirty="0"/>
              <a:t>The presented approach is only useful when the system hops after the transmission of a single symbol </a:t>
            </a:r>
            <a:r>
              <a:rPr lang="en-US" sz="1800" dirty="0">
                <a:sym typeface="Wingdings" panose="05000000000000000000" pitchFamily="2" charset="2"/>
              </a:rPr>
              <a:t> FCC 15.247 compliant mode, i.e. the TI proposal</a:t>
            </a:r>
          </a:p>
          <a:p>
            <a:endParaRPr lang="en-US" sz="1800" dirty="0"/>
          </a:p>
          <a:p>
            <a:r>
              <a:rPr lang="en-US" sz="1800" dirty="0"/>
              <a:t>For countries where such fast frequency hopping is not required, multiple symbols can also be transmitted as proposed in [7, Slide 8/9]</a:t>
            </a:r>
          </a:p>
          <a:p>
            <a:endParaRPr lang="en-US" sz="1800" dirty="0"/>
          </a:p>
          <a:p>
            <a:r>
              <a:rPr lang="en-US" sz="1800" dirty="0"/>
              <a:t>The proposal in [7] will most likely reach similar performance figures. However, we could minimize the number of modes, e.g. use only 8 payload symbols per hop</a:t>
            </a:r>
          </a:p>
        </p:txBody>
      </p:sp>
      <p:sp>
        <p:nvSpPr>
          <p:cNvPr id="4" name="Date Placeholder 3">
            <a:extLst>
              <a:ext uri="{FF2B5EF4-FFF2-40B4-BE49-F238E27FC236}">
                <a16:creationId xmlns:a16="http://schemas.microsoft.com/office/drawing/2014/main" id="{738E916B-571F-49FB-A4FB-221FADE3AFC6}"/>
              </a:ext>
            </a:extLst>
          </p:cNvPr>
          <p:cNvSpPr>
            <a:spLocks noGrp="1"/>
          </p:cNvSpPr>
          <p:nvPr>
            <p:ph type="dt" sz="half" idx="10"/>
          </p:nvPr>
        </p:nvSpPr>
        <p:spPr/>
        <p:txBody>
          <a:bodyPr/>
          <a:lstStyle/>
          <a:p>
            <a:r>
              <a:rPr lang="en-US" altLang="de-DE"/>
              <a:t>April 2025</a:t>
            </a:r>
          </a:p>
        </p:txBody>
      </p:sp>
      <p:sp>
        <p:nvSpPr>
          <p:cNvPr id="5" name="Footer Placeholder 4">
            <a:extLst>
              <a:ext uri="{FF2B5EF4-FFF2-40B4-BE49-F238E27FC236}">
                <a16:creationId xmlns:a16="http://schemas.microsoft.com/office/drawing/2014/main" id="{3BAA935F-3FFB-4F0D-9EC4-7D3226D05533}"/>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D3E6E68E-FA72-4224-AD9F-48C90F76BD9D}"/>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13</a:t>
            </a:fld>
            <a:endParaRPr lang="en-US" altLang="de-DE"/>
          </a:p>
        </p:txBody>
      </p:sp>
    </p:spTree>
    <p:extLst>
      <p:ext uri="{BB962C8B-B14F-4D97-AF65-F5344CB8AC3E}">
        <p14:creationId xmlns:p14="http://schemas.microsoft.com/office/powerpoint/2010/main" val="2159942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AA333-492A-41AC-AE36-19A02C141FA6}"/>
              </a:ext>
            </a:extLst>
          </p:cNvPr>
          <p:cNvSpPr>
            <a:spLocks noGrp="1"/>
          </p:cNvSpPr>
          <p:nvPr>
            <p:ph type="title"/>
          </p:nvPr>
        </p:nvSpPr>
        <p:spPr/>
        <p:txBody>
          <a:bodyPr/>
          <a:lstStyle/>
          <a:p>
            <a:r>
              <a:rPr lang="en-US" dirty="0"/>
              <a:t>Conclusions and Next Steps</a:t>
            </a:r>
          </a:p>
        </p:txBody>
      </p:sp>
      <p:sp>
        <p:nvSpPr>
          <p:cNvPr id="3" name="Content Placeholder 2">
            <a:extLst>
              <a:ext uri="{FF2B5EF4-FFF2-40B4-BE49-F238E27FC236}">
                <a16:creationId xmlns:a16="http://schemas.microsoft.com/office/drawing/2014/main" id="{5A79EB12-CD3D-4802-AAD2-8E627668F44E}"/>
              </a:ext>
            </a:extLst>
          </p:cNvPr>
          <p:cNvSpPr>
            <a:spLocks noGrp="1"/>
          </p:cNvSpPr>
          <p:nvPr>
            <p:ph idx="1"/>
          </p:nvPr>
        </p:nvSpPr>
        <p:spPr/>
        <p:txBody>
          <a:bodyPr/>
          <a:lstStyle/>
          <a:p>
            <a:r>
              <a:rPr lang="en-US" sz="2000" dirty="0"/>
              <a:t>This presentation shows an extension to the TI proposal</a:t>
            </a:r>
          </a:p>
          <a:p>
            <a:r>
              <a:rPr lang="en-US" sz="2000" dirty="0"/>
              <a:t>The proposal does not affect the existing TI proposal on the receiver side</a:t>
            </a:r>
          </a:p>
          <a:p>
            <a:r>
              <a:rPr lang="en-US" sz="2000" dirty="0"/>
              <a:t>Future devices will be able to exploit the additional data to achieve a performance close to the theoretical limits</a:t>
            </a:r>
          </a:p>
          <a:p>
            <a:r>
              <a:rPr lang="en-US" sz="2000" dirty="0"/>
              <a:t>The additional redundancy helps to improve the performance in case of interference</a:t>
            </a:r>
          </a:p>
          <a:p>
            <a:endParaRPr lang="en-US" sz="2000" dirty="0"/>
          </a:p>
          <a:p>
            <a:r>
              <a:rPr lang="en-US" sz="2000" dirty="0"/>
              <a:t>For Warsaw we will provide additional simulation results for the multi-path channels</a:t>
            </a:r>
          </a:p>
          <a:p>
            <a:r>
              <a:rPr lang="en-US" sz="2000" dirty="0"/>
              <a:t>We will also provide results on the 8 symbols proposal</a:t>
            </a:r>
          </a:p>
          <a:p>
            <a:endParaRPr lang="en-US" sz="2000" dirty="0"/>
          </a:p>
        </p:txBody>
      </p:sp>
      <p:sp>
        <p:nvSpPr>
          <p:cNvPr id="4" name="Date Placeholder 3">
            <a:extLst>
              <a:ext uri="{FF2B5EF4-FFF2-40B4-BE49-F238E27FC236}">
                <a16:creationId xmlns:a16="http://schemas.microsoft.com/office/drawing/2014/main" id="{CCAE6354-8E61-4E4A-B0D5-C0B3917E02DB}"/>
              </a:ext>
            </a:extLst>
          </p:cNvPr>
          <p:cNvSpPr>
            <a:spLocks noGrp="1"/>
          </p:cNvSpPr>
          <p:nvPr>
            <p:ph type="dt" sz="half" idx="10"/>
          </p:nvPr>
        </p:nvSpPr>
        <p:spPr/>
        <p:txBody>
          <a:bodyPr/>
          <a:lstStyle/>
          <a:p>
            <a:r>
              <a:rPr lang="en-US" altLang="de-DE"/>
              <a:t>April 2025</a:t>
            </a:r>
          </a:p>
        </p:txBody>
      </p:sp>
      <p:sp>
        <p:nvSpPr>
          <p:cNvPr id="5" name="Footer Placeholder 4">
            <a:extLst>
              <a:ext uri="{FF2B5EF4-FFF2-40B4-BE49-F238E27FC236}">
                <a16:creationId xmlns:a16="http://schemas.microsoft.com/office/drawing/2014/main" id="{04CFD713-2CB1-4D7F-8C98-EF202500AAAE}"/>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A82BBAB1-64C1-4021-AAA6-E93DA9B4FEF2}"/>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14</a:t>
            </a:fld>
            <a:endParaRPr lang="en-US" altLang="de-DE"/>
          </a:p>
        </p:txBody>
      </p:sp>
    </p:spTree>
    <p:extLst>
      <p:ext uri="{BB962C8B-B14F-4D97-AF65-F5344CB8AC3E}">
        <p14:creationId xmlns:p14="http://schemas.microsoft.com/office/powerpoint/2010/main" val="3324416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680024-6F53-484D-B745-0D422C1FBDA0}"/>
              </a:ext>
            </a:extLst>
          </p:cNvPr>
          <p:cNvSpPr>
            <a:spLocks noGrp="1"/>
          </p:cNvSpPr>
          <p:nvPr>
            <p:ph type="title"/>
          </p:nvPr>
        </p:nvSpPr>
        <p:spPr/>
        <p:txBody>
          <a:bodyPr/>
          <a:lstStyle/>
          <a:p>
            <a:r>
              <a:rPr lang="en-US" dirty="0"/>
              <a:t>Literature</a:t>
            </a:r>
          </a:p>
        </p:txBody>
      </p:sp>
      <p:sp>
        <p:nvSpPr>
          <p:cNvPr id="3" name="Inhaltsplatzhalter 2">
            <a:extLst>
              <a:ext uri="{FF2B5EF4-FFF2-40B4-BE49-F238E27FC236}">
                <a16:creationId xmlns:a16="http://schemas.microsoft.com/office/drawing/2014/main" id="{0BE6EECB-365B-41D2-897A-4DCACC6BC4FF}"/>
              </a:ext>
            </a:extLst>
          </p:cNvPr>
          <p:cNvSpPr>
            <a:spLocks noGrp="1"/>
          </p:cNvSpPr>
          <p:nvPr>
            <p:ph idx="1"/>
          </p:nvPr>
        </p:nvSpPr>
        <p:spPr/>
        <p:txBody>
          <a:bodyPr/>
          <a:lstStyle/>
          <a:p>
            <a:pPr marL="354013" indent="-354013">
              <a:buNone/>
            </a:pPr>
            <a:r>
              <a:rPr lang="en-US" sz="1800" dirty="0"/>
              <a:t>[1] J. Robert and A. Heuberger, "LPWAN downlink using broadcast transmitters," 2017 IEEE International Symposium on Broadband Multimedia Systems and Broadcasting (BMSB), Cagliari, Italy, 2017</a:t>
            </a:r>
          </a:p>
          <a:p>
            <a:pPr marL="354013" indent="-354013">
              <a:buNone/>
            </a:pPr>
            <a:r>
              <a:rPr lang="en-US" sz="1800" dirty="0"/>
              <a:t>[2] J. Robert, J. Zoellner and M. Slimani, "Adaptive Windowing for OFDM with Dense Subcarrier Spacing in Mobile Channels," OFDM 2012; 17th International OFDM Workshop 2012 (InOWo'12), Essen, Germany, 2012</a:t>
            </a:r>
          </a:p>
          <a:p>
            <a:pPr marL="354013" indent="-354013">
              <a:buNone/>
            </a:pPr>
            <a:r>
              <a:rPr lang="en-US" sz="1800" dirty="0"/>
              <a:t>[3] FAU/Fraunhofer IIS Proposal, DCN 15-25/0049r00</a:t>
            </a:r>
          </a:p>
          <a:p>
            <a:pPr marL="354013" indent="-354013">
              <a:buNone/>
            </a:pPr>
            <a:r>
              <a:rPr lang="en-US" sz="1800" dirty="0"/>
              <a:t>[4] TI Proposal, DCN 15-24/0651r01</a:t>
            </a:r>
          </a:p>
          <a:p>
            <a:pPr marL="354013" indent="-354013">
              <a:buNone/>
            </a:pPr>
            <a:r>
              <a:rPr lang="en-US" sz="1800" dirty="0"/>
              <a:t>[5] Technical Guidance Document, DCN 15-24/0061r16</a:t>
            </a:r>
          </a:p>
          <a:p>
            <a:pPr marL="354013" indent="-354013">
              <a:buNone/>
            </a:pPr>
            <a:r>
              <a:rPr lang="en-US" sz="1800" dirty="0"/>
              <a:t>[6] S. </a:t>
            </a:r>
            <a:r>
              <a:rPr lang="en-US" sz="1800" dirty="0" err="1"/>
              <a:t>Dolinar</a:t>
            </a:r>
            <a:r>
              <a:rPr lang="en-US" sz="1800" dirty="0"/>
              <a:t>, et al. "Code performance as a function of block size." TMO progress report 42.133 (1998). </a:t>
            </a:r>
            <a:r>
              <a:rPr lang="en-US" sz="1800" dirty="0">
                <a:hlinkClick r:id="rId2"/>
              </a:rPr>
              <a:t>https://tda.jpl.nasa.gov/progress_report/42-133/133K.pdf</a:t>
            </a:r>
            <a:endParaRPr lang="en-US" sz="1800" dirty="0"/>
          </a:p>
          <a:p>
            <a:pPr marL="354013" indent="-354013">
              <a:buNone/>
            </a:pPr>
            <a:r>
              <a:rPr lang="en-US" sz="1800" dirty="0"/>
              <a:t>[7] Kyoto University Proposal, DCN 15-25/158r02</a:t>
            </a:r>
          </a:p>
        </p:txBody>
      </p:sp>
      <p:sp>
        <p:nvSpPr>
          <p:cNvPr id="4" name="Datumsplatzhalter 3">
            <a:extLst>
              <a:ext uri="{FF2B5EF4-FFF2-40B4-BE49-F238E27FC236}">
                <a16:creationId xmlns:a16="http://schemas.microsoft.com/office/drawing/2014/main" id="{2B903207-5545-4649-A4D3-B6CF716FA2FB}"/>
              </a:ext>
            </a:extLst>
          </p:cNvPr>
          <p:cNvSpPr>
            <a:spLocks noGrp="1"/>
          </p:cNvSpPr>
          <p:nvPr>
            <p:ph type="dt" sz="half" idx="10"/>
          </p:nvPr>
        </p:nvSpPr>
        <p:spPr/>
        <p:txBody>
          <a:bodyPr/>
          <a:lstStyle/>
          <a:p>
            <a:r>
              <a:rPr lang="en-US" altLang="de-DE"/>
              <a:t>April 2025</a:t>
            </a:r>
          </a:p>
        </p:txBody>
      </p:sp>
      <p:sp>
        <p:nvSpPr>
          <p:cNvPr id="5" name="Fußzeilenplatzhalter 4">
            <a:extLst>
              <a:ext uri="{FF2B5EF4-FFF2-40B4-BE49-F238E27FC236}">
                <a16:creationId xmlns:a16="http://schemas.microsoft.com/office/drawing/2014/main" id="{7B2AB8DF-4423-440D-BBCF-46BA23F96FAC}"/>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29F7D129-9D3E-4E9E-833D-FB4856410534}"/>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15</a:t>
            </a:fld>
            <a:endParaRPr lang="en-US" altLang="de-DE"/>
          </a:p>
        </p:txBody>
      </p:sp>
    </p:spTree>
    <p:extLst>
      <p:ext uri="{BB962C8B-B14F-4D97-AF65-F5344CB8AC3E}">
        <p14:creationId xmlns:p14="http://schemas.microsoft.com/office/powerpoint/2010/main" val="392632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E776C501-A337-4DE5-AE90-2CA04E23B7DA}"/>
              </a:ext>
            </a:extLst>
          </p:cNvPr>
          <p:cNvSpPr>
            <a:spLocks noGrp="1"/>
          </p:cNvSpPr>
          <p:nvPr>
            <p:ph type="dt" sz="half" idx="10"/>
          </p:nvPr>
        </p:nvSpPr>
        <p:spPr/>
        <p:txBody>
          <a:bodyPr/>
          <a:lstStyle/>
          <a:p>
            <a:r>
              <a:rPr lang="en-US" altLang="de-DE"/>
              <a:t>April 2025</a:t>
            </a:r>
          </a:p>
        </p:txBody>
      </p:sp>
      <p:sp>
        <p:nvSpPr>
          <p:cNvPr id="5" name="Fußzeilenplatzhalter 4">
            <a:extLst>
              <a:ext uri="{FF2B5EF4-FFF2-40B4-BE49-F238E27FC236}">
                <a16:creationId xmlns:a16="http://schemas.microsoft.com/office/drawing/2014/main" id="{B323DC99-A83A-4A05-9854-C4D89AEA9318}"/>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1BB3FD6-179C-4249-AAD4-CB3691CC20CB}"/>
              </a:ext>
            </a:extLst>
          </p:cNvPr>
          <p:cNvSpPr>
            <a:spLocks noGrp="1"/>
          </p:cNvSpPr>
          <p:nvPr>
            <p:ph type="sldNum" sz="quarter" idx="12"/>
          </p:nvPr>
        </p:nvSpPr>
        <p:spPr/>
        <p:txBody>
          <a:bodyPr/>
          <a:lstStyle/>
          <a:p>
            <a:r>
              <a:rPr lang="en-US" altLang="de-DE"/>
              <a:t>Slide </a:t>
            </a:r>
            <a:fld id="{1D33C248-2ECB-43DC-9056-0BC7B2EA062D}" type="slidenum">
              <a:rPr lang="en-US" altLang="de-DE"/>
              <a:pPr/>
              <a:t>2</a:t>
            </a:fld>
            <a:endParaRPr lang="en-US" altLang="de-DE"/>
          </a:p>
        </p:txBody>
      </p:sp>
      <p:sp>
        <p:nvSpPr>
          <p:cNvPr id="26626" name="Rectangle 2">
            <a:extLst>
              <a:ext uri="{FF2B5EF4-FFF2-40B4-BE49-F238E27FC236}">
                <a16:creationId xmlns:a16="http://schemas.microsoft.com/office/drawing/2014/main" id="{CB6A479F-79D1-4CD9-BF7A-A94E88EC668E}"/>
              </a:ext>
            </a:extLst>
          </p:cNvPr>
          <p:cNvSpPr>
            <a:spLocks noGrp="1" noChangeArrowheads="1"/>
          </p:cNvSpPr>
          <p:nvPr>
            <p:ph type="ctrTitle"/>
          </p:nvPr>
        </p:nvSpPr>
        <p:spPr>
          <a:xfrm>
            <a:off x="685800" y="2286000"/>
            <a:ext cx="7772400" cy="1143000"/>
          </a:xfrm>
        </p:spPr>
        <p:txBody>
          <a:bodyPr anchor="ctr"/>
          <a:lstStyle/>
          <a:p>
            <a:r>
              <a:rPr lang="de-DE" altLang="de-DE" sz="3600" dirty="0"/>
              <a:t>Additional </a:t>
            </a:r>
            <a:r>
              <a:rPr lang="en-US" altLang="de-DE" sz="3600" dirty="0"/>
              <a:t>Improvements</a:t>
            </a:r>
            <a:r>
              <a:rPr lang="de-DE" altLang="de-DE" sz="3600" dirty="0"/>
              <a:t> </a:t>
            </a:r>
            <a:r>
              <a:rPr lang="de-DE" altLang="de-DE" sz="3600" dirty="0" err="1"/>
              <a:t>for</a:t>
            </a:r>
            <a:r>
              <a:rPr lang="de-DE" altLang="de-DE" sz="3600" dirty="0"/>
              <a:t> </a:t>
            </a:r>
            <a:r>
              <a:rPr lang="de-DE" altLang="de-DE" sz="3600" dirty="0" err="1"/>
              <a:t>the</a:t>
            </a:r>
            <a:r>
              <a:rPr lang="de-DE" altLang="de-DE" sz="3600" dirty="0"/>
              <a:t> </a:t>
            </a:r>
            <a:br>
              <a:rPr lang="de-DE" altLang="de-DE" sz="3600" dirty="0"/>
            </a:br>
            <a:r>
              <a:rPr lang="de-DE" altLang="de-DE" sz="3600" dirty="0"/>
              <a:t>Long-Range PHY</a:t>
            </a:r>
          </a:p>
        </p:txBody>
      </p:sp>
      <p:sp>
        <p:nvSpPr>
          <p:cNvPr id="26627" name="Rectangle 3">
            <a:extLst>
              <a:ext uri="{FF2B5EF4-FFF2-40B4-BE49-F238E27FC236}">
                <a16:creationId xmlns:a16="http://schemas.microsoft.com/office/drawing/2014/main" id="{4E9BAC47-F22C-4365-A1EC-9A92B2A8BFCA}"/>
              </a:ext>
            </a:extLst>
          </p:cNvPr>
          <p:cNvSpPr>
            <a:spLocks noGrp="1" noChangeArrowheads="1"/>
          </p:cNvSpPr>
          <p:nvPr>
            <p:ph type="subTitle" idx="1"/>
          </p:nvPr>
        </p:nvSpPr>
        <p:spPr>
          <a:xfrm>
            <a:off x="1371600" y="3886200"/>
            <a:ext cx="6400800" cy="1752600"/>
          </a:xfrm>
        </p:spPr>
        <p:txBody>
          <a:bodyPr/>
          <a:lstStyle/>
          <a:p>
            <a:r>
              <a:rPr lang="de-DE" altLang="de-DE" sz="3200" dirty="0"/>
              <a:t>Joerg Robert </a:t>
            </a:r>
            <a:br>
              <a:rPr lang="de-DE" altLang="de-DE" sz="3200" dirty="0"/>
            </a:br>
            <a:r>
              <a:rPr lang="de-DE" altLang="de-DE" sz="3200" dirty="0"/>
              <a:t>(FAU/Fraunhofer IIS)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74FE44-74A1-42DB-B66D-4C2F535E9830}"/>
              </a:ext>
            </a:extLst>
          </p:cNvPr>
          <p:cNvSpPr>
            <a:spLocks noGrp="1"/>
          </p:cNvSpPr>
          <p:nvPr>
            <p:ph type="title"/>
          </p:nvPr>
        </p:nvSpPr>
        <p:spPr/>
        <p:txBody>
          <a:bodyPr/>
          <a:lstStyle/>
          <a:p>
            <a:r>
              <a:rPr lang="en-US" dirty="0"/>
              <a:t>Background</a:t>
            </a:r>
          </a:p>
        </p:txBody>
      </p:sp>
      <p:sp>
        <p:nvSpPr>
          <p:cNvPr id="3" name="Inhaltsplatzhalter 2">
            <a:extLst>
              <a:ext uri="{FF2B5EF4-FFF2-40B4-BE49-F238E27FC236}">
                <a16:creationId xmlns:a16="http://schemas.microsoft.com/office/drawing/2014/main" id="{AB02E16B-C569-4DD2-8A1E-33262638C29F}"/>
              </a:ext>
            </a:extLst>
          </p:cNvPr>
          <p:cNvSpPr>
            <a:spLocks noGrp="1"/>
          </p:cNvSpPr>
          <p:nvPr>
            <p:ph idx="1"/>
          </p:nvPr>
        </p:nvSpPr>
        <p:spPr/>
        <p:txBody>
          <a:bodyPr/>
          <a:lstStyle/>
          <a:p>
            <a:r>
              <a:rPr lang="en-US" sz="1600" dirty="0"/>
              <a:t>Our proposal for Narrowband [3] bases on the TI proposal [4] with specific extension for improved performance</a:t>
            </a:r>
          </a:p>
          <a:p>
            <a:r>
              <a:rPr lang="en-US" sz="1600" dirty="0"/>
              <a:t>The differential modulation reduces the performance</a:t>
            </a:r>
          </a:p>
          <a:p>
            <a:r>
              <a:rPr lang="en-US" sz="1600" dirty="0"/>
              <a:t>However, the performance can be improved in a backwards compatible way</a:t>
            </a:r>
          </a:p>
          <a:p>
            <a:r>
              <a:rPr lang="en-US" sz="1600" dirty="0"/>
              <a:t>Optimized receivers could utilize this for significantly improved performance</a:t>
            </a:r>
          </a:p>
          <a:p>
            <a:endParaRPr lang="en-US" sz="1600" dirty="0"/>
          </a:p>
        </p:txBody>
      </p:sp>
      <p:sp>
        <p:nvSpPr>
          <p:cNvPr id="4" name="Datumsplatzhalter 3">
            <a:extLst>
              <a:ext uri="{FF2B5EF4-FFF2-40B4-BE49-F238E27FC236}">
                <a16:creationId xmlns:a16="http://schemas.microsoft.com/office/drawing/2014/main" id="{0B9CF99C-C4AE-4713-BF13-D6530FFD3CCC}"/>
              </a:ext>
            </a:extLst>
          </p:cNvPr>
          <p:cNvSpPr>
            <a:spLocks noGrp="1"/>
          </p:cNvSpPr>
          <p:nvPr>
            <p:ph type="dt" sz="half" idx="10"/>
          </p:nvPr>
        </p:nvSpPr>
        <p:spPr/>
        <p:txBody>
          <a:bodyPr/>
          <a:lstStyle/>
          <a:p>
            <a:r>
              <a:rPr lang="en-US" altLang="de-DE"/>
              <a:t>April 2025</a:t>
            </a:r>
          </a:p>
        </p:txBody>
      </p:sp>
      <p:sp>
        <p:nvSpPr>
          <p:cNvPr id="5" name="Fußzeilenplatzhalter 4">
            <a:extLst>
              <a:ext uri="{FF2B5EF4-FFF2-40B4-BE49-F238E27FC236}">
                <a16:creationId xmlns:a16="http://schemas.microsoft.com/office/drawing/2014/main" id="{CCADEE44-2278-4560-83CB-9BD5AC6E471C}"/>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C86E18A4-74F9-4545-B17F-3F5F94E3F0A8}"/>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3</a:t>
            </a:fld>
            <a:endParaRPr lang="en-US" altLang="de-DE"/>
          </a:p>
        </p:txBody>
      </p:sp>
    </p:spTree>
    <p:extLst>
      <p:ext uri="{BB962C8B-B14F-4D97-AF65-F5344CB8AC3E}">
        <p14:creationId xmlns:p14="http://schemas.microsoft.com/office/powerpoint/2010/main" val="79500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4492D3-6193-41EA-9D28-49D7FE26C1FE}"/>
              </a:ext>
            </a:extLst>
          </p:cNvPr>
          <p:cNvSpPr>
            <a:spLocks noGrp="1"/>
          </p:cNvSpPr>
          <p:nvPr>
            <p:ph type="title"/>
          </p:nvPr>
        </p:nvSpPr>
        <p:spPr/>
        <p:txBody>
          <a:bodyPr/>
          <a:lstStyle/>
          <a:p>
            <a:r>
              <a:rPr lang="en-US" dirty="0"/>
              <a:t>Simulation Assumptions</a:t>
            </a:r>
          </a:p>
        </p:txBody>
      </p:sp>
      <p:sp>
        <p:nvSpPr>
          <p:cNvPr id="3" name="Inhaltsplatzhalter 2">
            <a:extLst>
              <a:ext uri="{FF2B5EF4-FFF2-40B4-BE49-F238E27FC236}">
                <a16:creationId xmlns:a16="http://schemas.microsoft.com/office/drawing/2014/main" id="{526E9FE3-8AFD-4381-A61F-FC29E604E7EF}"/>
              </a:ext>
            </a:extLst>
          </p:cNvPr>
          <p:cNvSpPr>
            <a:spLocks noGrp="1"/>
          </p:cNvSpPr>
          <p:nvPr>
            <p:ph idx="1"/>
          </p:nvPr>
        </p:nvSpPr>
        <p:spPr>
          <a:xfrm>
            <a:off x="685800" y="1752600"/>
            <a:ext cx="7772400" cy="4343400"/>
          </a:xfrm>
        </p:spPr>
        <p:txBody>
          <a:bodyPr/>
          <a:lstStyle/>
          <a:p>
            <a:r>
              <a:rPr lang="en-US" sz="1800" dirty="0"/>
              <a:t>Simulation of TDL-B/D and interference according to Technical Guidance Document [5]</a:t>
            </a:r>
          </a:p>
          <a:p>
            <a:r>
              <a:rPr lang="en-US" sz="1800" dirty="0"/>
              <a:t>Realistic channel and noise estimation</a:t>
            </a:r>
          </a:p>
          <a:p>
            <a:r>
              <a:rPr lang="en-US" sz="1800" dirty="0"/>
              <a:t>Perfect timing synchronization assumed </a:t>
            </a:r>
            <a:r>
              <a:rPr lang="en-US" sz="1800" dirty="0">
                <a:sym typeface="Wingdings" panose="05000000000000000000" pitchFamily="2" charset="2"/>
              </a:rPr>
              <a:t> preambles are currently not part of the signal</a:t>
            </a:r>
            <a:endParaRPr lang="en-US" sz="1800" dirty="0"/>
          </a:p>
          <a:p>
            <a:r>
              <a:rPr lang="en-US" sz="1800" dirty="0"/>
              <a:t>1000 packets or 20 erroneous packets</a:t>
            </a:r>
          </a:p>
          <a:p>
            <a:r>
              <a:rPr lang="en-US" sz="1800" dirty="0"/>
              <a:t>Packet length of 20 payload bytes</a:t>
            </a:r>
          </a:p>
          <a:p>
            <a:r>
              <a:rPr lang="en-US" sz="1800" dirty="0"/>
              <a:t>Noise figure F=0dB</a:t>
            </a:r>
          </a:p>
          <a:p>
            <a:r>
              <a:rPr lang="en-US" sz="1800" dirty="0"/>
              <a:t>OFDM parameters are 120µs symbol duration with 108 active carriers, DSSS = 2</a:t>
            </a:r>
          </a:p>
        </p:txBody>
      </p:sp>
      <p:sp>
        <p:nvSpPr>
          <p:cNvPr id="4" name="Datumsplatzhalter 3">
            <a:extLst>
              <a:ext uri="{FF2B5EF4-FFF2-40B4-BE49-F238E27FC236}">
                <a16:creationId xmlns:a16="http://schemas.microsoft.com/office/drawing/2014/main" id="{17D12D46-BA7A-44E4-8680-1318F2B9C1A1}"/>
              </a:ext>
            </a:extLst>
          </p:cNvPr>
          <p:cNvSpPr>
            <a:spLocks noGrp="1"/>
          </p:cNvSpPr>
          <p:nvPr>
            <p:ph type="dt" sz="half" idx="10"/>
          </p:nvPr>
        </p:nvSpPr>
        <p:spPr/>
        <p:txBody>
          <a:bodyPr/>
          <a:lstStyle/>
          <a:p>
            <a:r>
              <a:rPr lang="en-US" altLang="de-DE"/>
              <a:t>April 2025</a:t>
            </a:r>
            <a:endParaRPr lang="en-US" altLang="de-DE" dirty="0"/>
          </a:p>
        </p:txBody>
      </p:sp>
      <p:sp>
        <p:nvSpPr>
          <p:cNvPr id="5" name="Fußzeilenplatzhalter 4">
            <a:extLst>
              <a:ext uri="{FF2B5EF4-FFF2-40B4-BE49-F238E27FC236}">
                <a16:creationId xmlns:a16="http://schemas.microsoft.com/office/drawing/2014/main" id="{4AA591E6-FB10-45C4-8E12-E8814C490F83}"/>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3D23CC1E-658C-4EA3-B095-098F1A4E6DE4}"/>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4</a:t>
            </a:fld>
            <a:endParaRPr lang="en-US" altLang="de-DE"/>
          </a:p>
        </p:txBody>
      </p:sp>
    </p:spTree>
    <p:extLst>
      <p:ext uri="{BB962C8B-B14F-4D97-AF65-F5344CB8AC3E}">
        <p14:creationId xmlns:p14="http://schemas.microsoft.com/office/powerpoint/2010/main" val="73209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Current</a:t>
            </a:r>
            <a:r>
              <a:rPr lang="de-DE" dirty="0"/>
              <a:t> TI </a:t>
            </a:r>
            <a:r>
              <a:rPr lang="de-DE" dirty="0" err="1"/>
              <a:t>Proposal</a:t>
            </a:r>
            <a:endParaRPr lang="de-DE" dirty="0"/>
          </a:p>
        </p:txBody>
      </p:sp>
      <p:sp>
        <p:nvSpPr>
          <p:cNvPr id="7" name="Textplatzhalter 6"/>
          <p:cNvSpPr>
            <a:spLocks noGrp="1"/>
          </p:cNvSpPr>
          <p:nvPr>
            <p:ph idx="1"/>
          </p:nvPr>
        </p:nvSpPr>
        <p:spPr>
          <a:xfrm>
            <a:off x="685800" y="2907636"/>
            <a:ext cx="7772400" cy="3188363"/>
          </a:xfrm>
        </p:spPr>
        <p:txBody>
          <a:bodyPr/>
          <a:lstStyle/>
          <a:p>
            <a:r>
              <a:rPr lang="en-US" sz="1800" dirty="0"/>
              <a:t>The proposed code is a Walsh Code with length 2</a:t>
            </a:r>
          </a:p>
          <a:p>
            <a:r>
              <a:rPr lang="en-US" sz="1800" dirty="0"/>
              <a:t>(</a:t>
            </a:r>
            <a:r>
              <a:rPr lang="en-US" sz="1800" dirty="0" err="1"/>
              <a:t>AlmostQ</a:t>
            </a:r>
            <a:r>
              <a:rPr lang="en-US" sz="1800" dirty="0"/>
              <a:t>) ideal decoding</a:t>
            </a:r>
            <a:br>
              <a:rPr lang="en-US" sz="1800" dirty="0"/>
            </a:br>
            <a:r>
              <a:rPr lang="en-US" sz="1800" dirty="0"/>
              <a:t>algorithm without channel</a:t>
            </a:r>
            <a:br>
              <a:rPr lang="en-US" sz="1800" dirty="0"/>
            </a:br>
            <a:r>
              <a:rPr lang="en-US" sz="1800" dirty="0"/>
              <a:t>knowledge:</a:t>
            </a:r>
          </a:p>
          <a:p>
            <a:endParaRPr lang="en-US" sz="1800" dirty="0"/>
          </a:p>
          <a:p>
            <a:endParaRPr lang="en-US" sz="1800" dirty="0"/>
          </a:p>
          <a:p>
            <a:r>
              <a:rPr lang="en-US" sz="1800" dirty="0"/>
              <a:t>The output vector contains the LLR (soft-bits) used for the Viterbi decoder</a:t>
            </a:r>
          </a:p>
        </p:txBody>
      </p:sp>
      <p:sp>
        <p:nvSpPr>
          <p:cNvPr id="3" name="Datumsplatzhalter 2"/>
          <p:cNvSpPr>
            <a:spLocks noGrp="1"/>
          </p:cNvSpPr>
          <p:nvPr>
            <p:ph type="dt" sz="half" idx="10"/>
          </p:nvPr>
        </p:nvSpPr>
        <p:spPr/>
        <p:txBody>
          <a:bodyPr/>
          <a:lstStyle/>
          <a:p>
            <a:r>
              <a:rPr lang="en-US"/>
              <a:t>April 2025</a:t>
            </a:r>
            <a:endParaRPr lang="de-DE"/>
          </a:p>
        </p:txBody>
      </p:sp>
      <p:sp>
        <p:nvSpPr>
          <p:cNvPr id="8" name="Fußzeilenplatzhalter 7"/>
          <p:cNvSpPr>
            <a:spLocks noGrp="1"/>
          </p:cNvSpPr>
          <p:nvPr>
            <p:ph type="ftr" sz="quarter" idx="11"/>
          </p:nvPr>
        </p:nvSpPr>
        <p:spPr/>
        <p:txBody>
          <a:bodyPr/>
          <a:lstStyle/>
          <a:p>
            <a:r>
              <a:rPr lang="fr-FR"/>
              <a:t>J. Robert, FAU/Fraunhofer IIS</a:t>
            </a:r>
            <a:endParaRPr lang="de-DE" dirty="0"/>
          </a:p>
        </p:txBody>
      </p:sp>
      <p:sp>
        <p:nvSpPr>
          <p:cNvPr id="9" name="Foliennummernplatzhalter 8"/>
          <p:cNvSpPr>
            <a:spLocks noGrp="1"/>
          </p:cNvSpPr>
          <p:nvPr>
            <p:ph type="sldNum" sz="quarter" idx="12"/>
          </p:nvPr>
        </p:nvSpPr>
        <p:spPr/>
        <p:txBody>
          <a:bodyPr/>
          <a:lstStyle/>
          <a:p>
            <a:fld id="{B1D4331A-3444-4310-B228-5C802A140C45}" type="slidenum">
              <a:rPr lang="de-DE" smtClean="0"/>
              <a:pPr/>
              <a:t>5</a:t>
            </a:fld>
            <a:endParaRPr lang="de-DE"/>
          </a:p>
        </p:txBody>
      </p:sp>
      <p:pic>
        <p:nvPicPr>
          <p:cNvPr id="10" name="table">
            <a:extLst>
              <a:ext uri="{FF2B5EF4-FFF2-40B4-BE49-F238E27FC236}">
                <a16:creationId xmlns:a16="http://schemas.microsoft.com/office/drawing/2014/main" id="{7B498636-D543-425F-89F2-A7B245758650}"/>
              </a:ext>
            </a:extLst>
          </p:cNvPr>
          <p:cNvPicPr>
            <a:picLocks noChangeAspect="1"/>
          </p:cNvPicPr>
          <p:nvPr/>
        </p:nvPicPr>
        <p:blipFill>
          <a:blip r:embed="rId2"/>
          <a:stretch>
            <a:fillRect/>
          </a:stretch>
        </p:blipFill>
        <p:spPr>
          <a:xfrm>
            <a:off x="2582276" y="1957530"/>
            <a:ext cx="3979448" cy="914400"/>
          </a:xfrm>
          <a:prstGeom prst="rect">
            <a:avLst/>
          </a:prstGeom>
        </p:spPr>
      </p:pic>
      <p:pic>
        <p:nvPicPr>
          <p:cNvPr id="5" name="Picture 4">
            <a:extLst>
              <a:ext uri="{FF2B5EF4-FFF2-40B4-BE49-F238E27FC236}">
                <a16:creationId xmlns:a16="http://schemas.microsoft.com/office/drawing/2014/main" id="{315EC41B-89E3-4982-BDD6-88FDBFC687DC}"/>
              </a:ext>
            </a:extLst>
          </p:cNvPr>
          <p:cNvPicPr>
            <a:picLocks noChangeAspect="1"/>
          </p:cNvPicPr>
          <p:nvPr/>
        </p:nvPicPr>
        <p:blipFill>
          <a:blip r:embed="rId3"/>
          <a:stretch>
            <a:fillRect/>
          </a:stretch>
        </p:blipFill>
        <p:spPr>
          <a:xfrm>
            <a:off x="3995936" y="3463309"/>
            <a:ext cx="3573807" cy="1198724"/>
          </a:xfrm>
          <a:prstGeom prst="rect">
            <a:avLst/>
          </a:prstGeom>
        </p:spPr>
      </p:pic>
      <p:sp>
        <p:nvSpPr>
          <p:cNvPr id="6" name="TextBox 5">
            <a:extLst>
              <a:ext uri="{FF2B5EF4-FFF2-40B4-BE49-F238E27FC236}">
                <a16:creationId xmlns:a16="http://schemas.microsoft.com/office/drawing/2014/main" id="{BFDF6F7A-791D-44AE-AF36-16C30A24F974}"/>
              </a:ext>
            </a:extLst>
          </p:cNvPr>
          <p:cNvSpPr txBox="1"/>
          <p:nvPr/>
        </p:nvSpPr>
        <p:spPr>
          <a:xfrm>
            <a:off x="5495883" y="2769136"/>
            <a:ext cx="1125629" cy="276999"/>
          </a:xfrm>
          <a:prstGeom prst="rect">
            <a:avLst/>
          </a:prstGeom>
          <a:noFill/>
        </p:spPr>
        <p:txBody>
          <a:bodyPr wrap="none" rtlCol="0">
            <a:spAutoFit/>
          </a:bodyPr>
          <a:lstStyle/>
          <a:p>
            <a:r>
              <a:rPr lang="en-US" dirty="0"/>
              <a:t>TI Proposal [4]</a:t>
            </a:r>
          </a:p>
        </p:txBody>
      </p:sp>
    </p:spTree>
    <p:extLst>
      <p:ext uri="{BB962C8B-B14F-4D97-AF65-F5344CB8AC3E}">
        <p14:creationId xmlns:p14="http://schemas.microsoft.com/office/powerpoint/2010/main" val="4284504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4E25-E9C8-4FFB-8577-B018E458160C}"/>
              </a:ext>
            </a:extLst>
          </p:cNvPr>
          <p:cNvSpPr>
            <a:spLocks noGrp="1"/>
          </p:cNvSpPr>
          <p:nvPr>
            <p:ph type="title"/>
          </p:nvPr>
        </p:nvSpPr>
        <p:spPr/>
        <p:txBody>
          <a:bodyPr/>
          <a:lstStyle/>
          <a:p>
            <a:r>
              <a:rPr lang="en-US" dirty="0"/>
              <a:t>Sophisticated Decoding</a:t>
            </a:r>
          </a:p>
        </p:txBody>
      </p:sp>
      <p:sp>
        <p:nvSpPr>
          <p:cNvPr id="3" name="Text Placeholder 2">
            <a:extLst>
              <a:ext uri="{FF2B5EF4-FFF2-40B4-BE49-F238E27FC236}">
                <a16:creationId xmlns:a16="http://schemas.microsoft.com/office/drawing/2014/main" id="{AB15FB8E-7B8C-47AB-93CE-BA05B4F1B33A}"/>
              </a:ext>
            </a:extLst>
          </p:cNvPr>
          <p:cNvSpPr>
            <a:spLocks noGrp="1"/>
          </p:cNvSpPr>
          <p:nvPr>
            <p:ph idx="1"/>
          </p:nvPr>
        </p:nvSpPr>
        <p:spPr/>
        <p:txBody>
          <a:bodyPr/>
          <a:lstStyle/>
          <a:p>
            <a:pPr marL="285750" indent="-285750">
              <a:buFont typeface="Wingdings" panose="05000000000000000000" pitchFamily="2" charset="2"/>
              <a:buChar char="§"/>
            </a:pPr>
            <a:r>
              <a:rPr lang="en-US" sz="1800" dirty="0"/>
              <a:t>Future receivers could exploit channel knowledge for improved decoding</a:t>
            </a:r>
          </a:p>
          <a:p>
            <a:pPr marL="285750" indent="-285750">
              <a:buFont typeface="Wingdings" panose="05000000000000000000" pitchFamily="2" charset="2"/>
              <a:buChar char="§"/>
            </a:pPr>
            <a:r>
              <a:rPr lang="en-US" sz="1800" dirty="0"/>
              <a:t>Perfect coherent decoder for current proposal:</a:t>
            </a:r>
          </a:p>
          <a:p>
            <a:pPr marL="285750" indent="-285750">
              <a:buFont typeface="Wingdings" panose="05000000000000000000" pitchFamily="2" charset="2"/>
              <a:buChar char="§"/>
            </a:pPr>
            <a:endParaRPr lang="en-US" sz="1800" dirty="0"/>
          </a:p>
          <a:p>
            <a:pPr marL="285750" indent="-285750">
              <a:buFont typeface="Wingdings" panose="05000000000000000000" pitchFamily="2" charset="2"/>
              <a:buChar char="§"/>
            </a:pPr>
            <a:endParaRPr lang="en-US" sz="1800" dirty="0"/>
          </a:p>
          <a:p>
            <a:pPr marL="285750" indent="-285750">
              <a:buFont typeface="Wingdings" panose="05000000000000000000" pitchFamily="2" charset="2"/>
              <a:buChar char="§"/>
            </a:pPr>
            <a:endParaRPr lang="en-US" sz="1800" dirty="0"/>
          </a:p>
          <a:p>
            <a:pPr marL="285750" indent="-285750">
              <a:buFont typeface="Wingdings" panose="05000000000000000000" pitchFamily="2" charset="2"/>
              <a:buChar char="§"/>
            </a:pPr>
            <a:r>
              <a:rPr lang="en-US" sz="1800" dirty="0"/>
              <a:t>The first symbol of the symbol is not required for the decoding</a:t>
            </a:r>
          </a:p>
          <a:p>
            <a:pPr marL="285750" indent="-285750">
              <a:buFont typeface="Wingdings" panose="05000000000000000000" pitchFamily="2" charset="2"/>
              <a:buChar char="§"/>
            </a:pPr>
            <a:r>
              <a:rPr lang="en-US" sz="1800" dirty="0"/>
              <a:t>It does not provide any information and leads to a loss of at least 3 dB as 50% of the data is not used</a:t>
            </a:r>
          </a:p>
          <a:p>
            <a:pPr marL="285750" indent="-285750">
              <a:buFont typeface="Wingdings" panose="05000000000000000000" pitchFamily="2" charset="2"/>
              <a:buChar char="§"/>
            </a:pPr>
            <a:endParaRPr lang="en-US" sz="1800" dirty="0"/>
          </a:p>
        </p:txBody>
      </p:sp>
      <p:sp>
        <p:nvSpPr>
          <p:cNvPr id="4" name="Date Placeholder 3">
            <a:extLst>
              <a:ext uri="{FF2B5EF4-FFF2-40B4-BE49-F238E27FC236}">
                <a16:creationId xmlns:a16="http://schemas.microsoft.com/office/drawing/2014/main" id="{183CC54D-8274-406C-8B4B-90B33161F3D1}"/>
              </a:ext>
            </a:extLst>
          </p:cNvPr>
          <p:cNvSpPr>
            <a:spLocks noGrp="1"/>
          </p:cNvSpPr>
          <p:nvPr>
            <p:ph type="dt" sz="half" idx="10"/>
          </p:nvPr>
        </p:nvSpPr>
        <p:spPr/>
        <p:txBody>
          <a:bodyPr/>
          <a:lstStyle/>
          <a:p>
            <a:r>
              <a:rPr lang="en-US"/>
              <a:t>April 2025</a:t>
            </a:r>
            <a:endParaRPr lang="de-DE"/>
          </a:p>
        </p:txBody>
      </p:sp>
      <p:sp>
        <p:nvSpPr>
          <p:cNvPr id="5" name="Footer Placeholder 4">
            <a:extLst>
              <a:ext uri="{FF2B5EF4-FFF2-40B4-BE49-F238E27FC236}">
                <a16:creationId xmlns:a16="http://schemas.microsoft.com/office/drawing/2014/main" id="{81262A3A-68E9-4ADE-8C6B-52855CC64150}"/>
              </a:ext>
            </a:extLst>
          </p:cNvPr>
          <p:cNvSpPr>
            <a:spLocks noGrp="1"/>
          </p:cNvSpPr>
          <p:nvPr>
            <p:ph type="ftr" sz="quarter" idx="11"/>
          </p:nvPr>
        </p:nvSpPr>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F5F34673-FB19-4AD0-B514-9C7F1C242CA5}"/>
              </a:ext>
            </a:extLst>
          </p:cNvPr>
          <p:cNvSpPr>
            <a:spLocks noGrp="1"/>
          </p:cNvSpPr>
          <p:nvPr>
            <p:ph type="sldNum" sz="quarter" idx="12"/>
          </p:nvPr>
        </p:nvSpPr>
        <p:spPr/>
        <p:txBody>
          <a:bodyPr/>
          <a:lstStyle/>
          <a:p>
            <a:fld id="{B1D4331A-3444-4310-B228-5C802A140C45}" type="slidenum">
              <a:rPr lang="de-DE" smtClean="0"/>
              <a:pPr/>
              <a:t>6</a:t>
            </a:fld>
            <a:endParaRPr lang="de-DE"/>
          </a:p>
        </p:txBody>
      </p:sp>
      <p:pic>
        <p:nvPicPr>
          <p:cNvPr id="10" name="Picture 9">
            <a:extLst>
              <a:ext uri="{FF2B5EF4-FFF2-40B4-BE49-F238E27FC236}">
                <a16:creationId xmlns:a16="http://schemas.microsoft.com/office/drawing/2014/main" id="{95986D6E-1A85-4BA6-8843-DD6C1A3337B4}"/>
              </a:ext>
            </a:extLst>
          </p:cNvPr>
          <p:cNvPicPr>
            <a:picLocks noChangeAspect="1"/>
          </p:cNvPicPr>
          <p:nvPr/>
        </p:nvPicPr>
        <p:blipFill>
          <a:blip r:embed="rId2"/>
          <a:stretch>
            <a:fillRect/>
          </a:stretch>
        </p:blipFill>
        <p:spPr>
          <a:xfrm>
            <a:off x="2195736" y="2958846"/>
            <a:ext cx="3206516" cy="940308"/>
          </a:xfrm>
          <a:prstGeom prst="rect">
            <a:avLst/>
          </a:prstGeom>
        </p:spPr>
      </p:pic>
    </p:spTree>
    <p:extLst>
      <p:ext uri="{BB962C8B-B14F-4D97-AF65-F5344CB8AC3E}">
        <p14:creationId xmlns:p14="http://schemas.microsoft.com/office/powerpoint/2010/main" val="134187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B88CF-4E4F-4BFE-AA17-2ACECA358C39}"/>
              </a:ext>
            </a:extLst>
          </p:cNvPr>
          <p:cNvSpPr>
            <a:spLocks noGrp="1"/>
          </p:cNvSpPr>
          <p:nvPr>
            <p:ph type="title"/>
          </p:nvPr>
        </p:nvSpPr>
        <p:spPr/>
        <p:txBody>
          <a:bodyPr/>
          <a:lstStyle/>
          <a:p>
            <a:r>
              <a:rPr lang="en-US" dirty="0"/>
              <a:t>Proposal</a:t>
            </a:r>
          </a:p>
        </p:txBody>
      </p:sp>
      <p:sp>
        <p:nvSpPr>
          <p:cNvPr id="3" name="Text Placeholder 2">
            <a:extLst>
              <a:ext uri="{FF2B5EF4-FFF2-40B4-BE49-F238E27FC236}">
                <a16:creationId xmlns:a16="http://schemas.microsoft.com/office/drawing/2014/main" id="{1567E681-4D8D-4E0E-B7BC-25B7064BE6C8}"/>
              </a:ext>
            </a:extLst>
          </p:cNvPr>
          <p:cNvSpPr>
            <a:spLocks noGrp="1"/>
          </p:cNvSpPr>
          <p:nvPr>
            <p:ph idx="1"/>
          </p:nvPr>
        </p:nvSpPr>
        <p:spPr/>
        <p:txBody>
          <a:bodyPr/>
          <a:lstStyle/>
          <a:p>
            <a:pPr marL="285750" indent="-285750">
              <a:buFont typeface="Wingdings" panose="05000000000000000000" pitchFamily="2" charset="2"/>
              <a:buChar char="§"/>
            </a:pPr>
            <a:r>
              <a:rPr lang="en-US" sz="1800" dirty="0"/>
              <a:t>Instead of toggling the phase of the first “reference” symbol it can also be used to transmit additional redundancy</a:t>
            </a:r>
          </a:p>
          <a:p>
            <a:pPr marL="285750" indent="-285750">
              <a:buFont typeface="Wingdings" panose="05000000000000000000" pitchFamily="2" charset="2"/>
              <a:buChar char="è"/>
            </a:pPr>
            <a:r>
              <a:rPr lang="en-US" sz="1800" dirty="0">
                <a:sym typeface="Wingdings" panose="05000000000000000000" pitchFamily="2" charset="2"/>
              </a:rPr>
              <a:t>No change to current receiver implementation</a:t>
            </a:r>
          </a:p>
          <a:p>
            <a:pPr marL="285750" indent="-285750">
              <a:buFont typeface="Wingdings" panose="05000000000000000000" pitchFamily="2" charset="2"/>
              <a:buChar char="è"/>
            </a:pPr>
            <a:r>
              <a:rPr lang="en-US" sz="1800" dirty="0">
                <a:sym typeface="Wingdings" panose="05000000000000000000" pitchFamily="2" charset="2"/>
              </a:rPr>
              <a:t>Significant additional gain for future receivers</a:t>
            </a:r>
          </a:p>
          <a:p>
            <a:pPr marL="1004888" lvl="1">
              <a:buFont typeface="Wingdings" panose="05000000000000000000" pitchFamily="2" charset="2"/>
              <a:buChar char="è"/>
            </a:pPr>
            <a:r>
              <a:rPr lang="en-US" sz="1600" dirty="0">
                <a:sym typeface="Wingdings" panose="05000000000000000000" pitchFamily="2" charset="2"/>
              </a:rPr>
              <a:t>Information theoretical gain due to lower rate, i.e. ½  ¼ </a:t>
            </a:r>
          </a:p>
          <a:p>
            <a:pPr marL="1004888" lvl="1">
              <a:buFont typeface="Wingdings" panose="05000000000000000000" pitchFamily="2" charset="2"/>
              <a:buChar char="è"/>
            </a:pPr>
            <a:r>
              <a:rPr lang="en-US" sz="1600" dirty="0">
                <a:sym typeface="Wingdings" panose="05000000000000000000" pitchFamily="2" charset="2"/>
              </a:rPr>
              <a:t>All transmitted symbols carry payload information               </a:t>
            </a:r>
          </a:p>
          <a:p>
            <a:pPr marL="1004888" lvl="1">
              <a:buFont typeface="Wingdings" panose="05000000000000000000" pitchFamily="2" charset="2"/>
              <a:buChar char="è"/>
            </a:pPr>
            <a:r>
              <a:rPr lang="en-US" sz="1600" dirty="0">
                <a:sym typeface="Wingdings" panose="05000000000000000000" pitchFamily="2" charset="2"/>
              </a:rPr>
              <a:t>Additional robustness for erasure channels (interference, fading)</a:t>
            </a:r>
            <a:endParaRPr lang="en-US" sz="1800" dirty="0"/>
          </a:p>
        </p:txBody>
      </p:sp>
      <p:sp>
        <p:nvSpPr>
          <p:cNvPr id="4" name="Date Placeholder 3">
            <a:extLst>
              <a:ext uri="{FF2B5EF4-FFF2-40B4-BE49-F238E27FC236}">
                <a16:creationId xmlns:a16="http://schemas.microsoft.com/office/drawing/2014/main" id="{7BBE99E1-2BC2-4DE3-9E93-31D8E1EA8218}"/>
              </a:ext>
            </a:extLst>
          </p:cNvPr>
          <p:cNvSpPr>
            <a:spLocks noGrp="1"/>
          </p:cNvSpPr>
          <p:nvPr>
            <p:ph type="dt" sz="half" idx="10"/>
          </p:nvPr>
        </p:nvSpPr>
        <p:spPr/>
        <p:txBody>
          <a:bodyPr/>
          <a:lstStyle/>
          <a:p>
            <a:r>
              <a:rPr lang="en-US"/>
              <a:t>April 2025</a:t>
            </a:r>
            <a:endParaRPr lang="de-DE"/>
          </a:p>
        </p:txBody>
      </p:sp>
      <p:sp>
        <p:nvSpPr>
          <p:cNvPr id="5" name="Footer Placeholder 4">
            <a:extLst>
              <a:ext uri="{FF2B5EF4-FFF2-40B4-BE49-F238E27FC236}">
                <a16:creationId xmlns:a16="http://schemas.microsoft.com/office/drawing/2014/main" id="{77309855-8425-41B8-9AB9-539069277FD6}"/>
              </a:ext>
            </a:extLst>
          </p:cNvPr>
          <p:cNvSpPr>
            <a:spLocks noGrp="1"/>
          </p:cNvSpPr>
          <p:nvPr>
            <p:ph type="ftr" sz="quarter" idx="11"/>
          </p:nvPr>
        </p:nvSpPr>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B2A5B52B-1DE6-4AAA-A4E4-86A7D5DA1FFC}"/>
              </a:ext>
            </a:extLst>
          </p:cNvPr>
          <p:cNvSpPr>
            <a:spLocks noGrp="1"/>
          </p:cNvSpPr>
          <p:nvPr>
            <p:ph type="sldNum" sz="quarter" idx="12"/>
          </p:nvPr>
        </p:nvSpPr>
        <p:spPr/>
        <p:txBody>
          <a:bodyPr/>
          <a:lstStyle/>
          <a:p>
            <a:fld id="{B1D4331A-3444-4310-B228-5C802A140C45}" type="slidenum">
              <a:rPr lang="de-DE" smtClean="0"/>
              <a:pPr/>
              <a:t>7</a:t>
            </a:fld>
            <a:endParaRPr lang="de-DE"/>
          </a:p>
        </p:txBody>
      </p:sp>
    </p:spTree>
    <p:extLst>
      <p:ext uri="{BB962C8B-B14F-4D97-AF65-F5344CB8AC3E}">
        <p14:creationId xmlns:p14="http://schemas.microsoft.com/office/powerpoint/2010/main" val="1720706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8CA4A-DD50-4DEA-9210-DBD08575FAB3}"/>
              </a:ext>
            </a:extLst>
          </p:cNvPr>
          <p:cNvSpPr>
            <a:spLocks noGrp="1"/>
          </p:cNvSpPr>
          <p:nvPr>
            <p:ph type="title"/>
          </p:nvPr>
        </p:nvSpPr>
        <p:spPr>
          <a:xfrm>
            <a:off x="685800" y="685800"/>
            <a:ext cx="7772400" cy="1066800"/>
          </a:xfrm>
        </p:spPr>
        <p:txBody>
          <a:bodyPr/>
          <a:lstStyle/>
          <a:p>
            <a:r>
              <a:rPr lang="en-US" dirty="0"/>
              <a:t>How does it Work?</a:t>
            </a:r>
          </a:p>
        </p:txBody>
      </p:sp>
      <p:sp>
        <p:nvSpPr>
          <p:cNvPr id="3" name="Text Placeholder 2">
            <a:extLst>
              <a:ext uri="{FF2B5EF4-FFF2-40B4-BE49-F238E27FC236}">
                <a16:creationId xmlns:a16="http://schemas.microsoft.com/office/drawing/2014/main" id="{C579CC3B-B1D0-4FA9-AD3B-5B5BCCA97380}"/>
              </a:ext>
            </a:extLst>
          </p:cNvPr>
          <p:cNvSpPr>
            <a:spLocks noGrp="1"/>
          </p:cNvSpPr>
          <p:nvPr>
            <p:ph idx="1"/>
          </p:nvPr>
        </p:nvSpPr>
        <p:spPr>
          <a:xfrm>
            <a:off x="5073276" y="1981200"/>
            <a:ext cx="3384924" cy="4114800"/>
          </a:xfrm>
        </p:spPr>
        <p:txBody>
          <a:bodyPr/>
          <a:lstStyle/>
          <a:p>
            <a:r>
              <a:rPr lang="en-US" sz="1800" dirty="0"/>
              <a:t>Normal output as already used in the current proposal and other IEEE 802.15.4 Std</a:t>
            </a:r>
          </a:p>
          <a:p>
            <a:endParaRPr lang="en-US" sz="1800" dirty="0"/>
          </a:p>
          <a:p>
            <a:r>
              <a:rPr lang="en-US" sz="1800" kern="0" dirty="0"/>
              <a:t>These output replace the bit toggling on slide 2. Their decoding in the receiver is optional!</a:t>
            </a:r>
          </a:p>
          <a:p>
            <a:endParaRPr lang="en-US" sz="1800" dirty="0"/>
          </a:p>
        </p:txBody>
      </p:sp>
      <p:sp>
        <p:nvSpPr>
          <p:cNvPr id="4" name="Date Placeholder 3">
            <a:extLst>
              <a:ext uri="{FF2B5EF4-FFF2-40B4-BE49-F238E27FC236}">
                <a16:creationId xmlns:a16="http://schemas.microsoft.com/office/drawing/2014/main" id="{DC83BFF0-BE4C-45E7-8045-D3DF7A716038}"/>
              </a:ext>
            </a:extLst>
          </p:cNvPr>
          <p:cNvSpPr>
            <a:spLocks noGrp="1"/>
          </p:cNvSpPr>
          <p:nvPr>
            <p:ph type="dt" sz="half" idx="10"/>
          </p:nvPr>
        </p:nvSpPr>
        <p:spPr>
          <a:xfrm>
            <a:off x="685800" y="381000"/>
            <a:ext cx="1600200" cy="212725"/>
          </a:xfrm>
        </p:spPr>
        <p:txBody>
          <a:bodyPr/>
          <a:lstStyle/>
          <a:p>
            <a:r>
              <a:rPr lang="en-US"/>
              <a:t>April 2025</a:t>
            </a:r>
            <a:endParaRPr lang="de-DE"/>
          </a:p>
        </p:txBody>
      </p:sp>
      <p:sp>
        <p:nvSpPr>
          <p:cNvPr id="5" name="Footer Placeholder 4">
            <a:extLst>
              <a:ext uri="{FF2B5EF4-FFF2-40B4-BE49-F238E27FC236}">
                <a16:creationId xmlns:a16="http://schemas.microsoft.com/office/drawing/2014/main" id="{0BEBBC25-1ACE-4254-A06E-34E14D8E4417}"/>
              </a:ext>
            </a:extLst>
          </p:cNvPr>
          <p:cNvSpPr>
            <a:spLocks noGrp="1"/>
          </p:cNvSpPr>
          <p:nvPr>
            <p:ph type="ftr" sz="quarter" idx="11"/>
          </p:nvPr>
        </p:nvSpPr>
        <p:spPr>
          <a:xfrm>
            <a:off x="5486400" y="6475413"/>
            <a:ext cx="3124200" cy="182562"/>
          </a:xfrm>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6EA933FC-178D-4F12-B03D-3561F5802E5D}"/>
              </a:ext>
            </a:extLst>
          </p:cNvPr>
          <p:cNvSpPr>
            <a:spLocks noGrp="1"/>
          </p:cNvSpPr>
          <p:nvPr>
            <p:ph type="sldNum" sz="quarter" idx="12"/>
          </p:nvPr>
        </p:nvSpPr>
        <p:spPr>
          <a:xfrm>
            <a:off x="4344988" y="6475413"/>
            <a:ext cx="530225" cy="182562"/>
          </a:xfrm>
        </p:spPr>
        <p:txBody>
          <a:bodyPr/>
          <a:lstStyle/>
          <a:p>
            <a:fld id="{B1D4331A-3444-4310-B228-5C802A140C45}" type="slidenum">
              <a:rPr lang="de-DE" smtClean="0"/>
              <a:pPr/>
              <a:t>8</a:t>
            </a:fld>
            <a:endParaRPr lang="de-DE"/>
          </a:p>
        </p:txBody>
      </p:sp>
      <p:pic>
        <p:nvPicPr>
          <p:cNvPr id="8" name="Picture 7">
            <a:extLst>
              <a:ext uri="{FF2B5EF4-FFF2-40B4-BE49-F238E27FC236}">
                <a16:creationId xmlns:a16="http://schemas.microsoft.com/office/drawing/2014/main" id="{F92AFEFA-BA1E-488C-8C37-F0E5D52F54AF}"/>
              </a:ext>
            </a:extLst>
          </p:cNvPr>
          <p:cNvPicPr>
            <a:picLocks noChangeAspect="1"/>
          </p:cNvPicPr>
          <p:nvPr/>
        </p:nvPicPr>
        <p:blipFill>
          <a:blip r:embed="rId2"/>
          <a:stretch>
            <a:fillRect/>
          </a:stretch>
        </p:blipFill>
        <p:spPr>
          <a:xfrm>
            <a:off x="323528" y="2060849"/>
            <a:ext cx="4680520" cy="2483071"/>
          </a:xfrm>
          <a:prstGeom prst="rect">
            <a:avLst/>
          </a:prstGeom>
        </p:spPr>
      </p:pic>
      <p:sp>
        <p:nvSpPr>
          <p:cNvPr id="9" name="TextBox 8">
            <a:extLst>
              <a:ext uri="{FF2B5EF4-FFF2-40B4-BE49-F238E27FC236}">
                <a16:creationId xmlns:a16="http://schemas.microsoft.com/office/drawing/2014/main" id="{53B68494-0935-4444-8D91-13030911BB8D}"/>
              </a:ext>
            </a:extLst>
          </p:cNvPr>
          <p:cNvSpPr txBox="1"/>
          <p:nvPr/>
        </p:nvSpPr>
        <p:spPr>
          <a:xfrm>
            <a:off x="539552" y="4757886"/>
            <a:ext cx="3134191" cy="338554"/>
          </a:xfrm>
          <a:prstGeom prst="rect">
            <a:avLst/>
          </a:prstGeom>
          <a:noFill/>
        </p:spPr>
        <p:txBody>
          <a:bodyPr wrap="none" rtlCol="0">
            <a:spAutoFit/>
          </a:bodyPr>
          <a:lstStyle/>
          <a:p>
            <a:r>
              <a:rPr lang="en-US" sz="1600" dirty="0"/>
              <a:t>Polynomial o133, o171, o145, o133</a:t>
            </a:r>
          </a:p>
        </p:txBody>
      </p:sp>
      <p:sp>
        <p:nvSpPr>
          <p:cNvPr id="10" name="Rectangle 9">
            <a:extLst>
              <a:ext uri="{FF2B5EF4-FFF2-40B4-BE49-F238E27FC236}">
                <a16:creationId xmlns:a16="http://schemas.microsoft.com/office/drawing/2014/main" id="{D80BBBC7-3FF9-4348-82F6-CFD138C01033}"/>
              </a:ext>
            </a:extLst>
          </p:cNvPr>
          <p:cNvSpPr/>
          <p:nvPr/>
        </p:nvSpPr>
        <p:spPr bwMode="auto">
          <a:xfrm>
            <a:off x="4283968" y="2564904"/>
            <a:ext cx="648072" cy="936104"/>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bodyPr>
          <a:lstStyle/>
          <a:p>
            <a:pPr eaLnBrk="1" hangingPunct="1">
              <a:spcAft>
                <a:spcPct val="40000"/>
              </a:spcAft>
            </a:pPr>
            <a:endParaRPr lang="en-US" sz="1800">
              <a:solidFill>
                <a:schemeClr val="tx1"/>
              </a:solidFill>
              <a:latin typeface="Frutiger LT Com 55 Roman" pitchFamily="34" charset="0"/>
            </a:endParaRPr>
          </a:p>
        </p:txBody>
      </p:sp>
      <p:sp>
        <p:nvSpPr>
          <p:cNvPr id="11" name="Rectangle 10">
            <a:extLst>
              <a:ext uri="{FF2B5EF4-FFF2-40B4-BE49-F238E27FC236}">
                <a16:creationId xmlns:a16="http://schemas.microsoft.com/office/drawing/2014/main" id="{5FD810D5-9E0D-4611-A277-B24A487E8680}"/>
              </a:ext>
            </a:extLst>
          </p:cNvPr>
          <p:cNvSpPr/>
          <p:nvPr/>
        </p:nvSpPr>
        <p:spPr bwMode="auto">
          <a:xfrm>
            <a:off x="4268325" y="3661218"/>
            <a:ext cx="648072" cy="936104"/>
          </a:xfrm>
          <a:prstGeom prst="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bodyPr>
          <a:lstStyle/>
          <a:p>
            <a:pPr eaLnBrk="1" hangingPunct="1">
              <a:spcAft>
                <a:spcPct val="40000"/>
              </a:spcAft>
            </a:pPr>
            <a:endParaRPr lang="en-US" sz="1800">
              <a:solidFill>
                <a:schemeClr val="tx1"/>
              </a:solidFill>
              <a:latin typeface="Frutiger LT Com 55 Roman" pitchFamily="34" charset="0"/>
            </a:endParaRPr>
          </a:p>
        </p:txBody>
      </p:sp>
    </p:spTree>
    <p:extLst>
      <p:ext uri="{BB962C8B-B14F-4D97-AF65-F5344CB8AC3E}">
        <p14:creationId xmlns:p14="http://schemas.microsoft.com/office/powerpoint/2010/main" val="1729226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D64AB-0981-4A7F-BE63-59C9C469B095}"/>
              </a:ext>
            </a:extLst>
          </p:cNvPr>
          <p:cNvSpPr>
            <a:spLocks noGrp="1"/>
          </p:cNvSpPr>
          <p:nvPr>
            <p:ph type="title"/>
          </p:nvPr>
        </p:nvSpPr>
        <p:spPr>
          <a:xfrm>
            <a:off x="685800" y="685800"/>
            <a:ext cx="7772400" cy="1066800"/>
          </a:xfrm>
        </p:spPr>
        <p:txBody>
          <a:bodyPr/>
          <a:lstStyle/>
          <a:p>
            <a:r>
              <a:rPr lang="en-US" dirty="0"/>
              <a:t>Transmitter Side Implementation</a:t>
            </a:r>
          </a:p>
        </p:txBody>
      </p:sp>
      <p:sp>
        <p:nvSpPr>
          <p:cNvPr id="3" name="Text Placeholder 2">
            <a:extLst>
              <a:ext uri="{FF2B5EF4-FFF2-40B4-BE49-F238E27FC236}">
                <a16:creationId xmlns:a16="http://schemas.microsoft.com/office/drawing/2014/main" id="{B4D1F1D8-2019-4EA4-858F-7C6B88FCBA43}"/>
              </a:ext>
            </a:extLst>
          </p:cNvPr>
          <p:cNvSpPr>
            <a:spLocks noGrp="1"/>
          </p:cNvSpPr>
          <p:nvPr>
            <p:ph idx="1"/>
          </p:nvPr>
        </p:nvSpPr>
        <p:spPr>
          <a:xfrm>
            <a:off x="4499992" y="1981200"/>
            <a:ext cx="3958208" cy="4114800"/>
          </a:xfrm>
        </p:spPr>
        <p:txBody>
          <a:bodyPr/>
          <a:lstStyle/>
          <a:p>
            <a:r>
              <a:rPr lang="en-US" sz="1800" dirty="0"/>
              <a:t>“Normal Modulation” as in current proposal</a:t>
            </a:r>
          </a:p>
          <a:p>
            <a:endParaRPr lang="en-US" sz="1800" kern="0" dirty="0"/>
          </a:p>
          <a:p>
            <a:r>
              <a:rPr lang="en-US" sz="1800" kern="0" dirty="0"/>
              <a:t>Additional bits of the convolutional code flip all output bits </a:t>
            </a:r>
            <a:r>
              <a:rPr lang="en-US" sz="1800" kern="0" dirty="0">
                <a:sym typeface="Wingdings" panose="05000000000000000000" pitchFamily="2" charset="2"/>
              </a:rPr>
              <a:t> no change to relative phase</a:t>
            </a:r>
          </a:p>
          <a:p>
            <a:pPr marL="0" indent="0">
              <a:buNone/>
            </a:pPr>
            <a:endParaRPr lang="en-US" sz="1800" kern="0" dirty="0">
              <a:sym typeface="Wingdings" panose="05000000000000000000" pitchFamily="2" charset="2"/>
            </a:endParaRPr>
          </a:p>
          <a:p>
            <a:pPr>
              <a:buFont typeface="Wingdings" panose="05000000000000000000" pitchFamily="2" charset="2"/>
              <a:buChar char="è"/>
            </a:pPr>
            <a:r>
              <a:rPr lang="en-US" sz="1800" kern="0" dirty="0">
                <a:sym typeface="Wingdings" panose="05000000000000000000" pitchFamily="2" charset="2"/>
              </a:rPr>
              <a:t>Use of the currently unused phase of the signal</a:t>
            </a:r>
          </a:p>
          <a:p>
            <a:pPr>
              <a:buFont typeface="Wingdings" panose="05000000000000000000" pitchFamily="2" charset="2"/>
              <a:buChar char="è"/>
            </a:pPr>
            <a:endParaRPr lang="en-US" sz="1800" kern="0" dirty="0">
              <a:sym typeface="Wingdings" panose="05000000000000000000" pitchFamily="2" charset="2"/>
            </a:endParaRPr>
          </a:p>
        </p:txBody>
      </p:sp>
      <p:sp>
        <p:nvSpPr>
          <p:cNvPr id="4" name="Date Placeholder 3">
            <a:extLst>
              <a:ext uri="{FF2B5EF4-FFF2-40B4-BE49-F238E27FC236}">
                <a16:creationId xmlns:a16="http://schemas.microsoft.com/office/drawing/2014/main" id="{F722C7A0-E8C8-4122-9A5C-90F58841B8C9}"/>
              </a:ext>
            </a:extLst>
          </p:cNvPr>
          <p:cNvSpPr>
            <a:spLocks noGrp="1"/>
          </p:cNvSpPr>
          <p:nvPr>
            <p:ph type="dt" sz="half" idx="10"/>
          </p:nvPr>
        </p:nvSpPr>
        <p:spPr>
          <a:xfrm>
            <a:off x="685800" y="381000"/>
            <a:ext cx="1600200" cy="212725"/>
          </a:xfrm>
        </p:spPr>
        <p:txBody>
          <a:bodyPr/>
          <a:lstStyle/>
          <a:p>
            <a:r>
              <a:rPr lang="en-US"/>
              <a:t>April 2025</a:t>
            </a:r>
            <a:endParaRPr lang="de-DE"/>
          </a:p>
        </p:txBody>
      </p:sp>
      <p:sp>
        <p:nvSpPr>
          <p:cNvPr id="5" name="Footer Placeholder 4">
            <a:extLst>
              <a:ext uri="{FF2B5EF4-FFF2-40B4-BE49-F238E27FC236}">
                <a16:creationId xmlns:a16="http://schemas.microsoft.com/office/drawing/2014/main" id="{1F0A89D7-57B3-4F1E-B298-4ED5957EDC0C}"/>
              </a:ext>
            </a:extLst>
          </p:cNvPr>
          <p:cNvSpPr>
            <a:spLocks noGrp="1"/>
          </p:cNvSpPr>
          <p:nvPr>
            <p:ph type="ftr" sz="quarter" idx="11"/>
          </p:nvPr>
        </p:nvSpPr>
        <p:spPr>
          <a:xfrm>
            <a:off x="5486400" y="6475413"/>
            <a:ext cx="3124200" cy="182562"/>
          </a:xfrm>
        </p:spPr>
        <p:txBody>
          <a:bodyPr/>
          <a:lstStyle/>
          <a:p>
            <a:r>
              <a:rPr lang="fr-FR"/>
              <a:t>J. Robert, FAU/Fraunhofer IIS</a:t>
            </a:r>
            <a:endParaRPr lang="de-DE" dirty="0"/>
          </a:p>
        </p:txBody>
      </p:sp>
      <p:sp>
        <p:nvSpPr>
          <p:cNvPr id="6" name="Slide Number Placeholder 5">
            <a:extLst>
              <a:ext uri="{FF2B5EF4-FFF2-40B4-BE49-F238E27FC236}">
                <a16:creationId xmlns:a16="http://schemas.microsoft.com/office/drawing/2014/main" id="{E109BAD5-2C6F-419A-8149-0A00DF2175B9}"/>
              </a:ext>
            </a:extLst>
          </p:cNvPr>
          <p:cNvSpPr>
            <a:spLocks noGrp="1"/>
          </p:cNvSpPr>
          <p:nvPr>
            <p:ph type="sldNum" sz="quarter" idx="12"/>
          </p:nvPr>
        </p:nvSpPr>
        <p:spPr>
          <a:xfrm>
            <a:off x="4344988" y="6475413"/>
            <a:ext cx="530225" cy="182562"/>
          </a:xfrm>
        </p:spPr>
        <p:txBody>
          <a:bodyPr/>
          <a:lstStyle/>
          <a:p>
            <a:fld id="{B1D4331A-3444-4310-B228-5C802A140C45}" type="slidenum">
              <a:rPr lang="de-DE" smtClean="0"/>
              <a:pPr/>
              <a:t>9</a:t>
            </a:fld>
            <a:endParaRPr lang="de-DE"/>
          </a:p>
        </p:txBody>
      </p:sp>
      <p:pic>
        <p:nvPicPr>
          <p:cNvPr id="8" name="Picture 7">
            <a:extLst>
              <a:ext uri="{FF2B5EF4-FFF2-40B4-BE49-F238E27FC236}">
                <a16:creationId xmlns:a16="http://schemas.microsoft.com/office/drawing/2014/main" id="{965B8488-68E1-4B98-8B00-E1733905E022}"/>
              </a:ext>
            </a:extLst>
          </p:cNvPr>
          <p:cNvPicPr>
            <a:picLocks noChangeAspect="1"/>
          </p:cNvPicPr>
          <p:nvPr/>
        </p:nvPicPr>
        <p:blipFill>
          <a:blip r:embed="rId2"/>
          <a:stretch>
            <a:fillRect/>
          </a:stretch>
        </p:blipFill>
        <p:spPr>
          <a:xfrm>
            <a:off x="466725" y="2348881"/>
            <a:ext cx="3710572" cy="2042373"/>
          </a:xfrm>
          <a:prstGeom prst="rect">
            <a:avLst/>
          </a:prstGeom>
        </p:spPr>
      </p:pic>
    </p:spTree>
    <p:extLst>
      <p:ext uri="{BB962C8B-B14F-4D97-AF65-F5344CB8AC3E}">
        <p14:creationId xmlns:p14="http://schemas.microsoft.com/office/powerpoint/2010/main" val="584614811"/>
      </p:ext>
    </p:extLst>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1207</Words>
  <Application>Microsoft Office PowerPoint</Application>
  <PresentationFormat>On-screen Show (4:3)</PresentationFormat>
  <Paragraphs>145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Frutiger LT Com 55 Roman</vt:lpstr>
      <vt:lpstr>Times New Roman</vt:lpstr>
      <vt:lpstr>Wingdings</vt:lpstr>
      <vt:lpstr>Office</vt:lpstr>
      <vt:lpstr>PowerPoint Presentation</vt:lpstr>
      <vt:lpstr>Additional Improvements for the  Long-Range PHY</vt:lpstr>
      <vt:lpstr>Background</vt:lpstr>
      <vt:lpstr>Simulation Assumptions</vt:lpstr>
      <vt:lpstr>Current TI Proposal</vt:lpstr>
      <vt:lpstr>Sophisticated Decoding</vt:lpstr>
      <vt:lpstr>Proposal</vt:lpstr>
      <vt:lpstr>How does it Work?</vt:lpstr>
      <vt:lpstr>Transmitter Side Implementation</vt:lpstr>
      <vt:lpstr>Gain of Lower Code-Rates</vt:lpstr>
      <vt:lpstr>Decoding Performance in AWGN</vt:lpstr>
      <vt:lpstr>Comparison TI &amp; Bound of Proposed Scheme</vt:lpstr>
      <vt:lpstr>Additional Remarks</vt:lpstr>
      <vt:lpstr>Conclusions and Next Steps</vt:lpstr>
      <vt:lpstr>Literature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71</cp:revision>
  <cp:lastPrinted>1998-02-10T13:28:06Z</cp:lastPrinted>
  <dcterms:created xsi:type="dcterms:W3CDTF">2025-03-07T11:18:38Z</dcterms:created>
  <dcterms:modified xsi:type="dcterms:W3CDTF">2025-04-30T12:01:46Z</dcterms:modified>
</cp:coreProperties>
</file>