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59" r:id="rId2"/>
    <p:sldId id="290" r:id="rId3"/>
    <p:sldId id="2369" r:id="rId4"/>
    <p:sldId id="369" r:id="rId5"/>
    <p:sldId id="370" r:id="rId6"/>
    <p:sldId id="371" r:id="rId7"/>
    <p:sldId id="2422" r:id="rId8"/>
    <p:sldId id="2423" r:id="rId9"/>
    <p:sldId id="2424" r:id="rId10"/>
    <p:sldId id="401" r:id="rId11"/>
    <p:sldId id="402" r:id="rId12"/>
    <p:sldId id="2376" r:id="rId13"/>
    <p:sldId id="2377" r:id="rId14"/>
    <p:sldId id="264" r:id="rId15"/>
    <p:sldId id="2429" r:id="rId16"/>
    <p:sldId id="2427" r:id="rId17"/>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90"/>
            <p14:sldId id="2369"/>
            <p14:sldId id="369"/>
            <p14:sldId id="370"/>
            <p14:sldId id="371"/>
            <p14:sldId id="2422"/>
            <p14:sldId id="2423"/>
            <p14:sldId id="2424"/>
            <p14:sldId id="401"/>
            <p14:sldId id="402"/>
            <p14:sldId id="2376"/>
            <p14:sldId id="2377"/>
            <p14:sldId id="264"/>
          </p14:sldIdLst>
        </p14:section>
        <p14:section name="Closing Slide" id="{17524BA6-C3AC-EE4D-BA9D-E46A8CDB0646}">
          <p14:sldIdLst>
            <p14:sldId id="2429"/>
            <p14:sldId id="242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5C58F92-56E1-E5F6-834E-10CC12C75D7A}" name="Phil Beecher" initials="PB" userId="8e59e9d451c39ba5"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9900"/>
    <a:srgbClr val="990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8F88C4A-08B5-4DB8-BB4E-3952D76A0474}" v="1" dt="2025-04-30T10:50:44.70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725" autoAdjust="0"/>
    <p:restoredTop sz="95742" autoAdjust="0"/>
  </p:normalViewPr>
  <p:slideViewPr>
    <p:cSldViewPr>
      <p:cViewPr varScale="1">
        <p:scale>
          <a:sx n="66" d="100"/>
          <a:sy n="66" d="100"/>
        </p:scale>
        <p:origin x="924" y="288"/>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microsoft.com/office/2018/10/relationships/authors" Target="authors.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F8F88C4A-08B5-4DB8-BB4E-3952D76A0474}"/>
    <pc:docChg chg="custSel modSld modMainMaster">
      <pc:chgData name="Phil Beecher" userId="8e59e9d451c39ba5" providerId="LiveId" clId="{F8F88C4A-08B5-4DB8-BB4E-3952D76A0474}" dt="2025-04-30T11:12:21.530" v="175" actId="20577"/>
      <pc:docMkLst>
        <pc:docMk/>
      </pc:docMkLst>
      <pc:sldChg chg="modSp mod">
        <pc:chgData name="Phil Beecher" userId="8e59e9d451c39ba5" providerId="LiveId" clId="{F8F88C4A-08B5-4DB8-BB4E-3952D76A0474}" dt="2025-04-30T09:55:29.928" v="9" actId="20577"/>
        <pc:sldMkLst>
          <pc:docMk/>
          <pc:sldMk cId="0" sldId="259"/>
        </pc:sldMkLst>
        <pc:spChg chg="mod">
          <ac:chgData name="Phil Beecher" userId="8e59e9d451c39ba5" providerId="LiveId" clId="{F8F88C4A-08B5-4DB8-BB4E-3952D76A0474}" dt="2025-04-30T09:55:29.928" v="9" actId="20577"/>
          <ac:spMkLst>
            <pc:docMk/>
            <pc:sldMk cId="0" sldId="259"/>
            <ac:spMk id="27651" creationId="{00000000-0000-0000-0000-000000000000}"/>
          </ac:spMkLst>
        </pc:spChg>
      </pc:sldChg>
      <pc:sldChg chg="delSp modSp mod">
        <pc:chgData name="Phil Beecher" userId="8e59e9d451c39ba5" providerId="LiveId" clId="{F8F88C4A-08B5-4DB8-BB4E-3952D76A0474}" dt="2025-04-30T10:50:51.688" v="56" actId="20577"/>
        <pc:sldMkLst>
          <pc:docMk/>
          <pc:sldMk cId="2328046606" sldId="264"/>
        </pc:sldMkLst>
        <pc:spChg chg="del">
          <ac:chgData name="Phil Beecher" userId="8e59e9d451c39ba5" providerId="LiveId" clId="{F8F88C4A-08B5-4DB8-BB4E-3952D76A0474}" dt="2025-04-30T10:50:44.700" v="50" actId="478"/>
          <ac:spMkLst>
            <pc:docMk/>
            <pc:sldMk cId="2328046606" sldId="264"/>
            <ac:spMk id="7" creationId="{00000000-0000-0000-0000-000000000000}"/>
          </ac:spMkLst>
        </pc:spChg>
        <pc:spChg chg="mod">
          <ac:chgData name="Phil Beecher" userId="8e59e9d451c39ba5" providerId="LiveId" clId="{F8F88C4A-08B5-4DB8-BB4E-3952D76A0474}" dt="2025-04-30T10:50:51.688" v="56" actId="20577"/>
          <ac:spMkLst>
            <pc:docMk/>
            <pc:sldMk cId="2328046606" sldId="264"/>
            <ac:spMk id="4099" creationId="{00000000-0000-0000-0000-000000000000}"/>
          </ac:spMkLst>
        </pc:spChg>
      </pc:sldChg>
      <pc:sldChg chg="modSp mod">
        <pc:chgData name="Phil Beecher" userId="8e59e9d451c39ba5" providerId="LiveId" clId="{F8F88C4A-08B5-4DB8-BB4E-3952D76A0474}" dt="2025-04-30T11:12:21.530" v="175" actId="20577"/>
        <pc:sldMkLst>
          <pc:docMk/>
          <pc:sldMk cId="2210246725" sldId="2429"/>
        </pc:sldMkLst>
        <pc:spChg chg="mod">
          <ac:chgData name="Phil Beecher" userId="8e59e9d451c39ba5" providerId="LiveId" clId="{F8F88C4A-08B5-4DB8-BB4E-3952D76A0474}" dt="2025-04-30T11:12:21.530" v="175" actId="20577"/>
          <ac:spMkLst>
            <pc:docMk/>
            <pc:sldMk cId="2210246725" sldId="2429"/>
            <ac:spMk id="4099" creationId="{5098FE38-238B-AA4B-545B-659EF5CB8B42}"/>
          </ac:spMkLst>
        </pc:spChg>
      </pc:sldChg>
      <pc:sldMasterChg chg="modSp mod">
        <pc:chgData name="Phil Beecher" userId="8e59e9d451c39ba5" providerId="LiveId" clId="{F8F88C4A-08B5-4DB8-BB4E-3952D76A0474}" dt="2025-04-30T09:55:05.872" v="1" actId="20577"/>
        <pc:sldMasterMkLst>
          <pc:docMk/>
          <pc:sldMasterMk cId="0" sldId="2147483648"/>
        </pc:sldMasterMkLst>
        <pc:spChg chg="mod">
          <ac:chgData name="Phil Beecher" userId="8e59e9d451c39ba5" providerId="LiveId" clId="{F8F88C4A-08B5-4DB8-BB4E-3952D76A0474}" dt="2025-04-30T09:55:05.872"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384175" y="701675"/>
            <a:ext cx="6165850"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de-DE"/>
              <a:t>doc.: IEEE 802.15-&lt;doc#&gt;</a:t>
            </a:r>
          </a:p>
        </p:txBody>
      </p:sp>
      <p:sp>
        <p:nvSpPr>
          <p:cNvPr id="5" name="Rectangle 3"/>
          <p:cNvSpPr>
            <a:spLocks noGrp="1" noChangeArrowheads="1"/>
          </p:cNvSpPr>
          <p:nvPr>
            <p:ph type="dt" idx="1"/>
          </p:nvPr>
        </p:nvSpPr>
        <p:spPr>
          <a:ln/>
        </p:spPr>
        <p:txBody>
          <a:bodyPr/>
          <a:lstStyle/>
          <a:p>
            <a:r>
              <a:rPr lang="en-US" altLang="de-DE"/>
              <a:t>&lt;month year&gt;</a:t>
            </a:r>
          </a:p>
        </p:txBody>
      </p:sp>
      <p:sp>
        <p:nvSpPr>
          <p:cNvPr id="6" name="Rectangle 6"/>
          <p:cNvSpPr>
            <a:spLocks noGrp="1" noChangeArrowheads="1"/>
          </p:cNvSpPr>
          <p:nvPr>
            <p:ph type="ftr" sz="quarter" idx="4"/>
          </p:nvPr>
        </p:nvSpPr>
        <p:spPr>
          <a:ln/>
        </p:spPr>
        <p:txBody>
          <a:bodyPr/>
          <a:lstStyle/>
          <a:p>
            <a:pPr lvl="4"/>
            <a:r>
              <a:rPr lang="en-US" altLang="de-DE"/>
              <a:t>&lt;author&gt;, &lt;company&gt;</a:t>
            </a:r>
          </a:p>
        </p:txBody>
      </p:sp>
      <p:sp>
        <p:nvSpPr>
          <p:cNvPr id="7" name="Rectangle 7"/>
          <p:cNvSpPr>
            <a:spLocks noGrp="1" noChangeArrowheads="1"/>
          </p:cNvSpPr>
          <p:nvPr>
            <p:ph type="sldNum" sz="quarter" idx="5"/>
          </p:nvPr>
        </p:nvSpPr>
        <p:spPr>
          <a:ln/>
        </p:spPr>
        <p:txBody>
          <a:bodyPr/>
          <a:lstStyle/>
          <a:p>
            <a:r>
              <a:rPr lang="en-US" altLang="de-DE"/>
              <a:t>Page </a:t>
            </a:r>
            <a:fld id="{5235503D-2593-40A2-BFDD-4AED850549E3}" type="slidenum">
              <a:rPr lang="en-US" altLang="de-DE"/>
              <a:pPr/>
              <a:t>14</a:t>
            </a:fld>
            <a:endParaRPr lang="en-US" altLang="de-DE"/>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42752478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1658C9-CBCE-6130-DC09-77CDDB839DED}"/>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84BFFC64-A4A0-EC37-BB54-955BB3F468E4}"/>
              </a:ext>
            </a:extLst>
          </p:cNvPr>
          <p:cNvSpPr>
            <a:spLocks noGrp="1" noChangeArrowheads="1"/>
          </p:cNvSpPr>
          <p:nvPr>
            <p:ph type="hdr" sz="quarter"/>
          </p:nvPr>
        </p:nvSpPr>
        <p:spPr>
          <a:ln/>
        </p:spPr>
        <p:txBody>
          <a:bodyPr/>
          <a:lstStyle/>
          <a:p>
            <a:r>
              <a:rPr lang="en-US" altLang="de-DE"/>
              <a:t>doc.: IEEE 802.15-&lt;doc#&gt;</a:t>
            </a:r>
          </a:p>
        </p:txBody>
      </p:sp>
      <p:sp>
        <p:nvSpPr>
          <p:cNvPr id="5" name="Rectangle 3">
            <a:extLst>
              <a:ext uri="{FF2B5EF4-FFF2-40B4-BE49-F238E27FC236}">
                <a16:creationId xmlns:a16="http://schemas.microsoft.com/office/drawing/2014/main" id="{254E1116-469E-3669-6670-084DDAADDC21}"/>
              </a:ext>
            </a:extLst>
          </p:cNvPr>
          <p:cNvSpPr>
            <a:spLocks noGrp="1" noChangeArrowheads="1"/>
          </p:cNvSpPr>
          <p:nvPr>
            <p:ph type="dt" idx="1"/>
          </p:nvPr>
        </p:nvSpPr>
        <p:spPr>
          <a:ln/>
        </p:spPr>
        <p:txBody>
          <a:bodyPr/>
          <a:lstStyle/>
          <a:p>
            <a:r>
              <a:rPr lang="en-US" altLang="de-DE"/>
              <a:t>&lt;month year&gt;</a:t>
            </a:r>
          </a:p>
        </p:txBody>
      </p:sp>
      <p:sp>
        <p:nvSpPr>
          <p:cNvPr id="6" name="Rectangle 6">
            <a:extLst>
              <a:ext uri="{FF2B5EF4-FFF2-40B4-BE49-F238E27FC236}">
                <a16:creationId xmlns:a16="http://schemas.microsoft.com/office/drawing/2014/main" id="{21D69640-1AEF-C156-1B1C-5C6D5A219962}"/>
              </a:ext>
            </a:extLst>
          </p:cNvPr>
          <p:cNvSpPr>
            <a:spLocks noGrp="1" noChangeArrowheads="1"/>
          </p:cNvSpPr>
          <p:nvPr>
            <p:ph type="ftr" sz="quarter" idx="4"/>
          </p:nvPr>
        </p:nvSpPr>
        <p:spPr>
          <a:ln/>
        </p:spPr>
        <p:txBody>
          <a:bodyPr/>
          <a:lstStyle/>
          <a:p>
            <a:pPr lvl="4"/>
            <a:r>
              <a:rPr lang="en-US" altLang="de-DE"/>
              <a:t>&lt;author&gt;, &lt;company&gt;</a:t>
            </a:r>
          </a:p>
        </p:txBody>
      </p:sp>
      <p:sp>
        <p:nvSpPr>
          <p:cNvPr id="7" name="Rectangle 7">
            <a:extLst>
              <a:ext uri="{FF2B5EF4-FFF2-40B4-BE49-F238E27FC236}">
                <a16:creationId xmlns:a16="http://schemas.microsoft.com/office/drawing/2014/main" id="{9647319A-B8BF-EA17-1EA1-252A49BB8F8E}"/>
              </a:ext>
            </a:extLst>
          </p:cNvPr>
          <p:cNvSpPr>
            <a:spLocks noGrp="1" noChangeArrowheads="1"/>
          </p:cNvSpPr>
          <p:nvPr>
            <p:ph type="sldNum" sz="quarter" idx="5"/>
          </p:nvPr>
        </p:nvSpPr>
        <p:spPr>
          <a:ln/>
        </p:spPr>
        <p:txBody>
          <a:bodyPr/>
          <a:lstStyle/>
          <a:p>
            <a:r>
              <a:rPr lang="en-US" altLang="de-DE"/>
              <a:t>Page </a:t>
            </a:r>
            <a:fld id="{5235503D-2593-40A2-BFDD-4AED850549E3}" type="slidenum">
              <a:rPr lang="en-US" altLang="de-DE"/>
              <a:pPr/>
              <a:t>15</a:t>
            </a:fld>
            <a:endParaRPr lang="en-US" altLang="de-DE"/>
          </a:p>
        </p:txBody>
      </p:sp>
      <p:sp>
        <p:nvSpPr>
          <p:cNvPr id="24578" name="Rectangle 2">
            <a:extLst>
              <a:ext uri="{FF2B5EF4-FFF2-40B4-BE49-F238E27FC236}">
                <a16:creationId xmlns:a16="http://schemas.microsoft.com/office/drawing/2014/main" id="{A822FA99-A48F-D315-C382-5AB0F184AD04}"/>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1A43A883-23EA-F57A-E672-C6A4A866006A}"/>
              </a:ext>
            </a:extLst>
          </p:cNvPr>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6367484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
        <p:nvSpPr>
          <p:cNvPr id="7" name="Rectangle 5">
            <a:extLst>
              <a:ext uri="{FF2B5EF4-FFF2-40B4-BE49-F238E27FC236}">
                <a16:creationId xmlns:a16="http://schemas.microsoft.com/office/drawing/2014/main" id="{5B07D9AD-AE5C-4EB4-87E8-7441F9EDAC4D}"/>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90835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
        <p:nvSpPr>
          <p:cNvPr id="3" name="Rectangle 5">
            <a:extLst>
              <a:ext uri="{FF2B5EF4-FFF2-40B4-BE49-F238E27FC236}">
                <a16:creationId xmlns:a16="http://schemas.microsoft.com/office/drawing/2014/main" id="{5C13CC33-2033-9EF6-9D68-DA26E20C07D3}"/>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
        <p:nvSpPr>
          <p:cNvPr id="2" name="Rectangle 5">
            <a:extLst>
              <a:ext uri="{FF2B5EF4-FFF2-40B4-BE49-F238E27FC236}">
                <a16:creationId xmlns:a16="http://schemas.microsoft.com/office/drawing/2014/main" id="{C58AAC64-B14F-3DEE-BCB4-E7E23D517354}"/>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EB96BBA-3FDF-3E2F-E9C1-C0C8307280A0}"/>
              </a:ext>
            </a:extLst>
          </p:cNvPr>
          <p:cNvSpPr/>
          <p:nvPr/>
        </p:nvSpPr>
        <p:spPr>
          <a:xfrm>
            <a:off x="615245"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p>
        </p:txBody>
      </p:sp>
      <p:pic>
        <p:nvPicPr>
          <p:cNvPr id="5" name="Picture 6">
            <a:extLst>
              <a:ext uri="{FF2B5EF4-FFF2-40B4-BE49-F238E27FC236}">
                <a16:creationId xmlns:a16="http://schemas.microsoft.com/office/drawing/2014/main" id="{8074D166-1266-3EEB-946A-0B58F184C29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617201" y="6280152"/>
            <a:ext cx="979312" cy="213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a:extLst>
              <a:ext uri="{FF2B5EF4-FFF2-40B4-BE49-F238E27FC236}">
                <a16:creationId xmlns:a16="http://schemas.microsoft.com/office/drawing/2014/main" id="{597D5567-8BCA-3E6B-5A39-22B4B882AC7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09602" y="6267452"/>
            <a:ext cx="2094089" cy="287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84849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j-lt"/>
                <a:ea typeface="ＭＳ Ｐゴシック" pitchFamily="-65" charset="-128"/>
                <a:cs typeface="Calibri" panose="020F0502020204030204" pitchFamily="34" charset="0"/>
              </a:defRPr>
            </a:lvl1pPr>
          </a:lstStyle>
          <a:p>
            <a:pPr>
              <a:defRPr/>
            </a:pPr>
            <a:r>
              <a:rPr lang="en-US" dirty="0"/>
              <a:t>Slide </a:t>
            </a:r>
            <a:fld id="{AD8365B0-1DCB-374B-8D2E-32E02956BE58}" type="slidenum">
              <a:rPr lang="en-US" smtClean="0"/>
              <a:pPr>
                <a:defRPr/>
              </a:pPr>
              <a:t>‹#›</a:t>
            </a:fld>
            <a:endParaRPr lang="en-US" dirty="0"/>
          </a:p>
        </p:txBody>
      </p:sp>
      <p:sp>
        <p:nvSpPr>
          <p:cNvPr id="1031" name="Rectangle 7"/>
          <p:cNvSpPr>
            <a:spLocks noChangeArrowheads="1"/>
          </p:cNvSpPr>
          <p:nvPr/>
        </p:nvSpPr>
        <p:spPr bwMode="auto">
          <a:xfrm>
            <a:off x="5994400" y="229056"/>
            <a:ext cx="52832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nchor="b">
            <a:spAutoFit/>
          </a:bodyPr>
          <a:lstStyle/>
          <a:p>
            <a:pPr marL="0" lvl="4" algn="r" eaLnBrk="0" hangingPunct="0"/>
            <a:r>
              <a:rPr lang="en-US" sz="1400" b="0" dirty="0">
                <a:latin typeface="+mj-lt"/>
                <a:cs typeface="Calibri" panose="020F0502020204030204" pitchFamily="34" charset="0"/>
              </a:rPr>
              <a:t>doc #:</a:t>
            </a:r>
            <a:r>
              <a:rPr lang="en-GB" sz="1400" b="0" i="0" dirty="0">
                <a:solidFill>
                  <a:srgbClr val="000000"/>
                </a:solidFill>
                <a:effectLst/>
                <a:latin typeface="+mj-lt"/>
              </a:rPr>
              <a:t>15-25-0198-00-04ad</a:t>
            </a:r>
            <a:endParaRPr lang="en-US" sz="1400" b="0" dirty="0">
              <a:latin typeface="+mj-lt"/>
              <a:cs typeface="Calibri" panose="020F0502020204030204" pitchFamily="34" charset="0"/>
            </a:endParaRPr>
          </a:p>
        </p:txBody>
      </p:sp>
      <p:sp>
        <p:nvSpPr>
          <p:cNvPr id="1033" name="Rectangle 9"/>
          <p:cNvSpPr>
            <a:spLocks noChangeArrowheads="1"/>
          </p:cNvSpPr>
          <p:nvPr/>
        </p:nvSpPr>
        <p:spPr bwMode="auto">
          <a:xfrm>
            <a:off x="914400" y="6475413"/>
            <a:ext cx="948267"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sz="1200" dirty="0">
                <a:latin typeface="+mj-lt"/>
                <a:cs typeface="Calibri" panose="020F0502020204030204" pitchFamily="34"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sz="1200"/>
          </a:p>
        </p:txBody>
      </p:sp>
      <p:sp>
        <p:nvSpPr>
          <p:cNvPr id="11" name="Rectangle 5">
            <a:extLst>
              <a:ext uri="{FF2B5EF4-FFF2-40B4-BE49-F238E27FC236}">
                <a16:creationId xmlns:a16="http://schemas.microsoft.com/office/drawing/2014/main" id="{C6AE45B6-7BA4-4329-AA29-8E094456F97C}"/>
              </a:ext>
            </a:extLst>
          </p:cNvPr>
          <p:cNvSpPr>
            <a:spLocks noGrp="1" noChangeArrowheads="1"/>
          </p:cNvSpPr>
          <p:nvPr>
            <p:ph type="ftr" sz="quarter" idx="3"/>
          </p:nvPr>
        </p:nvSpPr>
        <p:spPr>
          <a:xfrm>
            <a:off x="7315200" y="6473309"/>
            <a:ext cx="3962400" cy="184666"/>
          </a:xfrm>
          <a:prstGeom prst="rect">
            <a:avLst/>
          </a:prstGeom>
          <a:ln/>
        </p:spPr>
        <p:txBody>
          <a:bodyPr tIns="0" bIns="0"/>
          <a:lstStyle>
            <a:lvl1pPr>
              <a:defRPr>
                <a:latin typeface="+mj-lt"/>
                <a:cs typeface="Calibri" panose="020F0502020204030204" pitchFamily="34" charset="0"/>
              </a:defRPr>
            </a:lvl1pPr>
          </a:lstStyle>
          <a:p>
            <a:pPr algn="r">
              <a:defRPr/>
            </a:pPr>
            <a:r>
              <a:rPr lang="en-US" dirty="0"/>
              <a:t>Phil Beecher (Wi-SUN Alliance)</a:t>
            </a:r>
          </a:p>
        </p:txBody>
      </p:sp>
      <p:sp>
        <p:nvSpPr>
          <p:cNvPr id="13" name="Rectangle 7">
            <a:extLst>
              <a:ext uri="{FF2B5EF4-FFF2-40B4-BE49-F238E27FC236}">
                <a16:creationId xmlns:a16="http://schemas.microsoft.com/office/drawing/2014/main" id="{3CB784B2-5860-4B3C-BF6D-C8234231458E}"/>
              </a:ext>
            </a:extLst>
          </p:cNvPr>
          <p:cNvSpPr>
            <a:spLocks noChangeArrowheads="1"/>
          </p:cNvSpPr>
          <p:nvPr userDrawn="1"/>
        </p:nvSpPr>
        <p:spPr bwMode="auto">
          <a:xfrm>
            <a:off x="914400" y="229056"/>
            <a:ext cx="26416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nchor="b">
            <a:spAutoFit/>
          </a:bodyPr>
          <a:lstStyle/>
          <a:p>
            <a:pPr marL="0" lvl="4" algn="l" eaLnBrk="0" hangingPunct="0"/>
            <a:r>
              <a:rPr lang="en-US" sz="1400" b="0" dirty="0">
                <a:latin typeface="+mj-lt"/>
                <a:cs typeface="Calibri" panose="020F0502020204030204" pitchFamily="34" charset="0"/>
              </a:rPr>
              <a:t>April 2025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8.xml"/><Relationship Id="rId6" Type="http://schemas.openxmlformats.org/officeDocument/2006/relationships/hyperlink" Target="http://standards.ieee.org/content/dam/ieee-standards/standards/web/documents/other/best_practices_for_ieee_standards_development_051215.pdf" TargetMode="External"/><Relationship Id="rId5" Type="http://schemas.openxmlformats.org/officeDocument/2006/relationships/hyperlink" Target="https://standards.ieee.org/faqs/copyrights/"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xfrm>
            <a:off x="59303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676400" y="609601"/>
            <a:ext cx="8839200" cy="4524315"/>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Submission Title: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TG4ad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Policy Slides and Agenda for 30 April 2025 conference call</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Date Submitted: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30 April 2025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Source: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Phil Beecher</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Company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Wi-SUN Alliance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Address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Hove Actually, SE England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Voice:[</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+44-1273-422275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E-Mail:[</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pbeecher@wi-sun.org</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TG4ad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Policy Slides and Agenda</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TG4ad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Policy Slides and Agenda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[Contribution for TG4ad NG SUN PHYs]</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9"/>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0" y="1752600"/>
            <a:ext cx="10363200" cy="4114800"/>
          </a:xfrm>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a:xfrm>
            <a:off x="9609139" y="6173474"/>
            <a:ext cx="601663" cy="366183"/>
          </a:xfrm>
          <a:prstGeom prst="rect">
            <a:avLst/>
          </a:prstGeom>
        </p:spPr>
        <p:txBody>
          <a:bodyPr vert="horz" wrap="square" lIns="0" tIns="0" rIns="0" bIns="0" numCol="1" anchor="ctr" anchorCtr="0" compatLnSpc="1">
            <a:prstTxWarp prst="textNoShape">
              <a:avLst/>
            </a:prstTxWarp>
          </a:bodyPr>
          <a:lstStyle>
            <a:defPPr>
              <a:defRPr lang="en-GB"/>
            </a:defPPr>
            <a:lvl1pPr algn="r" defTabSz="449263" rtl="0" eaLnBrk="0" fontAlgn="base" hangingPunct="0">
              <a:spcBef>
                <a:spcPct val="0"/>
              </a:spcBef>
              <a:spcAft>
                <a:spcPct val="0"/>
              </a:spcAft>
              <a:defRPr sz="933"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defTabSz="914377" eaLnBrk="1" hangingPunct="1"/>
            <a:fld id="{A3979A82-1A5E-4C7B-AFC0-111CA6C3130A}" type="slidenum">
              <a:rPr lang="en-US" altLang="en-US" smtClean="0"/>
              <a:pPr defTabSz="914377" eaLnBrk="1" hangingPunct="1"/>
              <a:t>10</a:t>
            </a:fld>
            <a:endParaRPr lang="en-US" altLang="en-US">
              <a:solidFill>
                <a:prstClr val="black"/>
              </a:solidFill>
              <a:latin typeface="Montserrat" charset="0"/>
            </a:endParaRPr>
          </a:p>
        </p:txBody>
      </p:sp>
    </p:spTree>
    <p:extLst>
      <p:ext uri="{BB962C8B-B14F-4D97-AF65-F5344CB8AC3E}">
        <p14:creationId xmlns:p14="http://schemas.microsoft.com/office/powerpoint/2010/main" val="71060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9"/>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981200" y="1655428"/>
            <a:ext cx="8229600" cy="4521007"/>
          </a:xfrm>
        </p:spPr>
        <p:txBody>
          <a:bodyPr>
            <a:normAutofit fontScale="625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https://standards.ieee.org/faqs/copyrights/</a:t>
            </a:r>
            <a:endParaRPr lang="en-US" sz="1867" dirty="0"/>
          </a:p>
          <a:p>
            <a:pPr lvl="3">
              <a:buSzPct val="150000"/>
            </a:pPr>
            <a:endParaRPr lang="en-US" sz="1867" dirty="0"/>
          </a:p>
          <a:p>
            <a:pPr lvl="2">
              <a:buSzPct val="150000"/>
            </a:pPr>
            <a:r>
              <a:rPr lang="en-US" dirty="0"/>
              <a:t>IEEE SA Best Practices for IEEE Standards Development </a:t>
            </a:r>
          </a:p>
          <a:p>
            <a:pPr marL="1588" lvl="2" indent="0">
              <a:buSzPct val="150000"/>
              <a:buNone/>
            </a:pPr>
            <a:r>
              <a:rPr lang="en-US" dirty="0">
                <a:hlinkClick r:id="rId6"/>
              </a:rPr>
              <a:t>http://standards.ieee.org/content/dam/ieee-standards/standards/web/documents/other/best_practices_for_ieee_standards_development_051215.pdf</a:t>
            </a:r>
            <a:endParaRPr lang="en-US" dirty="0"/>
          </a:p>
          <a:p>
            <a:pPr marL="114297" lvl="3" indent="0">
              <a:buSzPct val="150000"/>
              <a:buNone/>
            </a:pPr>
            <a:br>
              <a:rPr lang="en-US" sz="1867" dirty="0"/>
            </a:br>
            <a:endParaRPr lang="en-US" sz="1867" dirty="0"/>
          </a:p>
          <a:p>
            <a:pPr lvl="2">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a:xfrm>
            <a:off x="9609139" y="6173474"/>
            <a:ext cx="601663" cy="366183"/>
          </a:xfrm>
          <a:prstGeom prst="rect">
            <a:avLst/>
          </a:prstGeom>
        </p:spPr>
        <p:txBody>
          <a:bodyPr vert="horz" wrap="square" lIns="0" tIns="0" rIns="0" bIns="0" numCol="1" anchor="ctr" anchorCtr="0" compatLnSpc="1">
            <a:prstTxWarp prst="textNoShape">
              <a:avLst/>
            </a:prstTxWarp>
          </a:bodyPr>
          <a:lstStyle>
            <a:defPPr>
              <a:defRPr lang="en-GB"/>
            </a:defPPr>
            <a:lvl1pPr algn="r" defTabSz="449263" rtl="0" eaLnBrk="0" fontAlgn="base" hangingPunct="0">
              <a:spcBef>
                <a:spcPct val="0"/>
              </a:spcBef>
              <a:spcAft>
                <a:spcPct val="0"/>
              </a:spcAft>
              <a:defRPr sz="933"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defTabSz="914377" eaLnBrk="1" hangingPunct="1"/>
            <a:fld id="{A3979A82-1A5E-4C7B-AFC0-111CA6C3130A}" type="slidenum">
              <a:rPr lang="en-US" altLang="en-US" smtClean="0"/>
              <a:pPr defTabSz="914377" eaLnBrk="1" hangingPunct="1"/>
              <a:t>11</a:t>
            </a:fld>
            <a:endParaRPr lang="en-US" altLang="en-US">
              <a:solidFill>
                <a:prstClr val="black"/>
              </a:solidFill>
              <a:latin typeface="Montserrat" charset="0"/>
            </a:endParaRPr>
          </a:p>
        </p:txBody>
      </p:sp>
    </p:spTree>
    <p:extLst>
      <p:ext uri="{BB962C8B-B14F-4D97-AF65-F5344CB8AC3E}">
        <p14:creationId xmlns:p14="http://schemas.microsoft.com/office/powerpoint/2010/main" val="11722899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IEEE 802 Ground Rules</a:t>
            </a:r>
          </a:p>
        </p:txBody>
      </p:sp>
      <p:sp>
        <p:nvSpPr>
          <p:cNvPr id="3" name="Content Placeholder 2"/>
          <p:cNvSpPr>
            <a:spLocks noGrp="1"/>
          </p:cNvSpPr>
          <p:nvPr>
            <p:ph idx="1"/>
          </p:nvPr>
        </p:nvSpPr>
        <p:spPr>
          <a:xfrm>
            <a:off x="2063552" y="1628801"/>
            <a:ext cx="8208912" cy="4611663"/>
          </a:xfrm>
        </p:spPr>
        <p:txBody>
          <a:bodyPr/>
          <a:lstStyle/>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product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corporate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prices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restrictive notices – </a:t>
            </a:r>
          </a:p>
          <a:p>
            <a:pPr marL="857250" lvl="1" indent="-457200">
              <a:buFont typeface="Arial" panose="020B0604020202020204" pitchFamily="34" charset="0"/>
              <a:buChar char="•"/>
            </a:pPr>
            <a:r>
              <a:rPr lang="en-US" dirty="0">
                <a:latin typeface="Calibri" panose="020F0502020204030204" pitchFamily="34" charset="0"/>
                <a:cs typeface="Calibri" panose="020F0502020204030204" pitchFamily="34" charset="0"/>
              </a:rPr>
              <a:t>(e.g. no “confidential” notices in email)</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Presentations must be openly available</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Please respect all participants</a:t>
            </a:r>
          </a:p>
        </p:txBody>
      </p:sp>
      <p:sp>
        <p:nvSpPr>
          <p:cNvPr id="5" name="Slide Number Placeholder 3">
            <a:extLst>
              <a:ext uri="{FF2B5EF4-FFF2-40B4-BE49-F238E27FC236}">
                <a16:creationId xmlns:a16="http://schemas.microsoft.com/office/drawing/2014/main" id="{78AE3118-A7C8-4D0C-B58F-3D8860DAC0EA}"/>
              </a:ext>
            </a:extLst>
          </p:cNvPr>
          <p:cNvSpPr>
            <a:spLocks noGrp="1"/>
          </p:cNvSpPr>
          <p:nvPr>
            <p:ph type="sldNum" sz="quarter" idx="12"/>
          </p:nvPr>
        </p:nvSpPr>
        <p:spPr>
          <a:xfrm>
            <a:off x="59176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12</a:t>
            </a:fld>
            <a:endParaRPr lang="en-US" dirty="0"/>
          </a:p>
        </p:txBody>
      </p:sp>
      <p:sp>
        <p:nvSpPr>
          <p:cNvPr id="4" name="Footer Placeholder 2">
            <a:extLst>
              <a:ext uri="{FF2B5EF4-FFF2-40B4-BE49-F238E27FC236}">
                <a16:creationId xmlns:a16="http://schemas.microsoft.com/office/drawing/2014/main" id="{371F7736-CCF8-1584-F6F8-74BAA55C3D5C}"/>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5635735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TG4ad Leadership</a:t>
            </a:r>
          </a:p>
        </p:txBody>
      </p:sp>
      <p:sp>
        <p:nvSpPr>
          <p:cNvPr id="3" name="Content Placeholder 2"/>
          <p:cNvSpPr>
            <a:spLocks noGrp="1"/>
          </p:cNvSpPr>
          <p:nvPr>
            <p:ph idx="1"/>
          </p:nvPr>
        </p:nvSpPr>
        <p:spPr>
          <a:xfrm>
            <a:off x="609600" y="1628801"/>
            <a:ext cx="10668000" cy="4611663"/>
          </a:xfrm>
        </p:spPr>
        <p:txBody>
          <a:bodyPr/>
          <a:lstStyle/>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Chair:  Phil Beecher (Wi-SUN Alliance)</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Vice Chair: Joerg Robert (</a:t>
            </a:r>
            <a:r>
              <a:rPr lang="en-US" altLang="de-DE" sz="3200" dirty="0"/>
              <a:t>TU Ilmenau/Fraunhofer IIS</a:t>
            </a:r>
            <a:r>
              <a:rPr lang="en-US" altLang="de-DE" sz="3200" dirty="0">
                <a:latin typeface="Calibri" panose="020F0502020204030204" pitchFamily="34" charset="0"/>
                <a:cs typeface="Calibri" panose="020F0502020204030204" pitchFamily="34" charset="0"/>
              </a:rPr>
              <a:t>)</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Vice Chair: Hiroshi Harada (Kyoto University)</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Secretary: Gary Stuebing (Cisco Systems)</a:t>
            </a:r>
          </a:p>
        </p:txBody>
      </p:sp>
      <p:sp>
        <p:nvSpPr>
          <p:cNvPr id="5" name="Slide Number Placeholder 3">
            <a:extLst>
              <a:ext uri="{FF2B5EF4-FFF2-40B4-BE49-F238E27FC236}">
                <a16:creationId xmlns:a16="http://schemas.microsoft.com/office/drawing/2014/main" id="{78AE3118-A7C8-4D0C-B58F-3D8860DAC0EA}"/>
              </a:ext>
            </a:extLst>
          </p:cNvPr>
          <p:cNvSpPr>
            <a:spLocks noGrp="1"/>
          </p:cNvSpPr>
          <p:nvPr>
            <p:ph type="sldNum" sz="quarter" idx="12"/>
          </p:nvPr>
        </p:nvSpPr>
        <p:spPr>
          <a:xfrm>
            <a:off x="59176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13</a:t>
            </a:fld>
            <a:endParaRPr lang="en-US" dirty="0"/>
          </a:p>
        </p:txBody>
      </p:sp>
      <p:sp>
        <p:nvSpPr>
          <p:cNvPr id="4" name="Footer Placeholder 2">
            <a:extLst>
              <a:ext uri="{FF2B5EF4-FFF2-40B4-BE49-F238E27FC236}">
                <a16:creationId xmlns:a16="http://schemas.microsoft.com/office/drawing/2014/main" id="{371F7736-CCF8-1584-F6F8-74BAA55C3D5C}"/>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32984998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761999" y="1143794"/>
            <a:ext cx="10566401" cy="4648200"/>
          </a:xfrm>
          <a:ln/>
        </p:spPr>
        <p:txBody>
          <a:bodyPr/>
          <a:lstStyle/>
          <a:p>
            <a:pPr marL="0" indent="0">
              <a:buNone/>
            </a:pPr>
            <a:r>
              <a:rPr lang="en-US" altLang="de-DE" sz="1600" dirty="0"/>
              <a:t>:</a:t>
            </a:r>
          </a:p>
          <a:p>
            <a:pPr marL="514350" indent="-514350">
              <a:buFont typeface="+mj-lt"/>
              <a:buAutoNum type="arabicPeriod"/>
            </a:pPr>
            <a:r>
              <a:rPr lang="en-US" altLang="de-DE" sz="1600" dirty="0"/>
              <a:t>Policies and guidelines</a:t>
            </a:r>
          </a:p>
          <a:p>
            <a:pPr marL="514350" indent="-514350">
              <a:buFont typeface="+mj-lt"/>
              <a:buAutoNum type="arabicPeriod"/>
            </a:pPr>
            <a:r>
              <a:rPr lang="en-US" altLang="de-DE" sz="1600" dirty="0"/>
              <a:t>Call for Patents</a:t>
            </a:r>
          </a:p>
          <a:p>
            <a:pPr marL="514350" indent="-514350">
              <a:buFont typeface="+mj-lt"/>
              <a:buAutoNum type="arabicPeriod"/>
            </a:pPr>
            <a:r>
              <a:rPr lang="en-US" altLang="de-DE" sz="1600" dirty="0"/>
              <a:t>Approval of the agenda</a:t>
            </a:r>
          </a:p>
          <a:p>
            <a:pPr marL="514350" indent="-514350">
              <a:buFont typeface="+mj-lt"/>
              <a:buAutoNum type="arabicPeriod"/>
            </a:pPr>
            <a:r>
              <a:rPr lang="en-US" altLang="de-DE" sz="1600" dirty="0"/>
              <a:t>Proposals Performance – Shugo Kajita</a:t>
            </a:r>
          </a:p>
          <a:p>
            <a:pPr marL="514350" indent="-514350">
              <a:buFont typeface="+mj-lt"/>
              <a:buAutoNum type="arabicPeriod"/>
            </a:pPr>
            <a:r>
              <a:rPr lang="en-US" altLang="de-DE" sz="1600" dirty="0"/>
              <a:t>Other Proposal updates / performance / simulation results / </a:t>
            </a:r>
            <a:r>
              <a:rPr lang="en-US" altLang="de-DE" sz="1600" dirty="0" err="1"/>
              <a:t>etc</a:t>
            </a:r>
            <a:endParaRPr lang="en-US" altLang="de-DE" sz="1600" dirty="0"/>
          </a:p>
          <a:p>
            <a:pPr marL="514350" indent="-514350">
              <a:buFont typeface="+mj-lt"/>
              <a:buAutoNum type="arabicPeriod"/>
            </a:pPr>
            <a:r>
              <a:rPr lang="en-US" altLang="de-DE" sz="1600" dirty="0"/>
              <a:t>Discuss next steps for proposal evaluation </a:t>
            </a:r>
          </a:p>
          <a:p>
            <a:pPr marL="514350" indent="-514350">
              <a:buFont typeface="+mj-lt"/>
              <a:buAutoNum type="arabicPeriod"/>
            </a:pPr>
            <a:r>
              <a:rPr lang="en-US" altLang="de-DE" sz="1600" dirty="0" err="1"/>
              <a:t>AoB</a:t>
            </a:r>
            <a:endParaRPr lang="en-US" altLang="de-DE" sz="1600" dirty="0"/>
          </a:p>
          <a:p>
            <a:pPr marL="514350" indent="-514350">
              <a:buFont typeface="+mj-lt"/>
              <a:buAutoNum type="arabicPeriod"/>
            </a:pPr>
            <a:r>
              <a:rPr lang="en-US" altLang="de-DE" sz="1600" dirty="0"/>
              <a:t>Adjourn</a:t>
            </a:r>
          </a:p>
          <a:p>
            <a:pPr marL="514350" indent="-514350">
              <a:buFont typeface="+mj-lt"/>
              <a:buAutoNum type="arabicPeriod"/>
            </a:pPr>
            <a:endParaRPr lang="en-US" altLang="de-DE" sz="1600" dirty="0"/>
          </a:p>
          <a:p>
            <a:pPr marL="0" indent="0">
              <a:buNone/>
            </a:pPr>
            <a:endParaRPr lang="en-US" altLang="de-DE" sz="1600" dirty="0"/>
          </a:p>
        </p:txBody>
      </p:sp>
      <p:sp>
        <p:nvSpPr>
          <p:cNvPr id="4098" name="Rectangle 2"/>
          <p:cNvSpPr>
            <a:spLocks noGrp="1" noChangeArrowheads="1"/>
          </p:cNvSpPr>
          <p:nvPr>
            <p:ph type="title"/>
          </p:nvPr>
        </p:nvSpPr>
        <p:spPr>
          <a:xfrm>
            <a:off x="965201" y="457994"/>
            <a:ext cx="10363200" cy="685800"/>
          </a:xfrm>
          <a:ln/>
        </p:spPr>
        <p:txBody>
          <a:bodyPr/>
          <a:lstStyle/>
          <a:p>
            <a:r>
              <a:rPr lang="de-DE" altLang="de-DE" sz="3200" dirty="0"/>
              <a:t>Agenda</a:t>
            </a:r>
          </a:p>
        </p:txBody>
      </p:sp>
      <p:sp>
        <p:nvSpPr>
          <p:cNvPr id="6" name="Foliennummernplatzhalter 5"/>
          <p:cNvSpPr>
            <a:spLocks noGrp="1"/>
          </p:cNvSpPr>
          <p:nvPr>
            <p:ph type="sldNum" sz="quarter" idx="12"/>
          </p:nvPr>
        </p:nvSpPr>
        <p:spPr>
          <a:xfrm>
            <a:off x="5930396" y="6475413"/>
            <a:ext cx="432811" cy="184666"/>
          </a:xfrm>
        </p:spPr>
        <p:txBody>
          <a:bodyPr/>
          <a:lstStyle/>
          <a:p>
            <a:r>
              <a:rPr lang="en-US" altLang="de-DE"/>
              <a:t>Slide </a:t>
            </a:r>
            <a:fld id="{7A2547F0-3012-462D-B37B-CAA7F6C71D5F}" type="slidenum">
              <a:rPr lang="en-US" altLang="de-DE"/>
              <a:pPr/>
              <a:t>14</a:t>
            </a:fld>
            <a:endParaRPr lang="en-US" altLang="de-DE"/>
          </a:p>
        </p:txBody>
      </p:sp>
      <p:sp>
        <p:nvSpPr>
          <p:cNvPr id="2" name="Footer Placeholder 2">
            <a:extLst>
              <a:ext uri="{FF2B5EF4-FFF2-40B4-BE49-F238E27FC236}">
                <a16:creationId xmlns:a16="http://schemas.microsoft.com/office/drawing/2014/main" id="{05502AE0-8D95-8615-21F0-4AE2F016F11F}"/>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23280466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0E9F86-B751-C5B4-C896-89D74BA79049}"/>
            </a:ext>
          </a:extLst>
        </p:cNvPr>
        <p:cNvGrpSpPr/>
        <p:nvPr/>
      </p:nvGrpSpPr>
      <p:grpSpPr>
        <a:xfrm>
          <a:off x="0" y="0"/>
          <a:ext cx="0" cy="0"/>
          <a:chOff x="0" y="0"/>
          <a:chExt cx="0" cy="0"/>
        </a:xfrm>
      </p:grpSpPr>
      <p:sp>
        <p:nvSpPr>
          <p:cNvPr id="6" name="Foliennummernplatzhalter 5">
            <a:extLst>
              <a:ext uri="{FF2B5EF4-FFF2-40B4-BE49-F238E27FC236}">
                <a16:creationId xmlns:a16="http://schemas.microsoft.com/office/drawing/2014/main" id="{BDFA746C-41D6-F9B0-C6D1-C1D5C6322892}"/>
              </a:ext>
            </a:extLst>
          </p:cNvPr>
          <p:cNvSpPr>
            <a:spLocks noGrp="1"/>
          </p:cNvSpPr>
          <p:nvPr>
            <p:ph type="sldNum" sz="quarter" idx="12"/>
          </p:nvPr>
        </p:nvSpPr>
        <p:spPr>
          <a:xfrm>
            <a:off x="5930396" y="6475413"/>
            <a:ext cx="432811" cy="184666"/>
          </a:xfrm>
        </p:spPr>
        <p:txBody>
          <a:bodyPr/>
          <a:lstStyle/>
          <a:p>
            <a:r>
              <a:rPr lang="en-US" altLang="de-DE"/>
              <a:t>Slide </a:t>
            </a:r>
            <a:fld id="{7A2547F0-3012-462D-B37B-CAA7F6C71D5F}" type="slidenum">
              <a:rPr lang="en-US" altLang="de-DE"/>
              <a:pPr/>
              <a:t>15</a:t>
            </a:fld>
            <a:endParaRPr lang="en-US" altLang="de-DE"/>
          </a:p>
        </p:txBody>
      </p:sp>
      <p:sp>
        <p:nvSpPr>
          <p:cNvPr id="4098" name="Rectangle 2">
            <a:extLst>
              <a:ext uri="{FF2B5EF4-FFF2-40B4-BE49-F238E27FC236}">
                <a16:creationId xmlns:a16="http://schemas.microsoft.com/office/drawing/2014/main" id="{E426BE14-4F2F-B619-5DB9-D0B713A82F40}"/>
              </a:ext>
            </a:extLst>
          </p:cNvPr>
          <p:cNvSpPr>
            <a:spLocks noGrp="1" noChangeArrowheads="1"/>
          </p:cNvSpPr>
          <p:nvPr>
            <p:ph type="title"/>
          </p:nvPr>
        </p:nvSpPr>
        <p:spPr>
          <a:xfrm>
            <a:off x="838200" y="452128"/>
            <a:ext cx="10363200" cy="462272"/>
          </a:xfrm>
          <a:ln/>
        </p:spPr>
        <p:txBody>
          <a:bodyPr/>
          <a:lstStyle/>
          <a:p>
            <a:r>
              <a:rPr lang="de-DE" altLang="de-DE" sz="3200" dirty="0"/>
              <a:t>Next Steps</a:t>
            </a:r>
          </a:p>
        </p:txBody>
      </p:sp>
      <p:sp>
        <p:nvSpPr>
          <p:cNvPr id="4099" name="Rectangle 3">
            <a:extLst>
              <a:ext uri="{FF2B5EF4-FFF2-40B4-BE49-F238E27FC236}">
                <a16:creationId xmlns:a16="http://schemas.microsoft.com/office/drawing/2014/main" id="{5098FE38-238B-AA4B-545B-659EF5CB8B42}"/>
              </a:ext>
            </a:extLst>
          </p:cNvPr>
          <p:cNvSpPr>
            <a:spLocks noGrp="1" noChangeArrowheads="1"/>
          </p:cNvSpPr>
          <p:nvPr>
            <p:ph type="body" idx="1"/>
          </p:nvPr>
        </p:nvSpPr>
        <p:spPr>
          <a:xfrm>
            <a:off x="152400" y="990600"/>
            <a:ext cx="11963400" cy="5257800"/>
          </a:xfrm>
          <a:ln/>
        </p:spPr>
        <p:txBody>
          <a:bodyPr/>
          <a:lstStyle/>
          <a:p>
            <a:pPr marL="0" indent="0">
              <a:buNone/>
            </a:pPr>
            <a:endParaRPr lang="en-US" altLang="de-DE" sz="2000" dirty="0"/>
          </a:p>
          <a:p>
            <a:pPr marL="0" indent="0">
              <a:buNone/>
            </a:pPr>
            <a:r>
              <a:rPr lang="en-US" altLang="de-DE" sz="2000" b="1" dirty="0"/>
              <a:t>May Session Agenda</a:t>
            </a:r>
          </a:p>
          <a:p>
            <a:pPr marL="0" indent="0">
              <a:buNone/>
            </a:pPr>
            <a:endParaRPr lang="en-US" altLang="de-DE" sz="2000" dirty="0"/>
          </a:p>
          <a:p>
            <a:r>
              <a:rPr lang="en-US" altLang="de-DE" sz="2000" dirty="0"/>
              <a:t>Hear updated proposals</a:t>
            </a:r>
          </a:p>
          <a:p>
            <a:r>
              <a:rPr lang="en-US" altLang="de-DE" sz="2000" dirty="0"/>
              <a:t>Discuss evaluation criteria</a:t>
            </a:r>
          </a:p>
          <a:p>
            <a:r>
              <a:rPr lang="en-US" altLang="de-DE" sz="2000" dirty="0"/>
              <a:t>Start selection process</a:t>
            </a:r>
          </a:p>
          <a:p>
            <a:pPr marL="0" indent="0">
              <a:buNone/>
            </a:pPr>
            <a:endParaRPr lang="en-US" altLang="de-DE" sz="2000" dirty="0"/>
          </a:p>
          <a:p>
            <a:pPr marL="0" indent="0">
              <a:buNone/>
            </a:pPr>
            <a:endParaRPr lang="en-US" altLang="de-DE" sz="2000" dirty="0"/>
          </a:p>
          <a:p>
            <a:pPr marL="400050" lvl="1" indent="0">
              <a:buNone/>
            </a:pPr>
            <a:endParaRPr lang="en-US" altLang="de-DE" sz="1600" dirty="0"/>
          </a:p>
          <a:p>
            <a:pPr marL="0" indent="0">
              <a:buNone/>
            </a:pPr>
            <a:endParaRPr lang="en-US" altLang="de-DE" sz="2000" dirty="0"/>
          </a:p>
        </p:txBody>
      </p:sp>
      <p:sp>
        <p:nvSpPr>
          <p:cNvPr id="2" name="Fußzeilenplatzhalter 4">
            <a:extLst>
              <a:ext uri="{FF2B5EF4-FFF2-40B4-BE49-F238E27FC236}">
                <a16:creationId xmlns:a16="http://schemas.microsoft.com/office/drawing/2014/main" id="{B0DA21AA-1BDE-C1B2-CBF3-A27C412F7CE0}"/>
              </a:ext>
            </a:extLst>
          </p:cNvPr>
          <p:cNvSpPr>
            <a:spLocks noGrp="1"/>
          </p:cNvSpPr>
          <p:nvPr>
            <p:ph type="ftr" sz="quarter" idx="11"/>
          </p:nvPr>
        </p:nvSpPr>
        <p:spPr>
          <a:xfrm>
            <a:off x="7315200" y="6475413"/>
            <a:ext cx="4165600" cy="182562"/>
          </a:xfrm>
        </p:spPr>
        <p:txBody>
          <a:bodyPr/>
          <a:lstStyle/>
          <a:p>
            <a:pPr algn="r"/>
            <a:r>
              <a:rPr lang="en-US" altLang="de-DE" dirty="0"/>
              <a:t>Phil Beecher Wi-SUN Alliance</a:t>
            </a:r>
          </a:p>
        </p:txBody>
      </p:sp>
      <p:sp>
        <p:nvSpPr>
          <p:cNvPr id="4" name="Rectangle 1">
            <a:extLst>
              <a:ext uri="{FF2B5EF4-FFF2-40B4-BE49-F238E27FC236}">
                <a16:creationId xmlns:a16="http://schemas.microsoft.com/office/drawing/2014/main" id="{766E132E-A2C4-2927-62B8-D15AF0969226}"/>
              </a:ext>
            </a:extLst>
          </p:cNvPr>
          <p:cNvSpPr>
            <a:spLocks noChangeArrowheads="1"/>
          </p:cNvSpPr>
          <p:nvPr/>
        </p:nvSpPr>
        <p:spPr bwMode="auto">
          <a:xfrm>
            <a:off x="2076450" y="19764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102467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9EF45-A96E-64AE-67D1-EA546801ABE4}"/>
              </a:ext>
            </a:extLst>
          </p:cNvPr>
          <p:cNvSpPr>
            <a:spLocks noGrp="1"/>
          </p:cNvSpPr>
          <p:nvPr>
            <p:ph type="title"/>
          </p:nvPr>
        </p:nvSpPr>
        <p:spPr>
          <a:xfrm>
            <a:off x="965201" y="381000"/>
            <a:ext cx="10363200" cy="1066800"/>
          </a:xfrm>
        </p:spPr>
        <p:txBody>
          <a:bodyPr/>
          <a:lstStyle/>
          <a:p>
            <a:r>
              <a:rPr lang="en-GB" dirty="0"/>
              <a:t>Proposed Timeline</a:t>
            </a:r>
          </a:p>
        </p:txBody>
      </p:sp>
      <p:sp>
        <p:nvSpPr>
          <p:cNvPr id="3" name="Content Placeholder 2">
            <a:extLst>
              <a:ext uri="{FF2B5EF4-FFF2-40B4-BE49-F238E27FC236}">
                <a16:creationId xmlns:a16="http://schemas.microsoft.com/office/drawing/2014/main" id="{11FA258F-1D1B-D407-0F61-633015BE5B6F}"/>
              </a:ext>
            </a:extLst>
          </p:cNvPr>
          <p:cNvSpPr>
            <a:spLocks noGrp="1"/>
          </p:cNvSpPr>
          <p:nvPr>
            <p:ph idx="1"/>
          </p:nvPr>
        </p:nvSpPr>
        <p:spPr>
          <a:xfrm>
            <a:off x="457200" y="1371600"/>
            <a:ext cx="10820400" cy="4724400"/>
          </a:xfrm>
        </p:spPr>
        <p:txBody>
          <a:bodyPr/>
          <a:lstStyle/>
          <a:p>
            <a:pPr marL="0" indent="0">
              <a:buNone/>
            </a:pPr>
            <a:r>
              <a:rPr lang="en-GB" sz="2400" b="1" dirty="0"/>
              <a:t>2024</a:t>
            </a:r>
          </a:p>
          <a:p>
            <a:pPr>
              <a:buFont typeface="Wingdings" panose="05000000000000000000" pitchFamily="2" charset="2"/>
              <a:buChar char="ü"/>
            </a:pPr>
            <a:r>
              <a:rPr lang="en-GB" sz="2400" dirty="0"/>
              <a:t>November: Approve Technical Guidance Document </a:t>
            </a:r>
          </a:p>
          <a:p>
            <a:pPr>
              <a:buFont typeface="Wingdings" panose="05000000000000000000" pitchFamily="2" charset="2"/>
              <a:buChar char="ü"/>
            </a:pPr>
            <a:r>
              <a:rPr lang="en-GB" sz="2400" dirty="0"/>
              <a:t>Issue call for proposals (next week)</a:t>
            </a:r>
          </a:p>
          <a:p>
            <a:pPr marL="0" indent="0">
              <a:buNone/>
            </a:pPr>
            <a:endParaRPr lang="en-GB" sz="2400" b="1" dirty="0"/>
          </a:p>
          <a:p>
            <a:pPr marL="0" indent="0">
              <a:buNone/>
            </a:pPr>
            <a:r>
              <a:rPr lang="en-GB" sz="2400" b="1" dirty="0"/>
              <a:t>2025</a:t>
            </a:r>
          </a:p>
          <a:p>
            <a:pPr>
              <a:buFont typeface="Wingdings" panose="05000000000000000000" pitchFamily="2" charset="2"/>
              <a:buChar char="ü"/>
            </a:pPr>
            <a:r>
              <a:rPr lang="en-GB" sz="2400" dirty="0"/>
              <a:t>January: Hear initial proposals</a:t>
            </a:r>
          </a:p>
          <a:p>
            <a:pPr>
              <a:buFont typeface="Wingdings" panose="05000000000000000000" pitchFamily="2" charset="2"/>
              <a:buChar char="ü"/>
            </a:pPr>
            <a:r>
              <a:rPr lang="en-GB" sz="2400" dirty="0"/>
              <a:t>March: Hear updated/merged proposals, </a:t>
            </a:r>
            <a:r>
              <a:rPr lang="en-GB" sz="2400"/>
              <a:t>evaluate proposals</a:t>
            </a:r>
            <a:endParaRPr lang="en-GB" sz="2400" dirty="0"/>
          </a:p>
          <a:p>
            <a:r>
              <a:rPr lang="en-GB" sz="2400" dirty="0"/>
              <a:t>May: Hear final proposals and start drafting the standard</a:t>
            </a:r>
          </a:p>
          <a:p>
            <a:endParaRPr lang="en-GB" dirty="0"/>
          </a:p>
        </p:txBody>
      </p:sp>
      <p:sp>
        <p:nvSpPr>
          <p:cNvPr id="4" name="Footer Placeholder 3">
            <a:extLst>
              <a:ext uri="{FF2B5EF4-FFF2-40B4-BE49-F238E27FC236}">
                <a16:creationId xmlns:a16="http://schemas.microsoft.com/office/drawing/2014/main" id="{D638AD7C-5FA4-5ADB-69D6-92ACA3318E8D}"/>
              </a:ext>
            </a:extLst>
          </p:cNvPr>
          <p:cNvSpPr>
            <a:spLocks noGrp="1"/>
          </p:cNvSpPr>
          <p:nvPr>
            <p:ph type="ftr" sz="quarter" idx="11"/>
          </p:nvPr>
        </p:nvSpPr>
        <p:spPr/>
        <p:txBody>
          <a:bodyPr/>
          <a:lstStyle/>
          <a:p>
            <a:pPr algn="r">
              <a:defRPr/>
            </a:pPr>
            <a:r>
              <a:rPr lang="en-US"/>
              <a:t>Phil Beecher (Wi-SUN Alliance)</a:t>
            </a:r>
            <a:endParaRPr lang="en-US" dirty="0"/>
          </a:p>
        </p:txBody>
      </p:sp>
      <p:sp>
        <p:nvSpPr>
          <p:cNvPr id="5" name="Slide Number Placeholder 4">
            <a:extLst>
              <a:ext uri="{FF2B5EF4-FFF2-40B4-BE49-F238E27FC236}">
                <a16:creationId xmlns:a16="http://schemas.microsoft.com/office/drawing/2014/main" id="{FDE26CD5-D3AB-AD44-E0E0-54ABDF709418}"/>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16</a:t>
            </a:fld>
            <a:endParaRPr lang="en-US"/>
          </a:p>
        </p:txBody>
      </p:sp>
    </p:spTree>
    <p:extLst>
      <p:ext uri="{BB962C8B-B14F-4D97-AF65-F5344CB8AC3E}">
        <p14:creationId xmlns:p14="http://schemas.microsoft.com/office/powerpoint/2010/main" val="2271878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a:xfrm>
            <a:off x="2209800" y="685800"/>
            <a:ext cx="7772400" cy="762000"/>
          </a:xfrm>
        </p:spPr>
        <p:txBody>
          <a:bodyPr/>
          <a:lstStyle/>
          <a:p>
            <a:r>
              <a:rPr lang="en-US" altLang="en-US" dirty="0">
                <a:solidFill>
                  <a:schemeClr val="accent2"/>
                </a:solidFill>
                <a:latin typeface="Calibri" panose="020F0502020204030204" pitchFamily="34" charset="0"/>
                <a:cs typeface="Calibri" panose="020F0502020204030204" pitchFamily="34" charset="0"/>
              </a:rPr>
              <a:t>802.15.4ad Reminders</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1676400" y="1628801"/>
            <a:ext cx="8534400" cy="4611663"/>
          </a:xfrm>
        </p:spPr>
        <p:txBody>
          <a:bodyPr>
            <a:normAutofit/>
          </a:bodyPr>
          <a:lstStyle/>
          <a:p>
            <a:pPr marL="457200" indent="-457200">
              <a:defRPr/>
            </a:pPr>
            <a:r>
              <a:rPr lang="en-US" sz="2400" dirty="0">
                <a:latin typeface="Calibri" panose="020F0502020204030204" pitchFamily="34" charset="0"/>
                <a:cs typeface="Calibri" panose="020F0502020204030204" pitchFamily="34" charset="0"/>
              </a:rPr>
              <a:t>Please identify yourself with your name and affiliation when you first speak</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Participation is by individual</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Motions and Voting: by 802.15 voting members:</a:t>
            </a:r>
            <a:r>
              <a:rPr lang="en-US" sz="28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https://grouper.ieee.org/groups/802/15/member_status.html</a:t>
            </a:r>
            <a:endParaRPr lang="en-US" sz="2400" dirty="0">
              <a:latin typeface="Calibri" panose="020F0502020204030204" pitchFamily="34" charset="0"/>
              <a:cs typeface="Calibri" panose="020F0502020204030204" pitchFamily="34" charset="0"/>
            </a:endParaRPr>
          </a:p>
        </p:txBody>
      </p:sp>
      <p:sp>
        <p:nvSpPr>
          <p:cNvPr id="5" name="Slide Number Placeholder 3">
            <a:extLst>
              <a:ext uri="{FF2B5EF4-FFF2-40B4-BE49-F238E27FC236}">
                <a16:creationId xmlns:a16="http://schemas.microsoft.com/office/drawing/2014/main" id="{835E5DF7-29D8-48A4-9769-F3FCD87BF904}"/>
              </a:ext>
            </a:extLst>
          </p:cNvPr>
          <p:cNvSpPr>
            <a:spLocks noGrp="1"/>
          </p:cNvSpPr>
          <p:nvPr>
            <p:ph type="sldNum" sz="quarter" idx="12"/>
          </p:nvPr>
        </p:nvSpPr>
        <p:spPr>
          <a:xfrm>
            <a:off x="59176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2</a:t>
            </a:fld>
            <a:endParaRPr lang="en-US" dirty="0"/>
          </a:p>
        </p:txBody>
      </p:sp>
      <p:sp>
        <p:nvSpPr>
          <p:cNvPr id="2" name="Footer Placeholder 2">
            <a:extLst>
              <a:ext uri="{FF2B5EF4-FFF2-40B4-BE49-F238E27FC236}">
                <a16:creationId xmlns:a16="http://schemas.microsoft.com/office/drawing/2014/main" id="{113B82A9-745B-D741-BD25-F473F1C72CAF}"/>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2279651" y="692151"/>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bwMode="auto">
          <a:xfrm>
            <a:off x="5735639" y="6554788"/>
            <a:ext cx="655637" cy="239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3</a:t>
            </a:fld>
            <a:endParaRPr lang="en-US" altLang="en-US">
              <a:solidFill>
                <a:schemeClr val="tx1"/>
              </a:solidFill>
            </a:endParaRPr>
          </a:p>
        </p:txBody>
      </p:sp>
      <p:sp>
        <p:nvSpPr>
          <p:cNvPr id="7" name="Content Placeholder 5">
            <a:extLst>
              <a:ext uri="{FF2B5EF4-FFF2-40B4-BE49-F238E27FC236}">
                <a16:creationId xmlns:a16="http://schemas.microsoft.com/office/drawing/2014/main" id="{748D29DA-DF2B-435A-A805-9E299CB436C1}"/>
              </a:ext>
            </a:extLst>
          </p:cNvPr>
          <p:cNvSpPr txBox="1">
            <a:spLocks/>
          </p:cNvSpPr>
          <p:nvPr/>
        </p:nvSpPr>
        <p:spPr bwMode="auto">
          <a:xfrm>
            <a:off x="2213769" y="1641923"/>
            <a:ext cx="7764463" cy="475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normAutofit fontScale="47500" lnSpcReduction="20000"/>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defRPr/>
            </a:pPr>
            <a:r>
              <a:rPr lang="en-US" kern="0" dirty="0"/>
              <a:t>See: </a:t>
            </a:r>
            <a:r>
              <a:rPr lang="en-US" kern="0" dirty="0">
                <a:hlinkClick r:id="rId2"/>
              </a:rPr>
              <a:t>https://grouper.ieee.org/groups/802/sapolicies.shtml</a:t>
            </a:r>
            <a:endParaRPr lang="en-US" kern="0" dirty="0"/>
          </a:p>
          <a:p>
            <a:pPr>
              <a:defRPr/>
            </a:pPr>
            <a:endParaRPr lang="en-US" kern="0" dirty="0"/>
          </a:p>
          <a:p>
            <a:pPr>
              <a:defRPr/>
            </a:pPr>
            <a:r>
              <a:rPr lang="en-US" kern="0" dirty="0"/>
              <a:t>IEEE-SA Patent Slides for Standards Development Meetings (.pdf)</a:t>
            </a:r>
          </a:p>
          <a:p>
            <a:pPr>
              <a:defRPr/>
            </a:pPr>
            <a:r>
              <a:rPr lang="en-US" kern="0" dirty="0">
                <a:hlinkClick r:id="rId3"/>
              </a:rPr>
              <a:t>https://development.standards.ieee.org/myproject/Public/mytools/mob/slideset.pdf</a:t>
            </a:r>
            <a:endParaRPr lang="en-US" kern="0" dirty="0"/>
          </a:p>
          <a:p>
            <a:pPr>
              <a:defRPr/>
            </a:pPr>
            <a:r>
              <a:rPr lang="en-US" kern="0" dirty="0"/>
              <a:t>IEEE-SA Standards Board Patent Committee (</a:t>
            </a:r>
            <a:r>
              <a:rPr lang="en-US" kern="0" dirty="0" err="1"/>
              <a:t>PatCom</a:t>
            </a:r>
            <a:r>
              <a:rPr lang="en-US" kern="0" dirty="0"/>
              <a:t>) home page</a:t>
            </a:r>
          </a:p>
          <a:p>
            <a:pPr>
              <a:defRPr/>
            </a:pPr>
            <a:r>
              <a:rPr lang="en-US" kern="0" dirty="0">
                <a:hlinkClick r:id="rId4"/>
              </a:rPr>
              <a:t>https://standards.ieee.org/content/ieee-standards/en/about/sasb/patcom/index.html</a:t>
            </a:r>
            <a:endParaRPr lang="en-US" kern="0" dirty="0"/>
          </a:p>
          <a:p>
            <a:pPr>
              <a:defRPr/>
            </a:pPr>
            <a:endParaRPr lang="en-US" kern="0" dirty="0"/>
          </a:p>
          <a:p>
            <a:pPr>
              <a:defRPr/>
            </a:pPr>
            <a:r>
              <a:rPr lang="en-US" kern="0" dirty="0"/>
              <a:t>IEEE-SA Participation Policy meeting slide set - individual method (.pdf)</a:t>
            </a:r>
          </a:p>
          <a:p>
            <a:pPr>
              <a:defRPr/>
            </a:pPr>
            <a:r>
              <a:rPr lang="en-US" kern="0" dirty="0">
                <a:hlinkClick r:id="rId5"/>
              </a:rPr>
              <a:t>https://standards.ieee.org/content/dam/ieee-standards/standards/web/documents/other/Participant-Behavior-Individual-Method.pdf</a:t>
            </a:r>
            <a:endParaRPr lang="en-US" kern="0" dirty="0"/>
          </a:p>
          <a:p>
            <a:pPr>
              <a:defRPr/>
            </a:pPr>
            <a:endParaRPr lang="en-US" kern="0" dirty="0"/>
          </a:p>
          <a:p>
            <a:pPr>
              <a:defRPr/>
            </a:pPr>
            <a:r>
              <a:rPr lang="en-US" kern="0" dirty="0"/>
              <a:t>Working Group Copyright Materials</a:t>
            </a:r>
          </a:p>
          <a:p>
            <a:pPr>
              <a:defRPr/>
            </a:pPr>
            <a:r>
              <a:rPr lang="en-US" kern="0" dirty="0">
                <a:hlinkClick r:id="rId6"/>
              </a:rPr>
              <a:t>https://standards.ieee.org/ipr/copyright-materials.html</a:t>
            </a:r>
            <a:endParaRPr lang="en-US" kern="0" dirty="0"/>
          </a:p>
          <a:p>
            <a:pPr>
              <a:defRPr/>
            </a:pPr>
            <a:r>
              <a:rPr lang="en-US" kern="0" dirty="0">
                <a:hlinkClick r:id="rId7"/>
              </a:rPr>
              <a:t>https://standards.ieee.org/content/dam/ieee-standards/standards/web/documents/other/ieee-sa-copyright-policy-2019.pdf</a:t>
            </a:r>
            <a:endParaRPr lang="en-US" kern="0" dirty="0"/>
          </a:p>
        </p:txBody>
      </p:sp>
      <p:sp>
        <p:nvSpPr>
          <p:cNvPr id="3" name="Footer Placeholder 2">
            <a:extLst>
              <a:ext uri="{FF2B5EF4-FFF2-40B4-BE49-F238E27FC236}">
                <a16:creationId xmlns:a16="http://schemas.microsoft.com/office/drawing/2014/main" id="{38839FE3-597B-A8DC-73EC-80287DF9613A}"/>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785C5-6C3F-BFF4-9BC9-D29E94F9A964}"/>
              </a:ext>
            </a:extLst>
          </p:cNvPr>
          <p:cNvSpPr>
            <a:spLocks noGrp="1"/>
          </p:cNvSpPr>
          <p:nvPr>
            <p:ph type="title"/>
          </p:nvPr>
        </p:nvSpPr>
        <p:spPr>
          <a:xfrm>
            <a:off x="1981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5" name="Rectangle 4">
            <a:extLst>
              <a:ext uri="{FF2B5EF4-FFF2-40B4-BE49-F238E27FC236}">
                <a16:creationId xmlns:a16="http://schemas.microsoft.com/office/drawing/2014/main" id="{79A374CF-77FE-A382-93D7-8C2C939FDA8C}"/>
              </a:ext>
            </a:extLst>
          </p:cNvPr>
          <p:cNvSpPr/>
          <p:nvPr/>
        </p:nvSpPr>
        <p:spPr>
          <a:xfrm>
            <a:off x="1945464" y="1897788"/>
            <a:ext cx="8489949" cy="4195508"/>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latin typeface="Calibri" panose="020F0502020204030204" pitchFamily="34" charset="0"/>
              <a:cs typeface="Calibri" panose="020F0502020204030204" pitchFamily="34" charset="0"/>
            </a:endParaRPr>
          </a:p>
          <a:p>
            <a:pPr marL="0" lvl="1" algn="ctr">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95DEB-B75C-6F5D-5265-7E6652E5A222}"/>
              </a:ext>
            </a:extLst>
          </p:cNvPr>
          <p:cNvSpPr>
            <a:spLocks noGrp="1"/>
          </p:cNvSpPr>
          <p:nvPr>
            <p:ph type="title"/>
          </p:nvPr>
        </p:nvSpPr>
        <p:spPr>
          <a:xfrm>
            <a:off x="1905000" y="484095"/>
            <a:ext cx="8229600" cy="720080"/>
          </a:xfrm>
          <a:solidFill>
            <a:schemeClr val="bg1"/>
          </a:solidFill>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6F4D160C-524F-2E9E-6D36-A5B2C6B17F18}"/>
              </a:ext>
            </a:extLst>
          </p:cNvPr>
          <p:cNvSpPr>
            <a:spLocks noGrp="1" noChangeArrowheads="1"/>
          </p:cNvSpPr>
          <p:nvPr>
            <p:ph idx="1"/>
          </p:nvPr>
        </p:nvSpPr>
        <p:spPr>
          <a:xfrm>
            <a:off x="1981200" y="1484784"/>
            <a:ext cx="8229600" cy="4439768"/>
          </a:xfrm>
        </p:spPr>
        <p:txBody>
          <a:bodyPr/>
          <a:lstStyle/>
          <a:p>
            <a:pPr eaLnBrk="1" hangingPunct="1"/>
            <a:endParaRPr lang="en-US" altLang="en-US" sz="1867" b="0" dirty="0">
              <a:latin typeface="Calibri" panose="020F0502020204030204" pitchFamily="34" charset="0"/>
              <a:cs typeface="Montserrat" panose="00000500000000000000" pitchFamily="2" charset="0"/>
            </a:endParaRPr>
          </a:p>
          <a:p>
            <a:pPr eaLnBrk="1" hangingPunct="1"/>
            <a:endParaRPr lang="en-US" altLang="en-US" sz="1867" b="0" dirty="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dirty="0">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51066F5-F449-A110-08AD-8469EA45F4AA}"/>
              </a:ext>
            </a:extLst>
          </p:cNvPr>
          <p:cNvSpPr/>
          <p:nvPr/>
        </p:nvSpPr>
        <p:spPr>
          <a:xfrm>
            <a:off x="609600" y="1551158"/>
            <a:ext cx="11125199" cy="5373715"/>
          </a:xfrm>
          <a:prstGeom prst="rect">
            <a:avLst/>
          </a:prstGeom>
        </p:spPr>
        <p:txBody>
          <a:bodyPr wrap="square">
            <a:spAutoFit/>
          </a:bodyPr>
          <a:lstStyle/>
          <a:p>
            <a:pPr marL="230394" indent="-230394">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eaLnBrk="1" hangingPunct="1">
              <a:buClr>
                <a:srgbClr val="C00000"/>
              </a:buClr>
              <a:defRPr/>
            </a:pPr>
            <a:endParaRPr lang="en-US" altLang="en-US" sz="2133" dirty="0">
              <a:latin typeface="Calibri" pitchFamily="34" charset="0"/>
              <a:cs typeface="Calibri"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this link:</a:t>
            </a: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7E29906C-4864-0301-8AFF-66330E40465C}"/>
              </a:ext>
            </a:extLst>
          </p:cNvPr>
          <p:cNvSpPr txBox="1"/>
          <p:nvPr/>
        </p:nvSpPr>
        <p:spPr>
          <a:xfrm>
            <a:off x="152400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7EA71-2A9F-F865-B7CB-EA6B1AEEA510}"/>
              </a:ext>
            </a:extLst>
          </p:cNvPr>
          <p:cNvSpPr>
            <a:spLocks noGrp="1"/>
          </p:cNvSpPr>
          <p:nvPr>
            <p:ph type="title"/>
          </p:nvPr>
        </p:nvSpPr>
        <p:spPr>
          <a:xfrm>
            <a:off x="1981200" y="692696"/>
            <a:ext cx="8229600" cy="1152128"/>
          </a:xfrm>
          <a:solidFill>
            <a:schemeClr val="accent3"/>
          </a:solidFill>
        </p:spPr>
        <p:txBody>
          <a:bodyPr>
            <a:noAutofit/>
          </a:bodyPr>
          <a:lstStyle/>
          <a:p>
            <a:pPr eaLnBrk="1" hangingPunct="1">
              <a:defRPr/>
            </a:pPr>
            <a:r>
              <a:rPr lang="en-US" altLang="en-US" dirty="0">
                <a:solidFill>
                  <a:schemeClr val="tx1"/>
                </a:solidFill>
              </a:rPr>
              <a:t>Other Guidelines for IEEE Working Group Meetings</a:t>
            </a:r>
            <a:endParaRPr lang="en-US" dirty="0">
              <a:solidFill>
                <a:schemeClr val="tx1"/>
              </a:solidFill>
            </a:endParaRPr>
          </a:p>
        </p:txBody>
      </p:sp>
      <p:sp>
        <p:nvSpPr>
          <p:cNvPr id="44035" name="Content Placeholder 2">
            <a:extLst>
              <a:ext uri="{FF2B5EF4-FFF2-40B4-BE49-F238E27FC236}">
                <a16:creationId xmlns:a16="http://schemas.microsoft.com/office/drawing/2014/main" id="{AAC6EA5D-92B1-2040-D175-A5A2D064CB0D}"/>
              </a:ext>
            </a:extLst>
          </p:cNvPr>
          <p:cNvSpPr>
            <a:spLocks noGrp="1" noChangeArrowheads="1"/>
          </p:cNvSpPr>
          <p:nvPr>
            <p:ph idx="1"/>
          </p:nvPr>
        </p:nvSpPr>
        <p:spPr>
          <a:xfrm>
            <a:off x="1981200" y="1128186"/>
            <a:ext cx="8229600" cy="4796367"/>
          </a:xfrm>
        </p:spPr>
        <p:txBody>
          <a:bodyPr/>
          <a:lstStyle/>
          <a:p>
            <a:pPr eaLnBrk="1" hangingPunct="1"/>
            <a:endParaRPr lang="en-US" altLang="en-US" sz="1867" b="0">
              <a:latin typeface="Calibri" panose="020F0502020204030204" pitchFamily="34" charset="0"/>
              <a:cs typeface="Montserrat" panose="00000500000000000000" pitchFamily="2" charset="0"/>
            </a:endParaRPr>
          </a:p>
          <a:p>
            <a:pPr eaLnBrk="1" hangingPunct="1"/>
            <a:endParaRPr lang="en-US" altLang="en-US" sz="1867" b="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6DC5F527-C4F7-239D-641F-9024257755FC}"/>
              </a:ext>
            </a:extLst>
          </p:cNvPr>
          <p:cNvSpPr>
            <a:spLocks noChangeArrowheads="1"/>
          </p:cNvSpPr>
          <p:nvPr/>
        </p:nvSpPr>
        <p:spPr bwMode="auto">
          <a:xfrm>
            <a:off x="1864785" y="2017120"/>
            <a:ext cx="8492067" cy="429220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latin typeface="Calibri" panose="020F0502020204030204" pitchFamily="34" charset="0"/>
                <a:cs typeface="Calibri" panose="020F0502020204030204" pitchFamily="34" charset="0"/>
              </a:rPr>
              <a:t>---------------------------------------------------------------   </a:t>
            </a:r>
          </a:p>
          <a:p>
            <a:pPr algn="ctr">
              <a:lnSpc>
                <a:spcPct val="80000"/>
              </a:lnSpc>
              <a:spcBef>
                <a:spcPts val="533"/>
              </a:spcBef>
              <a:defRPr/>
            </a:pPr>
            <a:r>
              <a:rPr lang="en-US" altLang="en-US" sz="1600" b="1" dirty="0">
                <a:latin typeface="Calibri" panose="020F0502020204030204" pitchFamily="34" charset="0"/>
                <a:cs typeface="Calibri" panose="020F0502020204030204" pitchFamily="34" charset="0"/>
              </a:rPr>
              <a:t>For more details, see </a:t>
            </a:r>
            <a:r>
              <a:rPr lang="en-US" altLang="en-US" sz="1600" b="1" i="1" dirty="0">
                <a:latin typeface="Calibri" panose="020F0502020204030204" pitchFamily="34" charset="0"/>
                <a:cs typeface="Calibri" panose="020F0502020204030204" pitchFamily="34" charset="0"/>
              </a:rPr>
              <a:t>IEEE SA Standards Board Operations Manual</a:t>
            </a:r>
            <a:r>
              <a:rPr lang="en-US" altLang="en-US" sz="1600" b="1" dirty="0">
                <a:latin typeface="Calibri" panose="020F0502020204030204" pitchFamily="34" charset="0"/>
                <a:cs typeface="Calibri" panose="020F0502020204030204" pitchFamily="34" charset="0"/>
              </a:rPr>
              <a:t>, clause 5.3.10 and </a:t>
            </a:r>
            <a:br>
              <a:rPr lang="en-US" altLang="en-US" sz="1600" b="1" dirty="0">
                <a:latin typeface="Calibri" panose="020F0502020204030204" pitchFamily="34" charset="0"/>
                <a:cs typeface="Calibri" panose="020F0502020204030204" pitchFamily="34" charset="0"/>
              </a:rPr>
            </a:br>
            <a:r>
              <a:rPr lang="en-US" altLang="en-US" sz="1600" b="1" i="1" dirty="0">
                <a:latin typeface="Calibri" panose="020F0502020204030204" pitchFamily="34" charset="0"/>
                <a:cs typeface="Calibri" panose="020F0502020204030204" pitchFamily="34" charset="0"/>
              </a:rPr>
              <a:t>Antitrust and Competition Policy: What You Need to Know </a:t>
            </a:r>
            <a:r>
              <a:rPr lang="en-US" altLang="en-US" sz="1600" b="1" dirty="0">
                <a:latin typeface="Calibri" panose="020F0502020204030204" pitchFamily="34" charset="0"/>
                <a:cs typeface="Calibri" panose="020F0502020204030204" pitchFamily="34" charset="0"/>
              </a:rPr>
              <a:t>at http://standards.ieee.org/develop/policies/antitrust.pdf</a:t>
            </a: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F731A5E-FD85-8E5E-F30C-1C8D440DBE6A}"/>
              </a:ext>
            </a:extLst>
          </p:cNvPr>
          <p:cNvPicPr>
            <a:picLocks noChangeAspect="1"/>
          </p:cNvPicPr>
          <p:nvPr/>
        </p:nvPicPr>
        <p:blipFill>
          <a:blip r:embed="rId2"/>
          <a:stretch>
            <a:fillRect/>
          </a:stretch>
        </p:blipFill>
        <p:spPr>
          <a:xfrm>
            <a:off x="2144688" y="570186"/>
            <a:ext cx="7902625" cy="5678214"/>
          </a:xfrm>
          <a:prstGeom prst="rect">
            <a:avLst/>
          </a:prstGeom>
        </p:spPr>
      </p:pic>
    </p:spTree>
    <p:extLst>
      <p:ext uri="{BB962C8B-B14F-4D97-AF65-F5344CB8AC3E}">
        <p14:creationId xmlns:p14="http://schemas.microsoft.com/office/powerpoint/2010/main" val="1575626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554B134-9DBA-712A-26EF-D430A75481B0}"/>
              </a:ext>
            </a:extLst>
          </p:cNvPr>
          <p:cNvPicPr>
            <a:picLocks noChangeAspect="1"/>
          </p:cNvPicPr>
          <p:nvPr/>
        </p:nvPicPr>
        <p:blipFill>
          <a:blip r:embed="rId2"/>
          <a:stretch>
            <a:fillRect/>
          </a:stretch>
        </p:blipFill>
        <p:spPr>
          <a:xfrm>
            <a:off x="2224705" y="646394"/>
            <a:ext cx="7742591" cy="5806943"/>
          </a:xfrm>
          <a:prstGeom prst="rect">
            <a:avLst/>
          </a:prstGeom>
        </p:spPr>
      </p:pic>
    </p:spTree>
    <p:extLst>
      <p:ext uri="{BB962C8B-B14F-4D97-AF65-F5344CB8AC3E}">
        <p14:creationId xmlns:p14="http://schemas.microsoft.com/office/powerpoint/2010/main" val="9103093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014D1A5-FBCD-C246-5D45-9817D20BFAF8}"/>
              </a:ext>
            </a:extLst>
          </p:cNvPr>
          <p:cNvPicPr>
            <a:picLocks noChangeAspect="1"/>
          </p:cNvPicPr>
          <p:nvPr/>
        </p:nvPicPr>
        <p:blipFill>
          <a:blip r:embed="rId2"/>
          <a:stretch>
            <a:fillRect/>
          </a:stretch>
        </p:blipFill>
        <p:spPr>
          <a:xfrm>
            <a:off x="2087533" y="548680"/>
            <a:ext cx="7742267" cy="5755183"/>
          </a:xfrm>
          <a:prstGeom prst="rect">
            <a:avLst/>
          </a:prstGeom>
        </p:spPr>
      </p:pic>
    </p:spTree>
    <p:extLst>
      <p:ext uri="{BB962C8B-B14F-4D97-AF65-F5344CB8AC3E}">
        <p14:creationId xmlns:p14="http://schemas.microsoft.com/office/powerpoint/2010/main" val="4218585335"/>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81494</TotalTime>
  <Words>1486</Words>
  <Application>Microsoft Office PowerPoint</Application>
  <PresentationFormat>Widescreen</PresentationFormat>
  <Paragraphs>153</Paragraphs>
  <Slides>16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Lucida Grande</vt:lpstr>
      <vt:lpstr>Monotype Sorts</vt:lpstr>
      <vt:lpstr>Arial</vt:lpstr>
      <vt:lpstr>Calibri</vt:lpstr>
      <vt:lpstr>Montserrat</vt:lpstr>
      <vt:lpstr>Times New Roman</vt:lpstr>
      <vt:lpstr>Wingdings</vt:lpstr>
      <vt:lpstr>Default Design</vt:lpstr>
      <vt:lpstr>PowerPoint Presentation</vt:lpstr>
      <vt:lpstr>802.15.4ad Reminders</vt:lpstr>
      <vt:lpstr>IEEE-SA Patent, Copyright, and Participation Policies</vt:lpstr>
      <vt:lpstr>Participants have a duty to inform the IEEE</vt:lpstr>
      <vt:lpstr>Ways to inform IEEE</vt:lpstr>
      <vt:lpstr>Other Guidelines for IEEE Working Group Meetings</vt:lpstr>
      <vt:lpstr>PowerPoint Presentation</vt:lpstr>
      <vt:lpstr>PowerPoint Presentation</vt:lpstr>
      <vt:lpstr>PowerPoint Presentation</vt:lpstr>
      <vt:lpstr>IEEE SA Copyright Policy</vt:lpstr>
      <vt:lpstr>IEEE SA Copyright Policy</vt:lpstr>
      <vt:lpstr>IEEE 802 Ground Rules</vt:lpstr>
      <vt:lpstr>TG4ad Leadership</vt:lpstr>
      <vt:lpstr>Agenda</vt:lpstr>
      <vt:lpstr>Next Steps</vt:lpstr>
      <vt:lpstr>Proposed Timeline</vt:lpstr>
    </vt:vector>
  </TitlesOfParts>
  <Manager/>
  <Company>Wi-SUN Alliance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TG4ad Opening/Closing Report</dc:title>
  <dc:subject>IEEE 802.15 TG4ad</dc:subject>
  <dc:creator>Phil Beecher</dc:creator>
  <cp:keywords/>
  <dc:description>15-24-0253-00-04ad</dc:description>
  <cp:lastModifiedBy>Phil Beecher</cp:lastModifiedBy>
  <cp:revision>1148</cp:revision>
  <cp:lastPrinted>2016-07-25T16:00:41Z</cp:lastPrinted>
  <dcterms:created xsi:type="dcterms:W3CDTF">2009-07-12T16:25:16Z</dcterms:created>
  <dcterms:modified xsi:type="dcterms:W3CDTF">2025-04-30T11:12:27Z</dcterms:modified>
  <cp:category/>
</cp:coreProperties>
</file>