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sldIdLst>
    <p:sldId id="259" r:id="rId5"/>
    <p:sldId id="258" r:id="rId6"/>
    <p:sldId id="5610" r:id="rId7"/>
    <p:sldId id="5833" r:id="rId8"/>
    <p:sldId id="284" r:id="rId9"/>
    <p:sldId id="281" r:id="rId10"/>
    <p:sldId id="271" r:id="rId11"/>
    <p:sldId id="273" r:id="rId12"/>
    <p:sldId id="274" r:id="rId13"/>
    <p:sldId id="282" r:id="rId14"/>
    <p:sldId id="276" r:id="rId15"/>
    <p:sldId id="262" r:id="rId16"/>
    <p:sldId id="263" r:id="rId17"/>
    <p:sldId id="264" r:id="rId18"/>
    <p:sldId id="5084" r:id="rId19"/>
    <p:sldId id="5836" r:id="rId20"/>
    <p:sldId id="5851" r:id="rId21"/>
    <p:sldId id="6215" r:id="rId22"/>
    <p:sldId id="5855" r:id="rId23"/>
    <p:sldId id="5852" r:id="rId24"/>
    <p:sldId id="5856" r:id="rId25"/>
    <p:sldId id="5842" r:id="rId26"/>
    <p:sldId id="5621" r:id="rId27"/>
    <p:sldId id="256" r:id="rId28"/>
    <p:sldId id="6220" r:id="rId29"/>
    <p:sldId id="5880" r:id="rId30"/>
    <p:sldId id="5830" r:id="rId31"/>
    <p:sldId id="4944" r:id="rId32"/>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44" autoAdjust="0"/>
    <p:restoredTop sz="94660"/>
  </p:normalViewPr>
  <p:slideViewPr>
    <p:cSldViewPr snapToGrid="0" showGuides="1">
      <p:cViewPr varScale="1">
        <p:scale>
          <a:sx n="75" d="100"/>
          <a:sy n="75" d="100"/>
        </p:scale>
        <p:origin x="1022" y="32"/>
      </p:cViewPr>
      <p:guideLst>
        <p:guide orient="horz" pos="2183"/>
        <p:guide pos="2880"/>
      </p:guideLst>
    </p:cSldViewPr>
  </p:slideViewPr>
  <p:notesTextViewPr>
    <p:cViewPr>
      <p:scale>
        <a:sx n="1" d="1"/>
        <a:sy n="1" d="1"/>
      </p:scale>
      <p:origin x="0" y="0"/>
    </p:cViewPr>
  </p:notesTextViewPr>
  <p:sorterViewPr>
    <p:cViewPr varScale="1">
      <p:scale>
        <a:sx n="100" d="100"/>
        <a:sy n="100" d="100"/>
      </p:scale>
      <p:origin x="0" y="-6472"/>
    </p:cViewPr>
  </p:sorterViewPr>
  <p:notesViewPr>
    <p:cSldViewPr snapToGrid="0" showGuides="1">
      <p:cViewPr varScale="1">
        <p:scale>
          <a:sx n="48" d="100"/>
          <a:sy n="48" d="100"/>
        </p:scale>
        <p:origin x="1408" y="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2025/5/10</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23</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24</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EEB4E-ABA1-88FB-877F-D915B2E0A8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1B52697-14DE-94DB-1BBC-D3F3BCF642D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345339C-A60D-F2FA-7E1B-22E1D92C18C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18CE9A0-D47A-6B34-7D8B-13504C34F9E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26636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26</a:t>
            </a:fld>
            <a:endParaRPr kumimoji="1" lang="ja-JP" altLang="en-US"/>
          </a:p>
        </p:txBody>
      </p:sp>
    </p:spTree>
    <p:extLst>
      <p:ext uri="{BB962C8B-B14F-4D97-AF65-F5344CB8AC3E}">
        <p14:creationId xmlns:p14="http://schemas.microsoft.com/office/powerpoint/2010/main" val="12228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Kohno(YNU/YRP-IAI)</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28</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159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5</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4" name="Rectangle 4">
            <a:extLst>
              <a:ext uri="{FF2B5EF4-FFF2-40B4-BE49-F238E27FC236}">
                <a16:creationId xmlns:a16="http://schemas.microsoft.com/office/drawing/2014/main" id="{9B0A9CB7-51DC-CF78-4E37-B90DB9235AC7}"/>
              </a:ext>
            </a:extLst>
          </p:cNvPr>
          <p:cNvSpPr>
            <a:spLocks noGrp="1" noChangeArrowheads="1"/>
          </p:cNvSpPr>
          <p:nvPr>
            <p:ph type="dt" sz="half" idx="2"/>
          </p:nvPr>
        </p:nvSpPr>
        <p:spPr bwMode="auto">
          <a:xfrm>
            <a:off x="762590" y="392379"/>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9293"/>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4109252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6629400" y="6481822"/>
            <a:ext cx="2286229" cy="299978"/>
          </a:xfrm>
        </p:spPr>
        <p:txBody>
          <a:bodyPr lIns="0" tIns="0" rIns="0" bIns="0"/>
          <a:lstStyle>
            <a:lvl1pPr>
              <a:defRPr sz="1200" b="1" i="0">
                <a:solidFill>
                  <a:srgbClr val="808080"/>
                </a:solidFill>
                <a:latin typeface="+mn-lt"/>
                <a:cs typeface="ＭＳ Ｐゴシック"/>
              </a:defRPr>
            </a:lvl1pPr>
          </a:lstStyle>
          <a:p>
            <a:pPr marL="12700"/>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lnSpc>
                <a:spcPct val="100000"/>
              </a:lnSpc>
            </a:pPr>
            <a:fld id="{81D60167-4931-47E6-BA6A-407CBD079E47}" type="slidenum">
              <a:rPr spc="-10" dirty="0"/>
              <a:t>‹#›</a:t>
            </a:fld>
            <a:endParaRPr spc="-10" dirty="0"/>
          </a:p>
        </p:txBody>
      </p:sp>
      <p:sp>
        <p:nvSpPr>
          <p:cNvPr id="5" name="Rectangl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684483" y="381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3086418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5618"/>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802.15-2-0193-01-06ma</a:t>
            </a:r>
          </a:p>
        </p:txBody>
      </p:sp>
      <p:sp>
        <p:nvSpPr>
          <p:cNvPr id="1032" name="Line 8"/>
          <p:cNvSpPr>
            <a:spLocks noChangeShapeType="1"/>
          </p:cNvSpPr>
          <p:nvPr/>
        </p:nvSpPr>
        <p:spPr bwMode="auto">
          <a:xfrm>
            <a:off x="685800" y="59719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762590" y="38174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touchpoint.eventsair.com/2025-may-ieee-802-wireless-interim-session"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573024"/>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May 2025]</a:t>
            </a:r>
          </a:p>
          <a:p>
            <a:r>
              <a:rPr lang="en-US" altLang="ja-JP" sz="1600" b="1" dirty="0">
                <a:ea typeface="ＭＳ Ｐゴシック" charset="-128"/>
              </a:rPr>
              <a:t>Date Submitted: 11</a:t>
            </a:r>
            <a:r>
              <a:rPr lang="en-US" altLang="ja-JP" sz="1600" baseline="30000" dirty="0">
                <a:ea typeface="ＭＳ Ｐゴシック" charset="-128"/>
              </a:rPr>
              <a:t>th</a:t>
            </a:r>
            <a:r>
              <a:rPr lang="en-US" altLang="ja-JP" sz="1600" dirty="0">
                <a:ea typeface="ＭＳ Ｐゴシック" charset="-128"/>
              </a:rPr>
              <a:t> May 2025</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May 2025.]</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May 2025</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May 2025</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chemeClr val="accent6"/>
                </a:solidFill>
                <a:uFillTx/>
                <a:latin typeface="Calibri"/>
                <a:ea typeface="MS PGothic"/>
                <a:hlinkClick r:id="rId3">
                  <a:extLst>
                    <a:ext uri="{A12FA001-AC4F-418D-AE19-62706E023703}">
                      <ahyp:hlinkClr xmlns:ahyp="http://schemas.microsoft.com/office/drawing/2018/hyperlinkcolor" val="tx"/>
                    </a:ext>
                  </a:extLst>
                </a:hlinkClick>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chemeClr val="accent6"/>
                </a:solidFill>
                <a:latin typeface="Calibri"/>
                <a:ea typeface="MS PGothic"/>
              </a:rPr>
              <a:t>	</a:t>
            </a: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5">
                  <a:extLst>
                    <a:ext uri="{A12FA001-AC4F-418D-AE19-62706E023703}">
                      <ahyp:hlinkClr xmlns:ahyp="http://schemas.microsoft.com/office/drawing/2018/hyperlinkcolor" val="tx"/>
                    </a:ext>
                  </a:extLst>
                </a:hlinkClick>
              </a:rPr>
              <a:t>https://standards.ieee.org/content/dam/ieee-standards/standards/web/documents/other/permissionltrs.zip</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6">
                  <a:extLst>
                    <a:ext uri="{A12FA001-AC4F-418D-AE19-62706E023703}">
                      <ahyp:hlinkClr xmlns:ahyp="http://schemas.microsoft.com/office/drawing/2018/hyperlinkcolor" val="tx"/>
                    </a:ext>
                  </a:extLst>
                </a:hlinkClick>
              </a:rPr>
              <a:t>http://standards.ieee.org/faqs/copyrights.html/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7">
                  <a:extLst>
                    <a:ext uri="{A12FA001-AC4F-418D-AE19-62706E023703}">
                      <ahyp:hlinkClr xmlns:ahyp="http://schemas.microsoft.com/office/drawing/2018/hyperlinkcolor" val="tx"/>
                    </a:ext>
                  </a:extLst>
                </a:hlinkClick>
              </a:rPr>
              <a:t>https://standards.ieee.org/develop/policies/best_practices_for_ieee_standards_development_051215.pdf</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May 2025</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dirty="0"/>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May 2025</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68423" y="781546"/>
            <a:ext cx="8407154" cy="830997"/>
          </a:xfrm>
          <a:prstGeom prst="rect">
            <a:avLst/>
          </a:prstGeom>
          <a:noFill/>
        </p:spPr>
        <p:txBody>
          <a:bodyPr wrap="square">
            <a:spAutoFit/>
          </a:bodyPr>
          <a:lstStyle/>
          <a:p>
            <a:pPr algn="ctr"/>
            <a:r>
              <a:rPr lang="en-US" altLang="ja-JP" sz="2400" b="1" dirty="0"/>
              <a:t>[802.15-ALL] 142nd IEEE 802.15 WSN Session</a:t>
            </a:r>
          </a:p>
          <a:p>
            <a:pPr algn="ctr"/>
            <a:r>
              <a:rPr lang="en-US" altLang="ja-JP" sz="2400" b="1" dirty="0"/>
              <a:t>Registration for this Session</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773549" y="1970761"/>
            <a:ext cx="8002028" cy="3416320"/>
          </a:xfrm>
          <a:prstGeom prst="rect">
            <a:avLst/>
          </a:prstGeom>
          <a:noFill/>
        </p:spPr>
        <p:txBody>
          <a:bodyPr wrap="square">
            <a:spAutoFit/>
          </a:bodyPr>
          <a:lstStyle/>
          <a:p>
            <a:r>
              <a:rPr lang="en-US" altLang="ja-JP" sz="2400" dirty="0">
                <a:effectLst/>
                <a:latin typeface="Calibri" panose="020F0502020204030204" pitchFamily="34" charset="0"/>
                <a:ea typeface="游ゴシック" panose="020B0400000000000000" pitchFamily="50" charset="-128"/>
              </a:rPr>
              <a:t>This session is part of the Nov. IEEE 802 Mtg.</a:t>
            </a:r>
          </a:p>
          <a:p>
            <a:r>
              <a:rPr lang="en-US" altLang="ja-JP" sz="2400" dirty="0">
                <a:effectLst/>
                <a:latin typeface="Calibri" panose="020F0502020204030204" pitchFamily="34" charset="0"/>
                <a:ea typeface="游ゴシック" panose="020B0400000000000000" pitchFamily="50" charset="-128"/>
              </a:rPr>
              <a:t>  - You must pay the registration fee in order to attend</a:t>
            </a:r>
          </a:p>
          <a:p>
            <a:r>
              <a:rPr lang="en-US" altLang="ja-JP" sz="2400" dirty="0">
                <a:effectLst/>
                <a:latin typeface="Calibri" panose="020F0502020204030204" pitchFamily="34" charset="0"/>
                <a:ea typeface="游ゴシック" panose="020B0400000000000000" pitchFamily="50" charset="-128"/>
              </a:rPr>
              <a:t>  - If you have not already done so, you can follow the registration link below</a:t>
            </a:r>
          </a:p>
          <a:p>
            <a:r>
              <a:rPr lang="en-US" altLang="ja-JP" sz="2400" dirty="0">
                <a:effectLst/>
                <a:latin typeface="Calibri" panose="020F0502020204030204" pitchFamily="34" charset="0"/>
                <a:ea typeface="游ゴシック" panose="020B0400000000000000" pitchFamily="50" charset="-128"/>
              </a:rPr>
              <a:t>  - If you do not intend to register for this session you must leave this meeting and, if you have already logged attendance on IMAT,</a:t>
            </a:r>
          </a:p>
          <a:p>
            <a:r>
              <a:rPr lang="en-US" altLang="ja-JP" sz="2400" dirty="0">
                <a:effectLst/>
                <a:latin typeface="Calibri" panose="020F0502020204030204" pitchFamily="34" charset="0"/>
                <a:ea typeface="游ゴシック" panose="020B0400000000000000" pitchFamily="50" charset="-128"/>
              </a:rPr>
              <a:t>    email Jon </a:t>
            </a:r>
            <a:r>
              <a:rPr lang="en-US" altLang="ja-JP" sz="2400" dirty="0" err="1">
                <a:effectLst/>
                <a:latin typeface="Calibri" panose="020F0502020204030204" pitchFamily="34" charset="0"/>
                <a:ea typeface="游ゴシック" panose="020B0400000000000000" pitchFamily="50" charset="-128"/>
              </a:rPr>
              <a:t>Rosdahl</a:t>
            </a:r>
            <a:r>
              <a:rPr lang="en-US" altLang="ja-JP" sz="2400" dirty="0">
                <a:effectLst/>
                <a:latin typeface="Calibri" panose="020F0502020204030204" pitchFamily="34" charset="0"/>
                <a:ea typeface="游ゴシック" panose="020B0400000000000000" pitchFamily="50" charset="-128"/>
              </a:rPr>
              <a:t> (jrosdahl@ieee.org), or your WG leadership to have it removed</a:t>
            </a:r>
            <a:endParaRPr lang="ja-JP" altLang="ja-JP" sz="2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50576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798144-4A7A-A25D-3859-8B37311E7FA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
        <p:nvSpPr>
          <p:cNvPr id="3" name="日付プレースホルダー 2">
            <a:extLst>
              <a:ext uri="{FF2B5EF4-FFF2-40B4-BE49-F238E27FC236}">
                <a16:creationId xmlns:a16="http://schemas.microsoft.com/office/drawing/2014/main" id="{AB879855-0153-7284-3FEB-660B4FB86925}"/>
              </a:ext>
            </a:extLst>
          </p:cNvPr>
          <p:cNvSpPr>
            <a:spLocks noGrp="1"/>
          </p:cNvSpPr>
          <p:nvPr>
            <p:ph type="dt" sz="half" idx="2"/>
          </p:nvPr>
        </p:nvSpPr>
        <p:spPr/>
        <p:txBody>
          <a:bodyPr/>
          <a:lstStyle/>
          <a:p>
            <a:r>
              <a:rPr lang="en-US" altLang="ja-JP"/>
              <a:t>May 2025</a:t>
            </a:r>
            <a:endParaRPr lang="en-US" altLang="ja-JP" dirty="0"/>
          </a:p>
        </p:txBody>
      </p:sp>
      <p:sp>
        <p:nvSpPr>
          <p:cNvPr id="7" name="テキスト ボックス 6">
            <a:extLst>
              <a:ext uri="{FF2B5EF4-FFF2-40B4-BE49-F238E27FC236}">
                <a16:creationId xmlns:a16="http://schemas.microsoft.com/office/drawing/2014/main" id="{2EC6E6D7-AAFC-0AA0-4B35-4AFA34C2D281}"/>
              </a:ext>
            </a:extLst>
          </p:cNvPr>
          <p:cNvSpPr txBox="1"/>
          <p:nvPr/>
        </p:nvSpPr>
        <p:spPr>
          <a:xfrm>
            <a:off x="2551813" y="614737"/>
            <a:ext cx="4572000" cy="461665"/>
          </a:xfrm>
          <a:prstGeom prst="rect">
            <a:avLst/>
          </a:prstGeom>
          <a:noFill/>
        </p:spPr>
        <p:txBody>
          <a:bodyPr wrap="square">
            <a:spAutoFit/>
          </a:bodyPr>
          <a:lstStyle/>
          <a:p>
            <a:r>
              <a:rPr lang="en-US" altLang="ja-JP" sz="2400" b="1" dirty="0">
                <a:latin typeface="Arial" panose="020B0604020202020204" pitchFamily="34" charset="0"/>
              </a:rPr>
              <a:t>Necessary Registration</a:t>
            </a:r>
            <a:endParaRPr lang="ja-JP" altLang="en-US" sz="2400" dirty="0"/>
          </a:p>
        </p:txBody>
      </p:sp>
      <p:graphicFrame>
        <p:nvGraphicFramePr>
          <p:cNvPr id="4" name="表 3">
            <a:extLst>
              <a:ext uri="{FF2B5EF4-FFF2-40B4-BE49-F238E27FC236}">
                <a16:creationId xmlns:a16="http://schemas.microsoft.com/office/drawing/2014/main" id="{1568C771-AC48-46D9-AFE6-9C9C18F8A400}"/>
              </a:ext>
            </a:extLst>
          </p:cNvPr>
          <p:cNvGraphicFramePr>
            <a:graphicFrameLocks noGrp="1"/>
          </p:cNvGraphicFramePr>
          <p:nvPr>
            <p:extLst>
              <p:ext uri="{D42A27DB-BD31-4B8C-83A1-F6EECF244321}">
                <p14:modId xmlns:p14="http://schemas.microsoft.com/office/powerpoint/2010/main" val="242295145"/>
              </p:ext>
            </p:extLst>
          </p:nvPr>
        </p:nvGraphicFramePr>
        <p:xfrm>
          <a:off x="276665" y="1355188"/>
          <a:ext cx="8670389" cy="3961450"/>
        </p:xfrm>
        <a:graphic>
          <a:graphicData uri="http://schemas.openxmlformats.org/drawingml/2006/table">
            <a:tbl>
              <a:tblPr/>
              <a:tblGrid>
                <a:gridCol w="1238627">
                  <a:extLst>
                    <a:ext uri="{9D8B030D-6E8A-4147-A177-3AD203B41FA5}">
                      <a16:colId xmlns:a16="http://schemas.microsoft.com/office/drawing/2014/main" val="2143711126"/>
                    </a:ext>
                  </a:extLst>
                </a:gridCol>
                <a:gridCol w="590173">
                  <a:extLst>
                    <a:ext uri="{9D8B030D-6E8A-4147-A177-3AD203B41FA5}">
                      <a16:colId xmlns:a16="http://schemas.microsoft.com/office/drawing/2014/main" val="1035264432"/>
                    </a:ext>
                  </a:extLst>
                </a:gridCol>
                <a:gridCol w="648454">
                  <a:extLst>
                    <a:ext uri="{9D8B030D-6E8A-4147-A177-3AD203B41FA5}">
                      <a16:colId xmlns:a16="http://schemas.microsoft.com/office/drawing/2014/main" val="957496337"/>
                    </a:ext>
                  </a:extLst>
                </a:gridCol>
                <a:gridCol w="1238627">
                  <a:extLst>
                    <a:ext uri="{9D8B030D-6E8A-4147-A177-3AD203B41FA5}">
                      <a16:colId xmlns:a16="http://schemas.microsoft.com/office/drawing/2014/main" val="1837330704"/>
                    </a:ext>
                  </a:extLst>
                </a:gridCol>
                <a:gridCol w="1238627">
                  <a:extLst>
                    <a:ext uri="{9D8B030D-6E8A-4147-A177-3AD203B41FA5}">
                      <a16:colId xmlns:a16="http://schemas.microsoft.com/office/drawing/2014/main" val="1394234581"/>
                    </a:ext>
                  </a:extLst>
                </a:gridCol>
                <a:gridCol w="1238627">
                  <a:extLst>
                    <a:ext uri="{9D8B030D-6E8A-4147-A177-3AD203B41FA5}">
                      <a16:colId xmlns:a16="http://schemas.microsoft.com/office/drawing/2014/main" val="3430625071"/>
                    </a:ext>
                  </a:extLst>
                </a:gridCol>
                <a:gridCol w="1238627">
                  <a:extLst>
                    <a:ext uri="{9D8B030D-6E8A-4147-A177-3AD203B41FA5}">
                      <a16:colId xmlns:a16="http://schemas.microsoft.com/office/drawing/2014/main" val="4042723829"/>
                    </a:ext>
                  </a:extLst>
                </a:gridCol>
                <a:gridCol w="1238627">
                  <a:extLst>
                    <a:ext uri="{9D8B030D-6E8A-4147-A177-3AD203B41FA5}">
                      <a16:colId xmlns:a16="http://schemas.microsoft.com/office/drawing/2014/main" val="1992736195"/>
                    </a:ext>
                  </a:extLst>
                </a:gridCol>
              </a:tblGrid>
              <a:tr h="395434">
                <a:tc gridSpan="8">
                  <a:txBody>
                    <a:bodyPr/>
                    <a:lstStyle/>
                    <a:p>
                      <a:pPr algn="ctr" fontAlgn="b"/>
                      <a:r>
                        <a:rPr lang="en-US" sz="3200" b="1" i="0" u="none" strike="noStrike" dirty="0">
                          <a:solidFill>
                            <a:srgbClr val="000000"/>
                          </a:solidFill>
                          <a:effectLst/>
                          <a:latin typeface="Times New Roman" panose="02020603050405020304" pitchFamily="18" charset="0"/>
                        </a:rPr>
                        <a:t>156th IEEE 802.15 WSN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09057474"/>
                  </a:ext>
                </a:extLst>
              </a:tr>
              <a:tr h="395434">
                <a:tc gridSpan="8">
                  <a:txBody>
                    <a:bodyPr/>
                    <a:lstStyle/>
                    <a:p>
                      <a:pPr algn="ctr" fontAlgn="b"/>
                      <a:r>
                        <a:rPr lang="fi-FI" sz="3200" b="1" i="0" u="none" strike="noStrike">
                          <a:solidFill>
                            <a:srgbClr val="000000"/>
                          </a:solidFill>
                          <a:effectLst/>
                          <a:latin typeface="Times New Roman" panose="02020603050405020304" pitchFamily="18" charset="0"/>
                        </a:rPr>
                        <a:t>Registration for this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92314074"/>
                  </a:ext>
                </a:extLst>
              </a:tr>
              <a:tr h="358923">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dirty="0">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872401"/>
                  </a:ext>
                </a:extLst>
              </a:tr>
              <a:tr h="1382879">
                <a:tc gridSpan="8">
                  <a:txBody>
                    <a:bodyPr/>
                    <a:lstStyle/>
                    <a:p>
                      <a:pPr algn="l" rtl="0" fontAlgn="t"/>
                      <a:r>
                        <a:rPr lang="en-US" sz="1800" b="1" i="0" u="none" strike="noStrike" dirty="0">
                          <a:solidFill>
                            <a:srgbClr val="000000"/>
                          </a:solidFill>
                          <a:effectLst/>
                          <a:latin typeface="Arial" panose="020B0604020202020204" pitchFamily="34" charset="0"/>
                        </a:rPr>
                        <a:t>This session is part of the May IEEE 802 Mtg.</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You must pay the registration fee in order to attend</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If you have not already done so, you can follow the registration link below</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If you do not intend to register for this session you must leave this meeting and, if you have already logged attendance on IMAT,</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email Jon Rosdahl (jrosdahl@ieee.org), or your WG leadership to have it removed</a:t>
                      </a:r>
                    </a:p>
                  </a:txBody>
                  <a:tcPr marL="5906" marR="5906" marT="59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27714501"/>
                  </a:ext>
                </a:extLst>
              </a:tr>
              <a:tr h="514138">
                <a:tc gridSpan="2">
                  <a:txBody>
                    <a:bodyPr/>
                    <a:lstStyle/>
                    <a:p>
                      <a:pPr algn="l" fontAlgn="b"/>
                      <a:r>
                        <a:rPr lang="fi-FI" sz="1600" b="1" i="0" u="none" strike="noStrike" dirty="0" err="1">
                          <a:solidFill>
                            <a:schemeClr val="accent6"/>
                          </a:solidFill>
                          <a:effectLst/>
                          <a:latin typeface="Arial" panose="020B0604020202020204" pitchFamily="34" charset="0"/>
                        </a:rPr>
                        <a:t>Registration</a:t>
                      </a:r>
                      <a:r>
                        <a:rPr lang="fi-FI" sz="2400" b="1" i="0" u="none" strike="noStrike" dirty="0">
                          <a:solidFill>
                            <a:schemeClr val="accent6"/>
                          </a:solidFill>
                          <a:effectLst/>
                          <a:latin typeface="Arial" panose="020B0604020202020204" pitchFamily="34" charset="0"/>
                        </a:rPr>
                        <a:t> </a:t>
                      </a:r>
                      <a:r>
                        <a:rPr lang="fi-FI" sz="1600" b="1" i="0" u="none" strike="noStrike" dirty="0" err="1">
                          <a:solidFill>
                            <a:schemeClr val="accent6"/>
                          </a:solidFill>
                          <a:effectLst/>
                          <a:latin typeface="Arial" panose="020B0604020202020204" pitchFamily="34" charset="0"/>
                        </a:rPr>
                        <a:t>Link</a:t>
                      </a:r>
                      <a:r>
                        <a:rPr lang="fi-FI" sz="1600" b="1" i="0" u="none" strike="noStrike" dirty="0">
                          <a:solidFill>
                            <a:schemeClr val="accent6"/>
                          </a:solidFill>
                          <a:effectLst/>
                          <a:latin typeface="Arial" panose="020B0604020202020204" pitchFamily="34" charset="0"/>
                        </a:rPr>
                        <a:t>:</a:t>
                      </a:r>
                      <a:endParaRPr lang="fi-FI" sz="2000" b="1" i="0" u="none" strike="noStrike" dirty="0">
                        <a:solidFill>
                          <a:schemeClr val="accent6"/>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pPr algn="l" fontAlgn="b"/>
                      <a:r>
                        <a:rPr lang="fi-FI" sz="1800" b="0" i="0" u="sng" strike="noStrike" dirty="0">
                          <a:solidFill>
                            <a:srgbClr val="0000FF"/>
                          </a:solidFill>
                          <a:effectLst/>
                          <a:latin typeface="Arial" panose="020B0604020202020204" pitchFamily="34" charset="0"/>
                          <a:hlinkClick r:id="rId2"/>
                        </a:rPr>
                        <a:t>https://grouper.ieee.org/groups/802/15/pub/Meeting_Plan.html</a:t>
                      </a:r>
                      <a:endParaRPr lang="fi-FI" sz="1800" b="0" i="0" u="sng" strike="noStrike" dirty="0">
                        <a:solidFill>
                          <a:srgbClr val="0000FF"/>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gridSpan="6">
                  <a:txBody>
                    <a:bodyPr/>
                    <a:lstStyle/>
                    <a:p>
                      <a:pPr algn="l" fontAlgn="b"/>
                      <a:r>
                        <a:rPr lang="fi-FI" sz="2000" b="1" i="0" u="none" strike="noStrike" dirty="0">
                          <a:solidFill>
                            <a:schemeClr val="accent6"/>
                          </a:solidFill>
                          <a:effectLst/>
                          <a:latin typeface="Arial" panose="020B0604020202020204" pitchFamily="34" charset="0"/>
                        </a:rPr>
                        <a:t>https://touchpoint.eventsair.com/2025-may-ieee-802-wireless-interim-session</a:t>
                      </a: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r>
                        <a:rPr lang="fi-FI" sz="1800" b="0" i="0" u="sng" strike="noStrike" dirty="0">
                          <a:solidFill>
                            <a:srgbClr val="0000FF"/>
                          </a:solidFill>
                          <a:effectLst/>
                          <a:latin typeface="Arial" panose="020B0604020202020204" pitchFamily="34" charset="0"/>
                          <a:hlinkClick r:id="rId2"/>
                        </a:rPr>
                        <a:t>https://grouper.ieee.org/groups/802/15/pub/Meeting_Plan.html</a:t>
                      </a:r>
                      <a:endParaRPr kumimoji="1" lang="ja-JP" altLang="en-US" dirty="0"/>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39252210"/>
                  </a:ext>
                </a:extLst>
              </a:tr>
            </a:tbl>
          </a:graphicData>
        </a:graphic>
      </p:graphicFrame>
    </p:spTree>
    <p:extLst>
      <p:ext uri="{BB962C8B-B14F-4D97-AF65-F5344CB8AC3E}">
        <p14:creationId xmlns:p14="http://schemas.microsoft.com/office/powerpoint/2010/main" val="427771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0176-BF43-733B-FD48-0B2F6D0DAFA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8ED3E87-1D03-7EE6-F8E6-21C737CE5BF0}"/>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17</a:t>
            </a:fld>
            <a:endParaRPr lang="en-US" altLang="ja-JP" dirty="0"/>
          </a:p>
        </p:txBody>
      </p:sp>
      <p:sp>
        <p:nvSpPr>
          <p:cNvPr id="3" name="日付プレースホルダー 2">
            <a:extLst>
              <a:ext uri="{FF2B5EF4-FFF2-40B4-BE49-F238E27FC236}">
                <a16:creationId xmlns:a16="http://schemas.microsoft.com/office/drawing/2014/main" id="{92BD62B2-AE4D-2C37-BD01-575F22F0267E}"/>
              </a:ext>
            </a:extLst>
          </p:cNvPr>
          <p:cNvSpPr>
            <a:spLocks noGrp="1"/>
          </p:cNvSpPr>
          <p:nvPr>
            <p:ph type="dt" sz="half" idx="2"/>
          </p:nvPr>
        </p:nvSpPr>
        <p:spPr/>
        <p:txBody>
          <a:bodyPr/>
          <a:lstStyle/>
          <a:p>
            <a:r>
              <a:rPr lang="en-US" altLang="ja-JP"/>
              <a:t>May 2025</a:t>
            </a:r>
            <a:endParaRPr lang="en-US" altLang="ja-JP" dirty="0"/>
          </a:p>
        </p:txBody>
      </p:sp>
      <p:pic>
        <p:nvPicPr>
          <p:cNvPr id="4" name="図 3">
            <a:extLst>
              <a:ext uri="{FF2B5EF4-FFF2-40B4-BE49-F238E27FC236}">
                <a16:creationId xmlns:a16="http://schemas.microsoft.com/office/drawing/2014/main" id="{A5C2BDBA-EC59-BC3C-E42A-7C16922A4746}"/>
              </a:ext>
            </a:extLst>
          </p:cNvPr>
          <p:cNvPicPr>
            <a:picLocks noChangeAspect="1"/>
          </p:cNvPicPr>
          <p:nvPr/>
        </p:nvPicPr>
        <p:blipFill>
          <a:blip r:embed="rId2"/>
          <a:stretch>
            <a:fillRect/>
          </a:stretch>
        </p:blipFill>
        <p:spPr>
          <a:xfrm>
            <a:off x="1102659" y="914400"/>
            <a:ext cx="7228681" cy="3525731"/>
          </a:xfrm>
          <a:prstGeom prst="rect">
            <a:avLst/>
          </a:prstGeom>
        </p:spPr>
      </p:pic>
      <p:sp>
        <p:nvSpPr>
          <p:cNvPr id="7" name="テキスト ボックス 6">
            <a:extLst>
              <a:ext uri="{FF2B5EF4-FFF2-40B4-BE49-F238E27FC236}">
                <a16:creationId xmlns:a16="http://schemas.microsoft.com/office/drawing/2014/main" id="{F3DB8FC6-1FDD-06BE-DC8F-184CF1689EC3}"/>
              </a:ext>
            </a:extLst>
          </p:cNvPr>
          <p:cNvSpPr txBox="1"/>
          <p:nvPr/>
        </p:nvSpPr>
        <p:spPr>
          <a:xfrm>
            <a:off x="322071" y="614737"/>
            <a:ext cx="8576058" cy="646331"/>
          </a:xfrm>
          <a:prstGeom prst="rect">
            <a:avLst/>
          </a:prstGeom>
          <a:noFill/>
        </p:spPr>
        <p:txBody>
          <a:bodyPr wrap="square">
            <a:spAutoFit/>
          </a:bodyPr>
          <a:lstStyle/>
          <a:p>
            <a:pPr algn="l" fontAlgn="b"/>
            <a:r>
              <a:rPr lang="fi-FI" altLang="ja-JP" sz="1800" b="1" i="0" u="none" strike="noStrike" dirty="0">
                <a:solidFill>
                  <a:schemeClr val="accent6"/>
                </a:solidFill>
                <a:effectLst/>
                <a:latin typeface="Arial" panose="020B0604020202020204" pitchFamily="34" charset="0"/>
                <a:hlinkClick r:id="rId3"/>
              </a:rPr>
              <a:t>https://touchpoint.eventsair.com/2025-may-ieee-802-wireless-interim-session</a:t>
            </a:r>
            <a:endParaRPr lang="fi-FI" altLang="ja-JP" sz="1800" b="1" i="0" u="none" strike="noStrike" dirty="0">
              <a:solidFill>
                <a:schemeClr val="accent6"/>
              </a:solidFill>
              <a:effectLst/>
              <a:latin typeface="Arial" panose="020B0604020202020204" pitchFamily="34" charset="0"/>
            </a:endParaRPr>
          </a:p>
          <a:p>
            <a:pPr algn="l" fontAlgn="b"/>
            <a:endParaRPr lang="fi-FI" altLang="ja-JP" sz="1800" b="1" i="0" u="none" strike="noStrike" dirty="0">
              <a:solidFill>
                <a:schemeClr val="accent6"/>
              </a:solidFill>
              <a:effectLst/>
              <a:latin typeface="Arial" panose="020B0604020202020204" pitchFamily="34" charset="0"/>
            </a:endParaRPr>
          </a:p>
        </p:txBody>
      </p:sp>
      <p:pic>
        <p:nvPicPr>
          <p:cNvPr id="8" name="図 7">
            <a:extLst>
              <a:ext uri="{FF2B5EF4-FFF2-40B4-BE49-F238E27FC236}">
                <a16:creationId xmlns:a16="http://schemas.microsoft.com/office/drawing/2014/main" id="{AE1EC053-0145-38BF-F412-7E6AA8C45365}"/>
              </a:ext>
            </a:extLst>
          </p:cNvPr>
          <p:cNvPicPr>
            <a:picLocks noChangeAspect="1"/>
          </p:cNvPicPr>
          <p:nvPr/>
        </p:nvPicPr>
        <p:blipFill>
          <a:blip r:embed="rId4"/>
          <a:stretch>
            <a:fillRect/>
          </a:stretch>
        </p:blipFill>
        <p:spPr>
          <a:xfrm>
            <a:off x="1317822" y="4516656"/>
            <a:ext cx="6584555" cy="1882232"/>
          </a:xfrm>
          <a:prstGeom prst="rect">
            <a:avLst/>
          </a:prstGeom>
        </p:spPr>
      </p:pic>
    </p:spTree>
    <p:extLst>
      <p:ext uri="{BB962C8B-B14F-4D97-AF65-F5344CB8AC3E}">
        <p14:creationId xmlns:p14="http://schemas.microsoft.com/office/powerpoint/2010/main" val="292182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3F1984-CA40-DE45-8625-4EFC9BA625E4}"/>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18</a:t>
            </a:fld>
            <a:endParaRPr lang="en-US" altLang="ja-JP" dirty="0"/>
          </a:p>
        </p:txBody>
      </p:sp>
      <p:sp>
        <p:nvSpPr>
          <p:cNvPr id="3" name="日付プレースホルダー 2">
            <a:extLst>
              <a:ext uri="{FF2B5EF4-FFF2-40B4-BE49-F238E27FC236}">
                <a16:creationId xmlns:a16="http://schemas.microsoft.com/office/drawing/2014/main" id="{55F10621-601A-81AA-A0B9-30B61EB7BAAD}"/>
              </a:ext>
            </a:extLst>
          </p:cNvPr>
          <p:cNvSpPr>
            <a:spLocks noGrp="1"/>
          </p:cNvSpPr>
          <p:nvPr>
            <p:ph type="dt" sz="half" idx="2"/>
          </p:nvPr>
        </p:nvSpPr>
        <p:spPr/>
        <p:txBody>
          <a:bodyPr/>
          <a:lstStyle/>
          <a:p>
            <a:r>
              <a:rPr lang="en-US" altLang="ja-JP"/>
              <a:t>May 2025</a:t>
            </a:r>
            <a:endParaRPr lang="en-US" altLang="ja-JP" dirty="0"/>
          </a:p>
        </p:txBody>
      </p:sp>
      <p:pic>
        <p:nvPicPr>
          <p:cNvPr id="4" name="図 3">
            <a:extLst>
              <a:ext uri="{FF2B5EF4-FFF2-40B4-BE49-F238E27FC236}">
                <a16:creationId xmlns:a16="http://schemas.microsoft.com/office/drawing/2014/main" id="{E60D9522-167F-7392-7656-68EF35C6EDD0}"/>
              </a:ext>
            </a:extLst>
          </p:cNvPr>
          <p:cNvPicPr>
            <a:picLocks noChangeAspect="1"/>
          </p:cNvPicPr>
          <p:nvPr/>
        </p:nvPicPr>
        <p:blipFill>
          <a:blip r:embed="rId2"/>
          <a:stretch>
            <a:fillRect/>
          </a:stretch>
        </p:blipFill>
        <p:spPr>
          <a:xfrm>
            <a:off x="1062317" y="693002"/>
            <a:ext cx="7019365" cy="3349154"/>
          </a:xfrm>
          <a:prstGeom prst="rect">
            <a:avLst/>
          </a:prstGeom>
        </p:spPr>
      </p:pic>
      <p:pic>
        <p:nvPicPr>
          <p:cNvPr id="5" name="図 4">
            <a:extLst>
              <a:ext uri="{FF2B5EF4-FFF2-40B4-BE49-F238E27FC236}">
                <a16:creationId xmlns:a16="http://schemas.microsoft.com/office/drawing/2014/main" id="{FF35FDE8-34C3-DC1F-F69B-9ABA07012235}"/>
              </a:ext>
            </a:extLst>
          </p:cNvPr>
          <p:cNvPicPr>
            <a:picLocks noChangeAspect="1"/>
          </p:cNvPicPr>
          <p:nvPr/>
        </p:nvPicPr>
        <p:blipFill>
          <a:blip r:embed="rId3"/>
          <a:stretch>
            <a:fillRect/>
          </a:stretch>
        </p:blipFill>
        <p:spPr>
          <a:xfrm>
            <a:off x="1022162" y="4164059"/>
            <a:ext cx="7099674" cy="2189451"/>
          </a:xfrm>
          <a:prstGeom prst="rect">
            <a:avLst/>
          </a:prstGeom>
        </p:spPr>
      </p:pic>
    </p:spTree>
    <p:extLst>
      <p:ext uri="{BB962C8B-B14F-4D97-AF65-F5344CB8AC3E}">
        <p14:creationId xmlns:p14="http://schemas.microsoft.com/office/powerpoint/2010/main" val="349594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C81CF7-558C-8FEC-DCD0-AAFEF9B4433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19</a:t>
            </a:fld>
            <a:endParaRPr lang="en-US" altLang="ja-JP" dirty="0"/>
          </a:p>
        </p:txBody>
      </p:sp>
      <p:sp>
        <p:nvSpPr>
          <p:cNvPr id="3" name="日付プレースホルダー 2">
            <a:extLst>
              <a:ext uri="{FF2B5EF4-FFF2-40B4-BE49-F238E27FC236}">
                <a16:creationId xmlns:a16="http://schemas.microsoft.com/office/drawing/2014/main" id="{C8172650-6665-2C51-BFAE-85405EF1DAC5}"/>
              </a:ext>
            </a:extLst>
          </p:cNvPr>
          <p:cNvSpPr>
            <a:spLocks noGrp="1"/>
          </p:cNvSpPr>
          <p:nvPr>
            <p:ph type="dt" sz="half" idx="2"/>
          </p:nvPr>
        </p:nvSpPr>
        <p:spPr/>
        <p:txBody>
          <a:bodyPr/>
          <a:lstStyle/>
          <a:p>
            <a:r>
              <a:rPr lang="en-US" altLang="ja-JP"/>
              <a:t>May 2025</a:t>
            </a:r>
            <a:endParaRPr lang="en-US" altLang="ja-JP" dirty="0"/>
          </a:p>
        </p:txBody>
      </p:sp>
      <p:pic>
        <p:nvPicPr>
          <p:cNvPr id="5" name="図 4">
            <a:extLst>
              <a:ext uri="{FF2B5EF4-FFF2-40B4-BE49-F238E27FC236}">
                <a16:creationId xmlns:a16="http://schemas.microsoft.com/office/drawing/2014/main" id="{D96C93D2-D0EA-6C74-32B9-A3BA0BFC1110}"/>
              </a:ext>
            </a:extLst>
          </p:cNvPr>
          <p:cNvPicPr>
            <a:picLocks noChangeAspect="1"/>
          </p:cNvPicPr>
          <p:nvPr/>
        </p:nvPicPr>
        <p:blipFill>
          <a:blip r:embed="rId2"/>
          <a:stretch>
            <a:fillRect/>
          </a:stretch>
        </p:blipFill>
        <p:spPr>
          <a:xfrm>
            <a:off x="684483" y="614737"/>
            <a:ext cx="7587320" cy="5762618"/>
          </a:xfrm>
          <a:prstGeom prst="rect">
            <a:avLst/>
          </a:prstGeom>
        </p:spPr>
      </p:pic>
    </p:spTree>
    <p:extLst>
      <p:ext uri="{BB962C8B-B14F-4D97-AF65-F5344CB8AC3E}">
        <p14:creationId xmlns:p14="http://schemas.microsoft.com/office/powerpoint/2010/main" val="66139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Interim Session</a:t>
            </a:r>
            <a:br>
              <a:rPr lang="en-US" altLang="ja-JP" sz="2800" dirty="0">
                <a:ea typeface="ＭＳ Ｐゴシック" pitchFamily="50" charset="-128"/>
              </a:rPr>
            </a:br>
            <a:r>
              <a:rPr lang="en-US" altLang="ja-JP" sz="2800" dirty="0">
                <a:ea typeface="ＭＳ Ｐゴシック" pitchFamily="50" charset="-128"/>
              </a:rPr>
              <a:t>Warsaw, Poland</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May 12</a:t>
            </a:r>
            <a:r>
              <a:rPr lang="en-US" altLang="ja-JP" sz="2800" baseline="30000" dirty="0">
                <a:ea typeface="ＭＳ Ｐゴシック" pitchFamily="50" charset="-128"/>
              </a:rPr>
              <a:t>th</a:t>
            </a:r>
            <a:r>
              <a:rPr lang="en-US" altLang="ja-JP" sz="2800" dirty="0">
                <a:ea typeface="ＭＳ Ｐゴシック" pitchFamily="50" charset="-128"/>
              </a:rPr>
              <a:t>, 2025</a:t>
            </a:r>
            <a:br>
              <a:rPr lang="en-US" altLang="ja-JP" sz="2800" dirty="0">
                <a:ea typeface="ＭＳ Ｐゴシック" pitchFamily="50" charset="-128"/>
              </a:rPr>
            </a:br>
            <a:r>
              <a:rPr lang="en-US" altLang="ja-JP" sz="2800" dirty="0">
                <a:ea typeface="ＭＳ Ｐゴシック" pitchFamily="50" charset="-128"/>
              </a:rPr>
              <a:t>Ryuji K</a:t>
            </a:r>
            <a:r>
              <a:rPr lang="en-US" altLang="ja-JP" sz="3200" dirty="0">
                <a:ea typeface="ＭＳ Ｐゴシック" pitchFamily="50" charset="-128"/>
              </a:rPr>
              <a:t>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914E-78D8-8774-309C-D591435E034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D0904E3-3CB8-9866-6B92-7C6A7A0601EB}"/>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20</a:t>
            </a:fld>
            <a:endParaRPr lang="en-US" altLang="ja-JP" dirty="0"/>
          </a:p>
        </p:txBody>
      </p:sp>
      <p:sp>
        <p:nvSpPr>
          <p:cNvPr id="3" name="日付プレースホルダー 2">
            <a:extLst>
              <a:ext uri="{FF2B5EF4-FFF2-40B4-BE49-F238E27FC236}">
                <a16:creationId xmlns:a16="http://schemas.microsoft.com/office/drawing/2014/main" id="{3D4CE093-B8DC-FECA-E764-AF7C7A1457FE}"/>
              </a:ext>
            </a:extLst>
          </p:cNvPr>
          <p:cNvSpPr>
            <a:spLocks noGrp="1"/>
          </p:cNvSpPr>
          <p:nvPr>
            <p:ph type="dt" sz="half" idx="2"/>
          </p:nvPr>
        </p:nvSpPr>
        <p:spPr/>
        <p:txBody>
          <a:bodyPr/>
          <a:lstStyle/>
          <a:p>
            <a:r>
              <a:rPr lang="en-US" altLang="ja-JP"/>
              <a:t>May 2025</a:t>
            </a:r>
            <a:endParaRPr lang="en-US" altLang="ja-JP" dirty="0"/>
          </a:p>
        </p:txBody>
      </p:sp>
      <p:sp>
        <p:nvSpPr>
          <p:cNvPr id="8" name="テキスト ボックス 7">
            <a:extLst>
              <a:ext uri="{FF2B5EF4-FFF2-40B4-BE49-F238E27FC236}">
                <a16:creationId xmlns:a16="http://schemas.microsoft.com/office/drawing/2014/main" id="{216977CC-3F43-C5EA-2DF5-FE8918E1D0C5}"/>
              </a:ext>
            </a:extLst>
          </p:cNvPr>
          <p:cNvSpPr txBox="1"/>
          <p:nvPr/>
        </p:nvSpPr>
        <p:spPr>
          <a:xfrm>
            <a:off x="2551813" y="599348"/>
            <a:ext cx="4572000" cy="461665"/>
          </a:xfrm>
          <a:prstGeom prst="rect">
            <a:avLst/>
          </a:prstGeom>
          <a:noFill/>
        </p:spPr>
        <p:txBody>
          <a:bodyPr wrap="square">
            <a:spAutoFit/>
          </a:bodyPr>
          <a:lstStyle/>
          <a:p>
            <a:r>
              <a:rPr lang="en-US" altLang="ja-JP" sz="2400" b="1" dirty="0">
                <a:latin typeface="Arial" panose="020B0604020202020204" pitchFamily="34" charset="0"/>
              </a:rPr>
              <a:t>Hotel Reservation</a:t>
            </a:r>
            <a:endParaRPr lang="ja-JP" altLang="en-US" sz="2400" dirty="0"/>
          </a:p>
        </p:txBody>
      </p:sp>
      <p:pic>
        <p:nvPicPr>
          <p:cNvPr id="5" name="図 4">
            <a:extLst>
              <a:ext uri="{FF2B5EF4-FFF2-40B4-BE49-F238E27FC236}">
                <a16:creationId xmlns:a16="http://schemas.microsoft.com/office/drawing/2014/main" id="{AADC84AD-E496-23F9-0D25-ED7DF4C964BD}"/>
              </a:ext>
            </a:extLst>
          </p:cNvPr>
          <p:cNvPicPr>
            <a:picLocks noChangeAspect="1"/>
          </p:cNvPicPr>
          <p:nvPr/>
        </p:nvPicPr>
        <p:blipFill>
          <a:blip r:embed="rId2"/>
          <a:stretch>
            <a:fillRect/>
          </a:stretch>
        </p:blipFill>
        <p:spPr>
          <a:xfrm>
            <a:off x="637735" y="947225"/>
            <a:ext cx="7634068" cy="5528188"/>
          </a:xfrm>
          <a:prstGeom prst="rect">
            <a:avLst/>
          </a:prstGeom>
        </p:spPr>
      </p:pic>
    </p:spTree>
    <p:extLst>
      <p:ext uri="{BB962C8B-B14F-4D97-AF65-F5344CB8AC3E}">
        <p14:creationId xmlns:p14="http://schemas.microsoft.com/office/powerpoint/2010/main" val="2536884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BBF5-F97A-1C8B-B5E1-5722B1F0382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552B817-2673-777F-88F9-E1F8F360E1F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
        <p:nvSpPr>
          <p:cNvPr id="3" name="日付プレースホルダー 2">
            <a:extLst>
              <a:ext uri="{FF2B5EF4-FFF2-40B4-BE49-F238E27FC236}">
                <a16:creationId xmlns:a16="http://schemas.microsoft.com/office/drawing/2014/main" id="{00C8E15C-EE72-0426-F296-EB2271941B4F}"/>
              </a:ext>
            </a:extLst>
          </p:cNvPr>
          <p:cNvSpPr>
            <a:spLocks noGrp="1"/>
          </p:cNvSpPr>
          <p:nvPr>
            <p:ph type="dt" sz="half" idx="2"/>
          </p:nvPr>
        </p:nvSpPr>
        <p:spPr/>
        <p:txBody>
          <a:bodyPr/>
          <a:lstStyle/>
          <a:p>
            <a:r>
              <a:rPr lang="en-US" altLang="ja-JP"/>
              <a:t>May 2025</a:t>
            </a:r>
            <a:endParaRPr lang="en-US" altLang="ja-JP" dirty="0"/>
          </a:p>
        </p:txBody>
      </p:sp>
      <p:sp>
        <p:nvSpPr>
          <p:cNvPr id="5" name="テキスト ボックス 4">
            <a:extLst>
              <a:ext uri="{FF2B5EF4-FFF2-40B4-BE49-F238E27FC236}">
                <a16:creationId xmlns:a16="http://schemas.microsoft.com/office/drawing/2014/main" id="{726D854A-B39A-34AE-47AC-0BA836AF4647}"/>
              </a:ext>
            </a:extLst>
          </p:cNvPr>
          <p:cNvSpPr txBox="1"/>
          <p:nvPr/>
        </p:nvSpPr>
        <p:spPr>
          <a:xfrm>
            <a:off x="196949" y="684628"/>
            <a:ext cx="8848798" cy="769441"/>
          </a:xfrm>
          <a:prstGeom prst="rect">
            <a:avLst/>
          </a:prstGeom>
          <a:noFill/>
        </p:spPr>
        <p:txBody>
          <a:bodyPr wrap="square">
            <a:spAutoFit/>
          </a:bodyPr>
          <a:lstStyle/>
          <a:p>
            <a:r>
              <a:rPr lang="en-US" altLang="ja-JP" sz="2400" b="1" i="0" u="none" strike="noStrike" dirty="0">
                <a:solidFill>
                  <a:srgbClr val="0070C0"/>
                </a:solidFill>
                <a:effectLst/>
                <a:latin typeface="Arial" panose="020B0604020202020204" pitchFamily="34" charset="0"/>
              </a:rPr>
              <a:t>Future Meeting Schedule</a:t>
            </a:r>
            <a:r>
              <a:rPr lang="en-US" altLang="ja-JP" sz="1600" dirty="0">
                <a:solidFill>
                  <a:srgbClr val="0070C0"/>
                </a:solidFill>
              </a:rPr>
              <a:t> </a:t>
            </a:r>
            <a:r>
              <a:rPr lang="en-US" altLang="ja-JP" sz="2000" b="0" i="0" u="sng"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https://grouper.ieee.org/groups/802/15/pub/Meeting_Plan.html</a:t>
            </a:r>
            <a:r>
              <a:rPr lang="en-US" altLang="ja-JP" sz="1400" dirty="0">
                <a:solidFill>
                  <a:srgbClr val="0070C0"/>
                </a:solidFill>
              </a:rPr>
              <a:t> </a:t>
            </a:r>
            <a:endParaRPr lang="ja-JP" altLang="en-US" sz="1600" dirty="0">
              <a:solidFill>
                <a:srgbClr val="0070C0"/>
              </a:solidFill>
            </a:endParaRPr>
          </a:p>
        </p:txBody>
      </p:sp>
      <p:pic>
        <p:nvPicPr>
          <p:cNvPr id="7" name="図 6">
            <a:extLst>
              <a:ext uri="{FF2B5EF4-FFF2-40B4-BE49-F238E27FC236}">
                <a16:creationId xmlns:a16="http://schemas.microsoft.com/office/drawing/2014/main" id="{1AF0F733-65CA-F9C4-1295-201AB2E4058E}"/>
              </a:ext>
            </a:extLst>
          </p:cNvPr>
          <p:cNvPicPr>
            <a:picLocks noChangeAspect="1"/>
          </p:cNvPicPr>
          <p:nvPr/>
        </p:nvPicPr>
        <p:blipFill>
          <a:blip r:embed="rId3"/>
          <a:stretch>
            <a:fillRect/>
          </a:stretch>
        </p:blipFill>
        <p:spPr>
          <a:xfrm>
            <a:off x="0" y="1582776"/>
            <a:ext cx="9144000" cy="2677951"/>
          </a:xfrm>
          <a:prstGeom prst="rect">
            <a:avLst/>
          </a:prstGeom>
        </p:spPr>
      </p:pic>
      <p:pic>
        <p:nvPicPr>
          <p:cNvPr id="9" name="図 8">
            <a:extLst>
              <a:ext uri="{FF2B5EF4-FFF2-40B4-BE49-F238E27FC236}">
                <a16:creationId xmlns:a16="http://schemas.microsoft.com/office/drawing/2014/main" id="{E29D7042-6D2C-DA0C-02E9-A07A74F25231}"/>
              </a:ext>
            </a:extLst>
          </p:cNvPr>
          <p:cNvPicPr>
            <a:picLocks noChangeAspect="1"/>
          </p:cNvPicPr>
          <p:nvPr/>
        </p:nvPicPr>
        <p:blipFill>
          <a:blip r:embed="rId4"/>
          <a:stretch>
            <a:fillRect/>
          </a:stretch>
        </p:blipFill>
        <p:spPr>
          <a:xfrm>
            <a:off x="0" y="4260727"/>
            <a:ext cx="9144000" cy="2028994"/>
          </a:xfrm>
          <a:prstGeom prst="rect">
            <a:avLst/>
          </a:prstGeom>
        </p:spPr>
      </p:pic>
    </p:spTree>
    <p:extLst>
      <p:ext uri="{BB962C8B-B14F-4D97-AF65-F5344CB8AC3E}">
        <p14:creationId xmlns:p14="http://schemas.microsoft.com/office/powerpoint/2010/main" val="103494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D9E3D2-F7A2-96A3-122F-5FDF799E50B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
        <p:nvSpPr>
          <p:cNvPr id="3" name="日付プレースホルダー 2">
            <a:extLst>
              <a:ext uri="{FF2B5EF4-FFF2-40B4-BE49-F238E27FC236}">
                <a16:creationId xmlns:a16="http://schemas.microsoft.com/office/drawing/2014/main" id="{4F1F6A68-5744-1909-9926-4198EBF4AA6B}"/>
              </a:ext>
            </a:extLst>
          </p:cNvPr>
          <p:cNvSpPr>
            <a:spLocks noGrp="1"/>
          </p:cNvSpPr>
          <p:nvPr>
            <p:ph type="dt" sz="half" idx="2"/>
          </p:nvPr>
        </p:nvSpPr>
        <p:spPr/>
        <p:txBody>
          <a:bodyPr/>
          <a:lstStyle/>
          <a:p>
            <a:r>
              <a:rPr lang="en-US" altLang="ja-JP"/>
              <a:t>May 2025</a:t>
            </a:r>
            <a:endParaRPr lang="en-US" altLang="ja-JP" dirty="0"/>
          </a:p>
        </p:txBody>
      </p:sp>
      <p:sp>
        <p:nvSpPr>
          <p:cNvPr id="4" name="Rectangle 3">
            <a:extLst>
              <a:ext uri="{FF2B5EF4-FFF2-40B4-BE49-F238E27FC236}">
                <a16:creationId xmlns:a16="http://schemas.microsoft.com/office/drawing/2014/main" id="{E389BFE1-7906-201B-E891-80D2D8D08092}"/>
              </a:ext>
            </a:extLst>
          </p:cNvPr>
          <p:cNvSpPr txBox="1">
            <a:spLocks noChangeArrowheads="1"/>
          </p:cNvSpPr>
          <p:nvPr/>
        </p:nvSpPr>
        <p:spPr>
          <a:xfrm>
            <a:off x="266700" y="1447703"/>
            <a:ext cx="8686800" cy="49545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Chair: </a:t>
            </a:r>
            <a:r>
              <a:rPr lang="en-US" sz="1050" b="1" kern="1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50" b="1" kern="1200" dirty="0">
              <a:solidFill>
                <a:srgbClr val="0070C0"/>
              </a:solidFill>
              <a:latin typeface="Arial" panose="020B0604020202020204" pitchFamily="34" charset="0"/>
              <a:cs typeface="Arial" panose="020B0604020202020204" pitchFamily="34" charset="0"/>
            </a:endParaRPr>
          </a:p>
          <a:p>
            <a:pPr marL="0" indent="0" defTabSz="914400" fontAlgn="b">
              <a:lnSpc>
                <a:spcPct val="80000"/>
              </a:lnSpc>
              <a:spcAft>
                <a:spcPts val="0"/>
              </a:spcAft>
              <a:buFontTx/>
              <a:buNone/>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Objective:</a:t>
            </a:r>
          </a:p>
          <a:p>
            <a:pPr marL="457200"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and adds support for vehicle BAN (VBAN), a coordinator in a vehicle with devices around the vehicular body.</a:t>
            </a:r>
          </a:p>
          <a:p>
            <a:pPr marL="457200"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70C0"/>
              </a:solidFill>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Modeling</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Precise modeling of radio propagation of implant and wearable human BANs and around vehicle BANs for dependable 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Classified modeling of multiple BANs and coexistence with other radios for resolution in PHY and MAC</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coding in forward error correction (FEC) and hybrid automatic repeat request (HARQ) according to required QoS levels of data packets in various channel propagation models and coexistence classes </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Packet contention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mitigation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Ranging:</a:t>
            </a:r>
          </a:p>
          <a:p>
            <a:pPr marL="690563"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404813" indent="-171450"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defRPr/>
            </a:pP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BFC5E471-F3B3-86C7-BD1B-95506CFE26DD}"/>
              </a:ext>
            </a:extLst>
          </p:cNvPr>
          <p:cNvSpPr>
            <a:spLocks noChangeAspect="1" noChangeArrowheads="1"/>
          </p:cNvSpPr>
          <p:nvPr/>
        </p:nvSpPr>
        <p:spPr bwMode="auto">
          <a:xfrm>
            <a:off x="547503" y="127967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23C6FB50-065E-BC99-8BBA-59B9A6CC8FA8}"/>
              </a:ext>
            </a:extLst>
          </p:cNvPr>
          <p:cNvSpPr txBox="1">
            <a:spLocks noChangeArrowheads="1"/>
          </p:cNvSpPr>
          <p:nvPr/>
        </p:nvSpPr>
        <p:spPr bwMode="auto">
          <a:xfrm>
            <a:off x="533400" y="70448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TG6ma(BAN/VAN)</a:t>
            </a:r>
            <a:r>
              <a:rPr lang="en-US" sz="3200" kern="1200" dirty="0">
                <a:latin typeface="Arial Rounded MT Bold" pitchFamily="34" charset="0"/>
                <a:cs typeface="Arial" charset="0"/>
              </a:rPr>
              <a:t> – BAN with Enhanced Dependability Revision</a:t>
            </a:r>
          </a:p>
        </p:txBody>
      </p:sp>
    </p:spTree>
    <p:extLst>
      <p:ext uri="{BB962C8B-B14F-4D97-AF65-F5344CB8AC3E}">
        <p14:creationId xmlns:p14="http://schemas.microsoft.com/office/powerpoint/2010/main" val="173525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477887"/>
            <a:ext cx="8824450" cy="5206793"/>
          </a:xfrm>
        </p:spPr>
        <p:txBody>
          <a:bodyPr/>
          <a:lstStyle/>
          <a:p>
            <a:pPr marL="0" indent="0">
              <a:lnSpc>
                <a:spcPts val="19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900"/>
              </a:lnSpc>
              <a:buNone/>
            </a:pPr>
            <a:r>
              <a:rPr lang="en-US" altLang="ja-JP" sz="1800" b="1" dirty="0"/>
              <a:t>Action:  </a:t>
            </a:r>
          </a:p>
          <a:p>
            <a:pPr marL="0" indent="0">
              <a:lnSpc>
                <a:spcPts val="1900"/>
              </a:lnSpc>
              <a:buNone/>
            </a:pPr>
            <a:r>
              <a:rPr lang="en-US" altLang="ja-JP" sz="1600" dirty="0">
                <a:solidFill>
                  <a:srgbClr val="FF0000"/>
                </a:solidFill>
                <a:highlight>
                  <a:srgbClr val="FFFF00"/>
                </a:highlight>
              </a:rPr>
              <a:t>•</a:t>
            </a:r>
            <a:r>
              <a:rPr lang="en-US" altLang="ja-JP" sz="1600" dirty="0" err="1">
                <a:solidFill>
                  <a:srgbClr val="FF0000"/>
                </a:solidFill>
                <a:highlight>
                  <a:srgbClr val="FFFF00"/>
                </a:highlight>
              </a:rPr>
              <a:t>Commenta</a:t>
            </a:r>
            <a:r>
              <a:rPr lang="en-US" altLang="ja-JP" sz="1600" dirty="0">
                <a:solidFill>
                  <a:srgbClr val="FF0000"/>
                </a:solidFill>
                <a:highlight>
                  <a:srgbClr val="FFFF00"/>
                </a:highlight>
              </a:rPr>
              <a:t> Resolution for the Second Recirculation LB217 for Draft D05</a:t>
            </a:r>
          </a:p>
          <a:p>
            <a:pPr marL="0" indent="0">
              <a:lnSpc>
                <a:spcPts val="1900"/>
              </a:lnSpc>
              <a:buNone/>
            </a:pPr>
            <a:r>
              <a:rPr lang="en-US" altLang="ja-JP" sz="1600" dirty="0">
                <a:solidFill>
                  <a:srgbClr val="FF0000"/>
                </a:solidFill>
                <a:highlight>
                  <a:srgbClr val="FFFF00"/>
                </a:highlight>
              </a:rPr>
              <a:t>•Review of Comments for Draft D05 in LB217</a:t>
            </a:r>
          </a:p>
          <a:p>
            <a:pPr marL="0" indent="0">
              <a:lnSpc>
                <a:spcPts val="1900"/>
              </a:lnSpc>
              <a:buNone/>
            </a:pPr>
            <a:r>
              <a:rPr lang="en-US" altLang="ja-JP" sz="1600" dirty="0">
                <a:solidFill>
                  <a:srgbClr val="FF0000"/>
                </a:solidFill>
                <a:highlight>
                  <a:srgbClr val="FFFF00"/>
                </a:highlight>
              </a:rPr>
              <a:t>•Necessary Process and Documentation for Recirculation Letter Ballot such as Coexistence Assurance Document, </a:t>
            </a:r>
            <a:r>
              <a:rPr lang="en-US" altLang="ja-JP" sz="1600" dirty="0" err="1">
                <a:solidFill>
                  <a:srgbClr val="FF0000"/>
                </a:solidFill>
                <a:highlight>
                  <a:srgbClr val="FFFF00"/>
                </a:highlight>
              </a:rPr>
              <a:t>Progess</a:t>
            </a:r>
            <a:r>
              <a:rPr lang="en-US" altLang="ja-JP" sz="1600" dirty="0">
                <a:solidFill>
                  <a:srgbClr val="FF0000"/>
                </a:solidFill>
                <a:highlight>
                  <a:srgbClr val="FFFF00"/>
                </a:highlight>
              </a:rPr>
              <a:t> Report,  Project Task List</a:t>
            </a:r>
          </a:p>
          <a:p>
            <a:pPr marL="0" indent="0">
              <a:lnSpc>
                <a:spcPts val="1900"/>
              </a:lnSpc>
              <a:buNone/>
            </a:pPr>
            <a:r>
              <a:rPr lang="en-US" altLang="ja-JP" sz="1600" dirty="0">
                <a:solidFill>
                  <a:srgbClr val="FF0000"/>
                </a:solidFill>
                <a:highlight>
                  <a:srgbClr val="FFFF00"/>
                </a:highlight>
              </a:rPr>
              <a:t>•Performance Evaluation of Technologies in PHY; Channel Coding According to 8 QoS Levels of Packets and  Coexistence Levels, Interference Mitigation, etc.  </a:t>
            </a:r>
          </a:p>
          <a:p>
            <a:pPr marL="0" indent="0">
              <a:lnSpc>
                <a:spcPts val="1900"/>
              </a:lnSpc>
              <a:buNone/>
            </a:pPr>
            <a:r>
              <a:rPr lang="en-US" altLang="ja-JP" sz="1600" dirty="0">
                <a:solidFill>
                  <a:srgbClr val="FF0000"/>
                </a:solidFill>
                <a:highlight>
                  <a:srgbClr val="FFFF00"/>
                </a:highlight>
              </a:rPr>
              <a:t>•Performance Evaluation of Technologies in MAC; Channel Management, CCA, Hybrid Contention Free/Access Protocol According to 8 </a:t>
            </a:r>
            <a:r>
              <a:rPr lang="en-US" altLang="ja-JP" sz="1600" dirty="0" err="1">
                <a:solidFill>
                  <a:srgbClr val="FF0000"/>
                </a:solidFill>
                <a:highlight>
                  <a:srgbClr val="FFFF00"/>
                </a:highlight>
              </a:rPr>
              <a:t>QoSs</a:t>
            </a:r>
            <a:r>
              <a:rPr lang="en-US" altLang="ja-JP" sz="1600" dirty="0">
                <a:solidFill>
                  <a:srgbClr val="FF0000"/>
                </a:solidFill>
                <a:highlight>
                  <a:srgbClr val="FFFF00"/>
                </a:highlight>
              </a:rPr>
              <a:t> and Coexistences.</a:t>
            </a:r>
          </a:p>
          <a:p>
            <a:pPr marL="0" indent="0">
              <a:lnSpc>
                <a:spcPts val="1900"/>
              </a:lnSpc>
              <a:buNone/>
            </a:pPr>
            <a:r>
              <a:rPr lang="en-US" altLang="ja-JP" sz="1600" dirty="0">
                <a:solidFill>
                  <a:srgbClr val="FF0000"/>
                </a:solidFill>
                <a:highlight>
                  <a:srgbClr val="FFFF00"/>
                </a:highlight>
              </a:rPr>
              <a:t>•Harmonization or Commonality with 4ab in Coexistence and Feasible Implementation of 6ma and 4ab</a:t>
            </a:r>
          </a:p>
          <a:p>
            <a:pPr marL="0" indent="0">
              <a:lnSpc>
                <a:spcPts val="1900"/>
              </a:lnSpc>
              <a:buNone/>
            </a:pPr>
            <a:r>
              <a:rPr lang="en-US" altLang="ja-JP" sz="1600" dirty="0">
                <a:solidFill>
                  <a:srgbClr val="FF0000"/>
                </a:solidFill>
                <a:highlight>
                  <a:srgbClr val="FFFF00"/>
                </a:highlight>
              </a:rPr>
              <a:t>•Feasibility of TSN of 802.1 in MAC</a:t>
            </a:r>
          </a:p>
          <a:p>
            <a:pPr marL="0" indent="0">
              <a:lnSpc>
                <a:spcPts val="1900"/>
              </a:lnSpc>
              <a:buNone/>
            </a:pPr>
            <a:r>
              <a:rPr lang="en-US" altLang="ja-JP" sz="1600" dirty="0">
                <a:solidFill>
                  <a:srgbClr val="FF0000"/>
                </a:solidFill>
                <a:highlight>
                  <a:srgbClr val="FFFF00"/>
                </a:highlight>
              </a:rPr>
              <a:t>•WG Motion to Complete the Draft for Std.IEEE802.15.6ma</a:t>
            </a:r>
          </a:p>
          <a:p>
            <a:pPr marL="0" indent="0">
              <a:lnSpc>
                <a:spcPts val="1900"/>
              </a:lnSpc>
              <a:buNone/>
            </a:pPr>
            <a:r>
              <a:rPr lang="en-US" altLang="ja-JP" sz="1800" b="1" dirty="0"/>
              <a:t>Next Things to Do</a:t>
            </a:r>
            <a:r>
              <a:rPr lang="ja-JP" altLang="en-US" sz="1800" b="1" dirty="0"/>
              <a:t>：</a:t>
            </a:r>
            <a:r>
              <a:rPr lang="en-US" altLang="ja-JP" sz="1800" dirty="0">
                <a:solidFill>
                  <a:srgbClr val="FF0000"/>
                </a:solidFill>
              </a:rPr>
              <a:t>      </a:t>
            </a:r>
            <a:r>
              <a:rPr lang="en-US" altLang="ja-JP" sz="1800" dirty="0">
                <a:solidFill>
                  <a:srgbClr val="FF0000"/>
                </a:solidFill>
                <a:highlight>
                  <a:srgbClr val="FFFF00"/>
                </a:highlight>
              </a:rPr>
              <a:t>Preparation for SA Ballot</a:t>
            </a:r>
            <a:endParaRPr lang="en-US" altLang="ja-JP" sz="1800" dirty="0">
              <a:highlight>
                <a:srgbClr val="FFFF00"/>
              </a:highlight>
            </a:endParaRPr>
          </a:p>
          <a:p>
            <a:pPr marL="0" indent="0">
              <a:lnSpc>
                <a:spcPts val="1900"/>
              </a:lnSpc>
              <a:buNone/>
            </a:pP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23</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May 2025</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96720" y="989993"/>
            <a:ext cx="9026759" cy="5517434"/>
          </a:xfrm>
          <a:ln/>
        </p:spPr>
        <p:txBody>
          <a:bodyPr>
            <a:noAutofit/>
          </a:bodyPr>
          <a:lstStyle/>
          <a:p>
            <a:pPr>
              <a:lnSpc>
                <a:spcPts val="1300"/>
              </a:lnSpc>
            </a:pPr>
            <a:r>
              <a:rPr lang="en-US" altLang="ja-JP" sz="1200" dirty="0"/>
              <a:t>TG15.6ma meeting call to order</a:t>
            </a:r>
          </a:p>
          <a:p>
            <a:pPr>
              <a:lnSpc>
                <a:spcPts val="1300"/>
              </a:lnSpc>
            </a:pPr>
            <a:r>
              <a:rPr lang="en-US" altLang="ja-JP" sz="1200" dirty="0"/>
              <a:t>Call for essential patents and policies &amp; procedures reminder                                                    </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doc.#15-25-0192-00-06ma </a:t>
            </a:r>
            <a:endParaRPr lang="en-US" altLang="ja-JP" sz="1200" dirty="0"/>
          </a:p>
          <a:p>
            <a:pPr>
              <a:lnSpc>
                <a:spcPts val="1300"/>
              </a:lnSpc>
            </a:pPr>
            <a:r>
              <a:rPr lang="en-US" altLang="ja-JP" sz="1200" dirty="0"/>
              <a:t>Approve last meeting minutes: TG 15.6ma Meeting Minutes for May 2025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15-25-0064-00-</a:t>
            </a:r>
            <a:r>
              <a:rPr lang="en-US" altLang="ja-JP" sz="1200" dirty="0"/>
              <a:t>06ma</a:t>
            </a:r>
          </a:p>
          <a:p>
            <a:pPr>
              <a:lnSpc>
                <a:spcPts val="1300"/>
              </a:lnSpc>
            </a:pPr>
            <a:r>
              <a:rPr lang="en-US" altLang="ja-JP" sz="1200" dirty="0"/>
              <a:t>Agenda of TG15.6ma March 2025                                                                                              doc.#15-25-0152-00-06ma   </a:t>
            </a:r>
          </a:p>
          <a:p>
            <a:pPr>
              <a:lnSpc>
                <a:spcPts val="1300"/>
              </a:lnSpc>
            </a:pPr>
            <a:r>
              <a:rPr lang="en-US" altLang="ja-JP" sz="1200" dirty="0"/>
              <a:t>Review and Summary</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Overview of IG, SG, TG15.6ma doe Dependable BAN Revision of IEEE802.15.6-2012     doc.#15-25-0033-03-06ma</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dirty="0">
                <a:solidFill>
                  <a:srgbClr val="000000"/>
                </a:solidFill>
                <a:ea typeface="Times New Roman"/>
                <a:cs typeface="Times New Roman"/>
                <a:sym typeface="Times New Roman"/>
              </a:rPr>
              <a:t>Bas</a:t>
            </a:r>
            <a:r>
              <a:rPr kumimoji="0" lang="en-US" altLang="ja-JP" sz="1200" b="0" i="0" u="none" strike="noStrike" kern="0" cap="none" spc="0" normalizeH="0" baseline="0" noProof="0" dirty="0" err="1">
                <a:ln>
                  <a:noFill/>
                </a:ln>
                <a:solidFill>
                  <a:srgbClr val="000000"/>
                </a:solidFill>
                <a:effectLst/>
                <a:uLnTx/>
                <a:uFillTx/>
                <a:ea typeface="Times New Roman"/>
                <a:cs typeface="Times New Roman"/>
                <a:sym typeface="Times New Roman"/>
              </a:rPr>
              <a:t>ic</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doc.#15-23-0557-07-06ma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Review of Letter Ballot(LB)217 for draft D05                                                                       doc.#15-25-0xxx-00-06ma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Consolidated comments &amp; resolutions LB217                                                                     doc.#15-25-0yyy-00-06ma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Rescheduling Timeline                                                                                                        doc.#15-23-0361-12-06ma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Draft P802.15.6ma_D05</a:t>
            </a:r>
          </a:p>
          <a:p>
            <a:pPr marL="171450" lvl="1" indent="-171450">
              <a:lnSpc>
                <a:spcPts val="13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 Selection of Suitable Preamble Sequence Sets in UWB Wireless Communications in the Presence of Multiple Coexisting VBANs                                                                                                                                     </a:t>
            </a:r>
            <a:r>
              <a:rPr kumimoji="1" lang="en-US" altLang="ja-JP" sz="1200" b="0" i="0" u="none" strike="noStrike" kern="0" cap="none" spc="0" normalizeH="0" baseline="0" noProof="0" dirty="0">
                <a:ln>
                  <a:noFill/>
                </a:ln>
                <a:solidFill>
                  <a:srgbClr val="000000"/>
                </a:solidFill>
                <a:effectLst/>
                <a:uLnTx/>
                <a:uFillTx/>
                <a:latin typeface="Arial"/>
                <a:ea typeface="+mn-ea"/>
                <a:cs typeface="Times New Roman" pitchFamily="18" charset="0"/>
              </a:rPr>
              <a:t>doc.#15-25-0002-01-06ma</a:t>
            </a:r>
            <a:endParaRPr lang="en-US" altLang="ja-JP" sz="1200" dirty="0">
              <a:solidFill>
                <a:srgbClr val="000000"/>
              </a:solidFill>
              <a:latin typeface="Arial"/>
              <a:cs typeface="Times New Roman" pitchFamily="18" charset="0"/>
            </a:endParaRP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2.  Hybrid ARQ Scheme for High QoS Packets in High Class of Coexistence of IEEE 802.15.6ma  #15-23-0576-07-06ma         3.  Evaluation of IEEE 802.15.6 Ultra-wideband Physical Layer Utilizing Super Orthogonal Convolutional 22-0562-14-06ma</a:t>
            </a:r>
          </a:p>
          <a:p>
            <a:pPr marL="514350" marR="0" lvl="1" indent="0" algn="l" defTabSz="914400" rtl="0" eaLnBrk="1" fontAlgn="base" latinLnBrk="0" hangingPunct="1">
              <a:lnSpc>
                <a:spcPts val="13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4.  Ranging Accuracy Evaluation under TG6ma Communication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Senarios</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doc.#15-24-0248-06-06ma                 </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5.  MAC Performance Evaluation of Multiple BAN Coexistence Under TG6ma Channel          doc.#15-24-0246-05-06ma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7   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and frames                                                                                doc.#15-24-0573-03-06ma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8   15.6ma MAC time reference base for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and group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d0c.#15-25-0132-00-06ma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9   MAC Service Feature                                                                                                           doc.#15-24-0356-02-06ma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10.  TG Motion to Recirculation                                                                                                   doc.#15-25-0zzz-00-06ma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11.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            doc.#15-24-0074-07-06ma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12. Coordinator-to-Coordinator(C2C) Ranging and Communication for Multiple BAN Coexistence</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15-25-0vvv-00-06ma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13. TG15.6ma Coexistence Assessment Document                                                                  doc.#15-24-0348-04-06ma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14  MAC services support for IEEE P802.1ACea                                                                       doc.#15-24-0594-01-006a       </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15..</a:t>
            </a:r>
            <a:r>
              <a:rPr lang="it-IT" altLang="ja-JP" sz="1200" dirty="0">
                <a:solidFill>
                  <a:srgbClr val="000000"/>
                </a:solidFill>
                <a:latin typeface="Arial"/>
                <a:cs typeface="Times New Roman" pitchFamily="18" charset="0"/>
              </a:rPr>
              <a:t>TG6ma Channel Model Document for Enhanced Dependability                                           doc.#15-22-0519-09-06ma</a:t>
            </a:r>
            <a:endParaRPr lang="en-US" altLang="ja-JP" sz="1200" dirty="0">
              <a:solidFill>
                <a:srgbClr val="000000"/>
              </a:solidFill>
              <a:latin typeface="Arial"/>
              <a:cs typeface="Times New Roman" pitchFamily="18" charset="0"/>
            </a:endParaRP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16. Comments to channel-model-document                                                                               doc.#15-24-0073-04-06ma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17. Progress Report of TG6ma                                                                                                  doc8#15-23-0056-09-06ma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18. Timeline of TG6ma                                                                                                               doc.#15.23-0056-09-06ma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19. TG15.6ma Closing Report for March 2025                                                                        doc.#15-25-0vvv-00-06ma    </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20. TG15.6ma Meeting Minutes for March 2025                                                                      doc.#15-25-0sss-00-06ma</a:t>
            </a:r>
          </a:p>
          <a:p>
            <a:pPr marL="514350" marR="0" lvl="1" indent="0" algn="l" defTabSz="914400" rtl="0" eaLnBrk="1" fontAlgn="base" latinLnBrk="0" hangingPunct="1">
              <a:lnSpc>
                <a:spcPts val="13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lnSpc>
                <a:spcPts val="1300"/>
              </a:lnSpc>
              <a:buNone/>
            </a:pPr>
            <a:endParaRPr lang="en-US" altLang="ja-JP" sz="1400" dirty="0"/>
          </a:p>
        </p:txBody>
      </p:sp>
      <p:sp>
        <p:nvSpPr>
          <p:cNvPr id="4098" name="Rectangle 2"/>
          <p:cNvSpPr>
            <a:spLocks noGrp="1" noChangeArrowheads="1"/>
          </p:cNvSpPr>
          <p:nvPr>
            <p:ph type="title"/>
          </p:nvPr>
        </p:nvSpPr>
        <p:spPr>
          <a:xfrm>
            <a:off x="684483" y="592351"/>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24</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BCC52-0E12-7A08-6FEB-4657093A9A39}"/>
            </a:ext>
          </a:extLst>
        </p:cNvPr>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203E0910-9568-E5EB-4327-B8FAFC36A44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7AAB6DBA-EF05-7FF9-E8B4-D2F022070F06}"/>
              </a:ext>
            </a:extLst>
          </p:cNvPr>
          <p:cNvSpPr txBox="1"/>
          <p:nvPr/>
        </p:nvSpPr>
        <p:spPr>
          <a:xfrm>
            <a:off x="94053" y="1180165"/>
            <a:ext cx="90499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12 (MON)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12(MON)</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13 (TUE)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13(TUE)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14 (WED)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14(WED)</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15 (THU)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15(THU)</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3185A654-1FB0-DB86-0978-F4AEB2AD44D5}"/>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-16</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May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2E4D738C-ECA0-7815-EC02-BE158805AFEA}"/>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May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5F836743-C20D-BA83-6156-4CF8E8FE4895}"/>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25</a:t>
            </a:fld>
            <a:endParaRPr lang="en-US" altLang="ja-JP" dirty="0"/>
          </a:p>
        </p:txBody>
      </p:sp>
      <p:pic>
        <p:nvPicPr>
          <p:cNvPr id="9" name="図 8">
            <a:extLst>
              <a:ext uri="{FF2B5EF4-FFF2-40B4-BE49-F238E27FC236}">
                <a16:creationId xmlns:a16="http://schemas.microsoft.com/office/drawing/2014/main" id="{99EFA871-F0F2-E911-1533-3F7009CBC8DB}"/>
              </a:ext>
            </a:extLst>
          </p:cNvPr>
          <p:cNvPicPr>
            <a:picLocks noChangeAspect="1"/>
          </p:cNvPicPr>
          <p:nvPr/>
        </p:nvPicPr>
        <p:blipFill>
          <a:blip r:embed="rId3"/>
          <a:stretch>
            <a:fillRect/>
          </a:stretch>
        </p:blipFill>
        <p:spPr>
          <a:xfrm>
            <a:off x="43432" y="2233853"/>
            <a:ext cx="1533739" cy="4147764"/>
          </a:xfrm>
          <a:prstGeom prst="rect">
            <a:avLst/>
          </a:prstGeom>
        </p:spPr>
      </p:pic>
      <p:pic>
        <p:nvPicPr>
          <p:cNvPr id="5" name="図 4">
            <a:extLst>
              <a:ext uri="{FF2B5EF4-FFF2-40B4-BE49-F238E27FC236}">
                <a16:creationId xmlns:a16="http://schemas.microsoft.com/office/drawing/2014/main" id="{6833E199-5C50-D63C-EBE7-0F36CBF9307C}"/>
              </a:ext>
            </a:extLst>
          </p:cNvPr>
          <p:cNvPicPr>
            <a:picLocks noChangeAspect="1"/>
          </p:cNvPicPr>
          <p:nvPr/>
        </p:nvPicPr>
        <p:blipFill>
          <a:blip r:embed="rId4"/>
          <a:stretch>
            <a:fillRect/>
          </a:stretch>
        </p:blipFill>
        <p:spPr>
          <a:xfrm>
            <a:off x="1577171" y="2233853"/>
            <a:ext cx="7523397" cy="4147764"/>
          </a:xfrm>
          <a:prstGeom prst="rect">
            <a:avLst/>
          </a:prstGeom>
        </p:spPr>
      </p:pic>
    </p:spTree>
    <p:extLst>
      <p:ext uri="{BB962C8B-B14F-4D97-AF65-F5344CB8AC3E}">
        <p14:creationId xmlns:p14="http://schemas.microsoft.com/office/powerpoint/2010/main" val="2430780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5A3264A-2E3F-2C64-A019-EB9179AA7CB8}"/>
              </a:ext>
            </a:extLst>
          </p:cNvPr>
          <p:cNvSpPr>
            <a:spLocks noGrp="1"/>
          </p:cNvSpPr>
          <p:nvPr>
            <p:ph type="dt" idx="10"/>
          </p:nvPr>
        </p:nvSpPr>
        <p:spPr bwMode="auto">
          <a:xfrm>
            <a:off x="788541" y="460019"/>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91425" rIns="91425" bIns="91425" numCol="1" anchor="b" anchorCtr="0" compatLnSpc="1">
            <a:prstTxWarp prst="textNoShape">
              <a:avLst/>
            </a:prstTxWarp>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342900" marR="0" lvl="1"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2pPr>
            <a:lvl3pPr marL="685800" marR="0" lvl="2"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3pPr>
            <a:lvl4pPr marL="1028700" marR="0" lvl="3"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4pPr>
            <a:lvl5pPr marL="1371600" marR="0" lvl="4"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5pPr>
            <a:lvl6pPr marL="1714500" marR="0" lvl="5"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6pPr>
            <a:lvl7pPr marL="2057400" marR="0" lvl="6"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7pPr>
            <a:lvl8pPr marL="2400300" marR="0" lvl="7"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8pPr>
            <a:lvl9pPr marL="2743200" marR="0" lvl="8"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9pPr>
          </a:lstStyle>
          <a:p>
            <a:r>
              <a:rPr lang="en-US" altLang="ja-JP"/>
              <a:t>May 2025</a:t>
            </a:r>
            <a:endParaRPr lang="en-US" sz="1600" dirty="0"/>
          </a:p>
        </p:txBody>
      </p:sp>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bwMode="auto">
          <a:xfrm>
            <a:off x="4341814" y="6475413"/>
            <a:ext cx="5365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defPPr>
              <a:defRPr lang="en-US"/>
            </a:defPPr>
            <a:lvl1pPr marL="0" marR="0" lvl="0"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9pPr>
          </a:lstStyle>
          <a:p>
            <a:r>
              <a:rPr lang="en-US"/>
              <a:t>Slide </a:t>
            </a:r>
            <a:fld id="{00000000-1234-1234-1234-123412341234}" type="slidenum">
              <a:rPr lang="en-US" smtClean="0"/>
              <a:pPr/>
              <a:t>26</a:t>
            </a:fld>
            <a:endParaRPr sz="1200" dirty="0"/>
          </a:p>
        </p:txBody>
      </p:sp>
      <p:sp>
        <p:nvSpPr>
          <p:cNvPr id="8" name="TextBox 7">
            <a:extLst>
              <a:ext uri="{FF2B5EF4-FFF2-40B4-BE49-F238E27FC236}">
                <a16:creationId xmlns:a16="http://schemas.microsoft.com/office/drawing/2014/main" id="{7B14EB0E-B9CF-075B-5093-D06159F95FFF}"/>
              </a:ext>
            </a:extLst>
          </p:cNvPr>
          <p:cNvSpPr txBox="1"/>
          <p:nvPr/>
        </p:nvSpPr>
        <p:spPr>
          <a:xfrm>
            <a:off x="2324631" y="816130"/>
            <a:ext cx="4180183" cy="461665"/>
          </a:xfrm>
          <a:prstGeom prst="rect">
            <a:avLst/>
          </a:prstGeom>
          <a:noFill/>
        </p:spPr>
        <p:txBody>
          <a:bodyPr wrap="none" rtlCol="0">
            <a:spAutoFit/>
          </a:bodyPr>
          <a:lstStyle/>
          <a:p>
            <a:r>
              <a:rPr lang="en-US" sz="2400" b="1" dirty="0"/>
              <a:t>TG 6ma Timeline(expected)</a:t>
            </a:r>
          </a:p>
        </p:txBody>
      </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06093" y="2717593"/>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8030400" y="1601218"/>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Approve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 2026</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7740934" y="3530196"/>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Nov.</a:t>
            </a:r>
            <a:r>
              <a:rPr lang="en-US" sz="1400" b="1" kern="1200" dirty="0">
                <a:solidFill>
                  <a:srgbClr val="000000">
                    <a:hueOff val="0"/>
                    <a:satOff val="0"/>
                    <a:lumOff val="0"/>
                    <a:alphaOff val="0"/>
                  </a:srgbClr>
                </a:solidFill>
                <a:latin typeface="Times New Roman"/>
                <a:ea typeface="+mn-ea"/>
                <a:cs typeface="+mn-cs"/>
              </a:rPr>
              <a:t> 2025</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7230229"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SA recirculation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Oct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6737894" y="1669193"/>
            <a:ext cx="772516" cy="33395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SA recirculation</a:t>
            </a: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Sept 2025</a:t>
            </a:r>
            <a:endParaRPr lang="en-US" sz="1400" b="1" kern="1200" dirty="0">
              <a:solidFill>
                <a:srgbClr val="000000">
                  <a:hueOff val="0"/>
                  <a:satOff val="0"/>
                  <a:lumOff val="0"/>
                  <a:alphaOff val="0"/>
                </a:srgbClr>
              </a:solidFill>
              <a:latin typeface="Times New Roman"/>
              <a:ea typeface="+mn-ea"/>
              <a:cs typeface="+mn-cs"/>
            </a:endParaRP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6160523" y="1609548"/>
            <a:ext cx="1055364"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EC approval to SA, SA submission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5323631" y="3799878"/>
            <a:ext cx="1339992" cy="1658699"/>
            <a:chOff x="4758751" y="2157579"/>
            <a:chExt cx="1122696" cy="1658699"/>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957691" y="2157579"/>
              <a:ext cx="92375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Conditional approval for Standard Association Ballot (SA)</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kumimoji="1" lang="en-US" altLang="ja-JP" sz="1400" b="1" kern="1200" dirty="0">
                  <a:solidFill>
                    <a:srgbClr val="000000">
                      <a:hueOff val="0"/>
                      <a:satOff val="0"/>
                      <a:lumOff val="0"/>
                      <a:alphaOff val="0"/>
                    </a:srgbClr>
                  </a:solidFill>
                  <a:latin typeface="Times New Roman"/>
                  <a:ea typeface="+mn-ea"/>
                  <a:cs typeface="+mn-cs"/>
                </a:rPr>
                <a:t>May/June 2025</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3378939" y="1535999"/>
            <a:ext cx="997151" cy="1626596"/>
            <a:chOff x="4298861" y="71418"/>
            <a:chExt cx="822635"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98861" y="71418"/>
              <a:ext cx="82263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LB210</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2913736" y="3892291"/>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1st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Letter</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Ballot</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(LB210)</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2362926" y="1800002"/>
            <a:ext cx="963174" cy="1355521"/>
            <a:chOff x="2222243" y="89518"/>
            <a:chExt cx="96317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222243"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WG </a:t>
              </a:r>
              <a:r>
                <a:rPr kumimoji="1" lang="en-US" altLang="ja-JP" baseline="30000" dirty="0">
                  <a:solidFill>
                    <a:srgbClr val="000000">
                      <a:hueOff val="0"/>
                      <a:satOff val="0"/>
                      <a:lumOff val="0"/>
                      <a:alphaOff val="0"/>
                    </a:srgbClr>
                  </a:solidFill>
                  <a:latin typeface="Times New Roman"/>
                </a:rPr>
                <a:t>      </a:t>
              </a:r>
              <a:r>
                <a:rPr kumimoji="1" lang="en-US" altLang="ja-JP" sz="1800" kern="1200" baseline="30000" dirty="0" err="1">
                  <a:solidFill>
                    <a:srgbClr val="000000">
                      <a:hueOff val="0"/>
                      <a:satOff val="0"/>
                      <a:lumOff val="0"/>
                      <a:alphaOff val="0"/>
                    </a:srgbClr>
                  </a:solidFill>
                  <a:latin typeface="Times New Roman"/>
                  <a:ea typeface="+mn-ea"/>
                  <a:cs typeface="+mn-cs"/>
                </a:rPr>
                <a:t>PreBa</a:t>
              </a:r>
              <a:r>
                <a:rPr kumimoji="1" lang="en-US" altLang="ja-JP" baseline="30000" dirty="0" err="1">
                  <a:solidFill>
                    <a:srgbClr val="000000">
                      <a:hueOff val="0"/>
                      <a:satOff val="0"/>
                      <a:lumOff val="0"/>
                      <a:alphaOff val="0"/>
                    </a:srgbClr>
                  </a:solidFill>
                  <a:latin typeface="Times New Roman"/>
                </a:rPr>
                <a:t>llot</a:t>
              </a:r>
              <a:r>
                <a:rPr kumimoji="1" lang="en-US" altLang="ja-JP" baseline="30000" dirty="0">
                  <a:solidFill>
                    <a:srgbClr val="000000">
                      <a:hueOff val="0"/>
                      <a:satOff val="0"/>
                      <a:lumOff val="0"/>
                      <a:alphaOff val="0"/>
                    </a:srgbClr>
                  </a:solidFill>
                  <a:latin typeface="Times New Roman"/>
                </a:rPr>
                <a:t> </a:t>
              </a:r>
              <a:r>
                <a:rPr kumimoji="1" lang="en-US" altLang="ja-JP" kern="1200" baseline="30000" dirty="0">
                  <a:solidFill>
                    <a:srgbClr val="000000">
                      <a:hueOff val="0"/>
                      <a:satOff val="0"/>
                      <a:lumOff val="0"/>
                      <a:alphaOff val="0"/>
                    </a:srgbClr>
                  </a:solidFill>
                  <a:latin typeface="Times New Roman"/>
                  <a:ea typeface="+mn-ea"/>
                  <a:cs typeface="+mn-cs"/>
                </a:rPr>
                <a:t>submission for </a:t>
              </a:r>
              <a:r>
                <a:rPr lang="en-US" sz="1200" kern="1200" dirty="0">
                  <a:solidFill>
                    <a:srgbClr val="000000">
                      <a:hueOff val="0"/>
                      <a:satOff val="0"/>
                      <a:lumOff val="0"/>
                      <a:alphaOff val="0"/>
                    </a:srgbClr>
                  </a:solidFill>
                  <a:latin typeface="Times New Roman"/>
                  <a:ea typeface="+mn-ea"/>
                  <a:cs typeface="+mn-cs"/>
                </a:rPr>
                <a:t>Draft2.5 August </a:t>
              </a:r>
              <a:r>
                <a:rPr lang="en-US" sz="1200" b="1" dirty="0">
                  <a:solidFill>
                    <a:srgbClr val="000000">
                      <a:hueOff val="0"/>
                      <a:satOff val="0"/>
                      <a:lumOff val="0"/>
                      <a:alphaOff val="0"/>
                    </a:srgbClr>
                  </a:solidFill>
                  <a:latin typeface="Times New Roman"/>
                </a:rPr>
                <a:t>2024</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1872384" y="3797431"/>
            <a:ext cx="918520" cy="1526511"/>
            <a:chOff x="2878374" y="2239438"/>
            <a:chExt cx="688887"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878374" y="2239438"/>
              <a:ext cx="68888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Resolution </a:t>
              </a:r>
              <a:r>
                <a:rPr kumimoji="1" lang="en-US" altLang="ja-JP" sz="1400" kern="1200" dirty="0" err="1">
                  <a:solidFill>
                    <a:srgbClr val="000000">
                      <a:hueOff val="0"/>
                      <a:satOff val="0"/>
                      <a:lumOff val="0"/>
                      <a:alphaOff val="0"/>
                    </a:srgbClr>
                  </a:solidFill>
                  <a:latin typeface="Times New Roman"/>
                  <a:ea typeface="+mn-ea"/>
                  <a:cs typeface="+mn-cs"/>
                </a:rPr>
                <a:t>fo</a:t>
              </a:r>
              <a:r>
                <a:rPr kumimoji="1" lang="en-US" altLang="ja-JP" sz="1400" kern="1200" dirty="0">
                  <a:solidFill>
                    <a:srgbClr val="000000">
                      <a:hueOff val="0"/>
                      <a:satOff val="0"/>
                      <a:lumOff val="0"/>
                      <a:alphaOff val="0"/>
                    </a:srgbClr>
                  </a:solidFill>
                  <a:latin typeface="Times New Roman"/>
                  <a:ea typeface="+mn-ea"/>
                  <a:cs typeface="+mn-cs"/>
                </a:rPr>
                <a:t> Draft v2.3 on WG for </a:t>
              </a:r>
              <a:r>
                <a:rPr kumimoji="1" lang="en-US" altLang="ja-JP" sz="1400" kern="1200" dirty="0" err="1">
                  <a:solidFill>
                    <a:srgbClr val="000000">
                      <a:hueOff val="0"/>
                      <a:satOff val="0"/>
                      <a:lumOff val="0"/>
                      <a:alphaOff val="0"/>
                    </a:srgbClr>
                  </a:solidFill>
                  <a:latin typeface="Times New Roman"/>
                  <a:ea typeface="+mn-ea"/>
                  <a:cs typeface="+mn-cs"/>
                </a:rPr>
                <a:t>PreBallot</a:t>
              </a:r>
              <a:r>
                <a:rPr kumimoji="1" lang="en-US" altLang="ja-JP" sz="1400" kern="1200" dirty="0">
                  <a:solidFill>
                    <a:srgbClr val="000000">
                      <a:hueOff val="0"/>
                      <a:satOff val="0"/>
                      <a:lumOff val="0"/>
                      <a:alphaOff val="0"/>
                    </a:srgbClr>
                  </a:solidFill>
                  <a:latin typeface="Times New Roman"/>
                  <a:ea typeface="+mn-ea"/>
                  <a:cs typeface="+mn-cs"/>
                </a:rPr>
                <a:t> </a:t>
              </a:r>
              <a:r>
                <a:rPr kumimoji="1" lang="en-US" altLang="ja-JP" sz="1400" b="1" dirty="0">
                  <a:solidFill>
                    <a:srgbClr val="000000">
                      <a:hueOff val="0"/>
                      <a:satOff val="0"/>
                      <a:lumOff val="0"/>
                      <a:alphaOff val="0"/>
                    </a:srgbClr>
                  </a:solidFill>
                  <a:latin typeface="Times New Roman"/>
                </a:rPr>
                <a:t>July </a:t>
              </a:r>
              <a:r>
                <a:rPr lang="en-US" sz="1400" b="1" kern="1200" dirty="0">
                  <a:solidFill>
                    <a:srgbClr val="000000">
                      <a:hueOff val="0"/>
                      <a:satOff val="0"/>
                      <a:lumOff val="0"/>
                      <a:alphaOff val="0"/>
                    </a:srgbClr>
                  </a:solidFill>
                  <a:latin typeface="Times New Roman"/>
                  <a:ea typeface="+mn-ea"/>
                  <a:cs typeface="+mn-cs"/>
                </a:rPr>
                <a:t>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1299986" y="2129346"/>
            <a:ext cx="2829447" cy="2039217"/>
            <a:chOff x="1379747" y="-1400625"/>
            <a:chExt cx="1672297"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379747"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 Draft V1,18  Com</a:t>
              </a:r>
            </a:p>
            <a:p>
              <a:pPr marL="0" lvl="0" indent="0" algn="ctr" defTabSz="800100">
                <a:lnSpc>
                  <a:spcPct val="90000"/>
                </a:lnSpc>
                <a:spcBef>
                  <a:spcPct val="0"/>
                </a:spcBef>
                <a:spcAft>
                  <a:spcPct val="35000"/>
                </a:spcAft>
                <a:buNone/>
              </a:pPr>
              <a:r>
                <a:rPr lang="en-US" sz="1200" b="1" dirty="0">
                  <a:solidFill>
                    <a:srgbClr val="000000">
                      <a:hueOff val="0"/>
                      <a:satOff val="0"/>
                      <a:lumOff val="0"/>
                      <a:alphaOff val="0"/>
                    </a:srgbClr>
                  </a:solidFill>
                  <a:latin typeface="Times New Roman"/>
                </a:rPr>
                <a:t>May</a:t>
              </a:r>
              <a:r>
                <a:rPr lang="en-US" sz="1200" b="1" kern="1200" dirty="0">
                  <a:solidFill>
                    <a:srgbClr val="000000">
                      <a:hueOff val="0"/>
                      <a:satOff val="0"/>
                      <a:lumOff val="0"/>
                      <a:alphaOff val="0"/>
                    </a:srgbClr>
                  </a:solidFill>
                  <a:latin typeface="Times New Roman"/>
                  <a:ea typeface="+mn-ea"/>
                  <a:cs typeface="+mn-cs"/>
                </a:rPr>
                <a:t>.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760126" y="3855627"/>
            <a:ext cx="1147593" cy="1510147"/>
            <a:chOff x="2022891" y="2274853"/>
            <a:chExt cx="713170"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244969"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Std. </a:t>
              </a:r>
              <a:r>
                <a:rPr kumimoji="1" lang="en-US" altLang="ja-JP" sz="1200" kern="1200" dirty="0" err="1">
                  <a:solidFill>
                    <a:srgbClr val="000000">
                      <a:hueOff val="0"/>
                      <a:satOff val="0"/>
                      <a:lumOff val="0"/>
                      <a:alphaOff val="0"/>
                    </a:srgbClr>
                  </a:solidFill>
                  <a:latin typeface="Times New Roman"/>
                  <a:ea typeface="+mn-ea"/>
                  <a:cs typeface="+mn-cs"/>
                </a:rPr>
                <a:t>Draf</a:t>
              </a:r>
              <a:r>
                <a:rPr kumimoji="1" lang="en-US" altLang="ja-JP" sz="1200" kern="1200" dirty="0">
                  <a:solidFill>
                    <a:srgbClr val="000000">
                      <a:hueOff val="0"/>
                      <a:satOff val="0"/>
                      <a:lumOff val="0"/>
                      <a:alphaOff val="0"/>
                    </a:srgbClr>
                  </a:solidFill>
                  <a:latin typeface="Times New Roman"/>
                  <a:ea typeface="+mn-ea"/>
                  <a:cs typeface="+mn-cs"/>
                </a:rPr>
                <a:t> V1.9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765739" y="1577238"/>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p>
            <a:p>
              <a:pPr marL="0" lvl="0" indent="0" algn="ctr" defTabSz="488950">
                <a:lnSpc>
                  <a:spcPct val="90000"/>
                </a:lnSpc>
                <a:spcBef>
                  <a:spcPct val="0"/>
                </a:spcBef>
                <a:spcAft>
                  <a:spcPct val="35000"/>
                </a:spcAft>
                <a:buNone/>
              </a:pPr>
              <a:r>
                <a:rPr lang="en-US" altLang="ja-JP" sz="1100" b="1" kern="1200" dirty="0">
                  <a:solidFill>
                    <a:srgbClr val="000000">
                      <a:hueOff val="0"/>
                      <a:satOff val="0"/>
                      <a:lumOff val="0"/>
                      <a:alphaOff val="0"/>
                    </a:srgbClr>
                  </a:solidFill>
                  <a:effectLst/>
                  <a:latin typeface="Times New Roman"/>
                  <a:ea typeface="+mn-ea"/>
                  <a:cs typeface="+mn-cs"/>
                </a:rPr>
                <a:t>May </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305816" y="2665744"/>
            <a:ext cx="3700829" cy="2726740"/>
            <a:chOff x="-1931078" y="2289767"/>
            <a:chExt cx="3700829"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1931078"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 2022</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94896" y="1615876"/>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8513336" y="326029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7" name="楕円 66">
            <a:extLst>
              <a:ext uri="{FF2B5EF4-FFF2-40B4-BE49-F238E27FC236}">
                <a16:creationId xmlns:a16="http://schemas.microsoft.com/office/drawing/2014/main" id="{6D671A25-1B7D-DCB3-2297-8E0631FF96E7}"/>
              </a:ext>
            </a:extLst>
          </p:cNvPr>
          <p:cNvSpPr/>
          <p:nvPr/>
        </p:nvSpPr>
        <p:spPr>
          <a:xfrm>
            <a:off x="7972501" y="3260290"/>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8" name="楕円 67">
            <a:extLst>
              <a:ext uri="{FF2B5EF4-FFF2-40B4-BE49-F238E27FC236}">
                <a16:creationId xmlns:a16="http://schemas.microsoft.com/office/drawing/2014/main" id="{1E4707CF-EA59-A6D9-8793-42952C63433E}"/>
              </a:ext>
            </a:extLst>
          </p:cNvPr>
          <p:cNvSpPr/>
          <p:nvPr/>
        </p:nvSpPr>
        <p:spPr>
          <a:xfrm>
            <a:off x="7442817" y="3265875"/>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9" name="楕円 68">
            <a:extLst>
              <a:ext uri="{FF2B5EF4-FFF2-40B4-BE49-F238E27FC236}">
                <a16:creationId xmlns:a16="http://schemas.microsoft.com/office/drawing/2014/main" id="{0CE6FC6F-B57A-9680-734B-3EA04AA87354}"/>
              </a:ext>
            </a:extLst>
          </p:cNvPr>
          <p:cNvSpPr/>
          <p:nvPr/>
        </p:nvSpPr>
        <p:spPr>
          <a:xfrm>
            <a:off x="6954531" y="327144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0" name="楕円 69">
            <a:extLst>
              <a:ext uri="{FF2B5EF4-FFF2-40B4-BE49-F238E27FC236}">
                <a16:creationId xmlns:a16="http://schemas.microsoft.com/office/drawing/2014/main" id="{B272743C-BC3F-58B8-F6D1-D7FC143E6A23}"/>
              </a:ext>
            </a:extLst>
          </p:cNvPr>
          <p:cNvSpPr/>
          <p:nvPr/>
        </p:nvSpPr>
        <p:spPr>
          <a:xfrm>
            <a:off x="6509510" y="327143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1" name="楕円 70">
            <a:extLst>
              <a:ext uri="{FF2B5EF4-FFF2-40B4-BE49-F238E27FC236}">
                <a16:creationId xmlns:a16="http://schemas.microsoft.com/office/drawing/2014/main" id="{FE97B252-72D0-9CE3-F921-624BA043D0C0}"/>
              </a:ext>
            </a:extLst>
          </p:cNvPr>
          <p:cNvSpPr/>
          <p:nvPr/>
        </p:nvSpPr>
        <p:spPr>
          <a:xfrm>
            <a:off x="5489822" y="3275155"/>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2" name="楕円 71">
            <a:extLst>
              <a:ext uri="{FF2B5EF4-FFF2-40B4-BE49-F238E27FC236}">
                <a16:creationId xmlns:a16="http://schemas.microsoft.com/office/drawing/2014/main" id="{2673561F-7801-4CE8-3D08-6A6ACC3E2BDC}"/>
              </a:ext>
            </a:extLst>
          </p:cNvPr>
          <p:cNvSpPr/>
          <p:nvPr/>
        </p:nvSpPr>
        <p:spPr>
          <a:xfrm>
            <a:off x="4581067"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3" name="楕円 72">
            <a:extLst>
              <a:ext uri="{FF2B5EF4-FFF2-40B4-BE49-F238E27FC236}">
                <a16:creationId xmlns:a16="http://schemas.microsoft.com/office/drawing/2014/main" id="{9705AF0A-8FE5-1F34-25E8-F9A86D30961B}"/>
              </a:ext>
            </a:extLst>
          </p:cNvPr>
          <p:cNvSpPr/>
          <p:nvPr/>
        </p:nvSpPr>
        <p:spPr>
          <a:xfrm>
            <a:off x="4125263" y="328259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4" name="楕円 73">
            <a:extLst>
              <a:ext uri="{FF2B5EF4-FFF2-40B4-BE49-F238E27FC236}">
                <a16:creationId xmlns:a16="http://schemas.microsoft.com/office/drawing/2014/main" id="{3DA4BDC2-258D-7BC7-F1A4-E3A155B074F7}"/>
              </a:ext>
            </a:extLst>
          </p:cNvPr>
          <p:cNvSpPr/>
          <p:nvPr/>
        </p:nvSpPr>
        <p:spPr>
          <a:xfrm>
            <a:off x="369802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5" name="楕円 74">
            <a:extLst>
              <a:ext uri="{FF2B5EF4-FFF2-40B4-BE49-F238E27FC236}">
                <a16:creationId xmlns:a16="http://schemas.microsoft.com/office/drawing/2014/main" id="{64ADC48E-E6D3-747D-1B3F-B75A4BB9BC3B}"/>
              </a:ext>
            </a:extLst>
          </p:cNvPr>
          <p:cNvSpPr/>
          <p:nvPr/>
        </p:nvSpPr>
        <p:spPr>
          <a:xfrm>
            <a:off x="3243649"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6" name="楕円 75">
            <a:extLst>
              <a:ext uri="{FF2B5EF4-FFF2-40B4-BE49-F238E27FC236}">
                <a16:creationId xmlns:a16="http://schemas.microsoft.com/office/drawing/2014/main" id="{723632FA-C6DC-6BDD-F8A6-30A7DED2CB05}"/>
              </a:ext>
            </a:extLst>
          </p:cNvPr>
          <p:cNvSpPr/>
          <p:nvPr/>
        </p:nvSpPr>
        <p:spPr>
          <a:xfrm>
            <a:off x="2668085" y="326772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7" name="楕円 76">
            <a:extLst>
              <a:ext uri="{FF2B5EF4-FFF2-40B4-BE49-F238E27FC236}">
                <a16:creationId xmlns:a16="http://schemas.microsoft.com/office/drawing/2014/main" id="{62ED6C15-E174-2860-BBEF-3073BB75DE4F}"/>
              </a:ext>
            </a:extLst>
          </p:cNvPr>
          <p:cNvSpPr/>
          <p:nvPr/>
        </p:nvSpPr>
        <p:spPr>
          <a:xfrm>
            <a:off x="2186152"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8" name="楕円 77">
            <a:extLst>
              <a:ext uri="{FF2B5EF4-FFF2-40B4-BE49-F238E27FC236}">
                <a16:creationId xmlns:a16="http://schemas.microsoft.com/office/drawing/2014/main" id="{5AFF632B-C93C-4596-EFE7-18A2967B1DA9}"/>
              </a:ext>
            </a:extLst>
          </p:cNvPr>
          <p:cNvSpPr/>
          <p:nvPr/>
        </p:nvSpPr>
        <p:spPr>
          <a:xfrm>
            <a:off x="1765481"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9" name="楕円 78">
            <a:extLst>
              <a:ext uri="{FF2B5EF4-FFF2-40B4-BE49-F238E27FC236}">
                <a16:creationId xmlns:a16="http://schemas.microsoft.com/office/drawing/2014/main" id="{59EFCD21-8225-FA80-B898-214F7993DC41}"/>
              </a:ext>
            </a:extLst>
          </p:cNvPr>
          <p:cNvSpPr/>
          <p:nvPr/>
        </p:nvSpPr>
        <p:spPr>
          <a:xfrm>
            <a:off x="1318593"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80" name="楕円 79">
            <a:extLst>
              <a:ext uri="{FF2B5EF4-FFF2-40B4-BE49-F238E27FC236}">
                <a16:creationId xmlns:a16="http://schemas.microsoft.com/office/drawing/2014/main" id="{672BC2BD-3E38-F25F-027D-6610D936D578}"/>
              </a:ext>
            </a:extLst>
          </p:cNvPr>
          <p:cNvSpPr/>
          <p:nvPr/>
        </p:nvSpPr>
        <p:spPr>
          <a:xfrm>
            <a:off x="66720" y="327202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2" name="楕円 1">
            <a:extLst>
              <a:ext uri="{FF2B5EF4-FFF2-40B4-BE49-F238E27FC236}">
                <a16:creationId xmlns:a16="http://schemas.microsoft.com/office/drawing/2014/main" id="{6DAE91D8-7811-E0BB-6405-EDE8067E623A}"/>
              </a:ext>
            </a:extLst>
          </p:cNvPr>
          <p:cNvSpPr/>
          <p:nvPr/>
        </p:nvSpPr>
        <p:spPr>
          <a:xfrm>
            <a:off x="5045852"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3" name="テキスト ボックス 2">
            <a:extLst>
              <a:ext uri="{FF2B5EF4-FFF2-40B4-BE49-F238E27FC236}">
                <a16:creationId xmlns:a16="http://schemas.microsoft.com/office/drawing/2014/main" id="{795C6201-8E75-2DC9-693D-F3839338E9F9}"/>
              </a:ext>
            </a:extLst>
          </p:cNvPr>
          <p:cNvSpPr txBox="1"/>
          <p:nvPr/>
        </p:nvSpPr>
        <p:spPr>
          <a:xfrm>
            <a:off x="3891752" y="3526719"/>
            <a:ext cx="942015"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Recirculation</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(LB212)</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 2025</a:t>
            </a:r>
          </a:p>
        </p:txBody>
      </p:sp>
      <p:sp>
        <p:nvSpPr>
          <p:cNvPr id="5" name="テキスト ボックス 4">
            <a:extLst>
              <a:ext uri="{FF2B5EF4-FFF2-40B4-BE49-F238E27FC236}">
                <a16:creationId xmlns:a16="http://schemas.microsoft.com/office/drawing/2014/main" id="{3066E0AE-9871-B5BB-18C5-3F6BE252F1CE}"/>
              </a:ext>
            </a:extLst>
          </p:cNvPr>
          <p:cNvSpPr txBox="1"/>
          <p:nvPr/>
        </p:nvSpPr>
        <p:spPr>
          <a:xfrm>
            <a:off x="4284083" y="1546943"/>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LB212</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March 2025</a:t>
            </a:r>
          </a:p>
        </p:txBody>
      </p:sp>
      <p:sp>
        <p:nvSpPr>
          <p:cNvPr id="9" name="楕円 8">
            <a:extLst>
              <a:ext uri="{FF2B5EF4-FFF2-40B4-BE49-F238E27FC236}">
                <a16:creationId xmlns:a16="http://schemas.microsoft.com/office/drawing/2014/main" id="{135793AD-CF30-28A8-F1CE-CA4B55ADCA8B}"/>
              </a:ext>
            </a:extLst>
          </p:cNvPr>
          <p:cNvSpPr/>
          <p:nvPr/>
        </p:nvSpPr>
        <p:spPr>
          <a:xfrm>
            <a:off x="5952700" y="328104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 name="テキスト ボックス 6">
            <a:extLst>
              <a:ext uri="{FF2B5EF4-FFF2-40B4-BE49-F238E27FC236}">
                <a16:creationId xmlns:a16="http://schemas.microsoft.com/office/drawing/2014/main" id="{602E375F-9AA1-4559-3749-5F19C9438101}"/>
              </a:ext>
            </a:extLst>
          </p:cNvPr>
          <p:cNvSpPr txBox="1"/>
          <p:nvPr/>
        </p:nvSpPr>
        <p:spPr>
          <a:xfrm>
            <a:off x="4790385" y="3710649"/>
            <a:ext cx="942015"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Recirculation</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(LB217)</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April 2025</a:t>
            </a:r>
          </a:p>
        </p:txBody>
      </p:sp>
      <p:sp>
        <p:nvSpPr>
          <p:cNvPr id="10" name="テキスト ボックス 9">
            <a:extLst>
              <a:ext uri="{FF2B5EF4-FFF2-40B4-BE49-F238E27FC236}">
                <a16:creationId xmlns:a16="http://schemas.microsoft.com/office/drawing/2014/main" id="{70A9F168-8355-89C9-5EBC-A4FB6DBA4509}"/>
              </a:ext>
            </a:extLst>
          </p:cNvPr>
          <p:cNvSpPr txBox="1"/>
          <p:nvPr/>
        </p:nvSpPr>
        <p:spPr>
          <a:xfrm>
            <a:off x="5140674" y="1489137"/>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LB217</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May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2025</a:t>
            </a:r>
          </a:p>
        </p:txBody>
      </p:sp>
      <p:sp>
        <p:nvSpPr>
          <p:cNvPr id="11" name="楕円 10">
            <a:extLst>
              <a:ext uri="{FF2B5EF4-FFF2-40B4-BE49-F238E27FC236}">
                <a16:creationId xmlns:a16="http://schemas.microsoft.com/office/drawing/2014/main" id="{D6BE4A91-D065-7160-76BB-A66E03D1C5F1}"/>
              </a:ext>
            </a:extLst>
          </p:cNvPr>
          <p:cNvSpPr/>
          <p:nvPr/>
        </p:nvSpPr>
        <p:spPr>
          <a:xfrm>
            <a:off x="502896" y="326676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2" name="楕円 11">
            <a:extLst>
              <a:ext uri="{FF2B5EF4-FFF2-40B4-BE49-F238E27FC236}">
                <a16:creationId xmlns:a16="http://schemas.microsoft.com/office/drawing/2014/main" id="{9C49E052-E495-12E6-A1EE-F90297A2D9BF}"/>
              </a:ext>
            </a:extLst>
          </p:cNvPr>
          <p:cNvSpPr/>
          <p:nvPr/>
        </p:nvSpPr>
        <p:spPr>
          <a:xfrm>
            <a:off x="886523" y="3282535"/>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3" name="フッター プレースホルダー 12">
            <a:extLst>
              <a:ext uri="{FF2B5EF4-FFF2-40B4-BE49-F238E27FC236}">
                <a16:creationId xmlns:a16="http://schemas.microsoft.com/office/drawing/2014/main" id="{CFC13620-DF53-5634-E99B-991547DAFD15}"/>
              </a:ext>
            </a:extLst>
          </p:cNvPr>
          <p:cNvSpPr>
            <a:spLocks noGrp="1"/>
          </p:cNvSpPr>
          <p:nvPr>
            <p:ph type="ftr" sz="quarter" idx="5"/>
          </p:nvPr>
        </p:nvSpPr>
        <p:spPr/>
        <p:txBody>
          <a:bodyPr/>
          <a:lstStyle/>
          <a:p>
            <a:pPr marL="12700"/>
            <a:endParaRPr lang="en-US" spc="-5" dirty="0"/>
          </a:p>
        </p:txBody>
      </p:sp>
    </p:spTree>
    <p:extLst>
      <p:ext uri="{BB962C8B-B14F-4D97-AF65-F5344CB8AC3E}">
        <p14:creationId xmlns:p14="http://schemas.microsoft.com/office/powerpoint/2010/main" val="322713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71782" y="1326842"/>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Osaka Metropolitan Univ.</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d.</a:t>
            </a:r>
            <a:r>
              <a:rPr kumimoji="1" lang="en-US" altLang="ja-JP" sz="2000" b="0" i="0" u="none" strike="noStrike" kern="0" cap="none" spc="0" normalizeH="0" baseline="0" noProof="0" dirty="0">
                <a:ln>
                  <a:noFill/>
                </a:ln>
                <a:solidFill>
                  <a:srgbClr val="000000"/>
                </a:solidFill>
                <a:effectLst/>
                <a:uLnTx/>
                <a:uFillTx/>
                <a:latin typeface="Arial"/>
              </a:rPr>
              <a:t>anzai@omu.ac.jp</a:t>
            </a:r>
          </a:p>
          <a:p>
            <a:pPr marL="457200" marR="0" lvl="0" indent="-457200" algn="l" defTabSz="914400" rtl="0" eaLnBrk="1" fontAlgn="base" latinLnBrk="0" hangingPunct="1">
              <a:lnSpc>
                <a:spcPct val="100000"/>
              </a:lnSpc>
              <a:spcBef>
                <a:spcPct val="20000"/>
              </a:spcBef>
              <a:spcAft>
                <a:spcPct val="0"/>
              </a:spcAft>
              <a:buClrTx/>
              <a:buSzTx/>
              <a:buFontTx/>
              <a:buAutoNum type="arabicPeriod" startAt="3"/>
              <a:tabLst/>
              <a:defRPr/>
            </a:pPr>
            <a:r>
              <a:rPr kumimoji="1" lang="en-US" altLang="ja-JP" sz="2000" b="0" i="0" u="none" strike="noStrike" kern="0" cap="none" spc="0" normalizeH="0" baseline="0" noProof="0" dirty="0">
                <a:ln>
                  <a:noFill/>
                </a:ln>
                <a:solidFill>
                  <a:srgbClr val="000000"/>
                </a:solidFill>
                <a:effectLst/>
                <a:uLnTx/>
                <a:uFillTx/>
                <a:latin typeface="Arial"/>
              </a:rPr>
              <a:t>Secretary;      Takumi Kobayashi, </a:t>
            </a:r>
            <a:r>
              <a:rPr kumimoji="1" lang="en-US" altLang="ja-JP" sz="2000" b="0" i="0" u="none" strike="noStrike" kern="0" cap="none" spc="0" normalizeH="0" baseline="0" noProof="0" dirty="0">
                <a:ln>
                  <a:noFill/>
                </a:ln>
                <a:solidFill>
                  <a:srgbClr val="000000"/>
                </a:solidFill>
                <a:effectLst/>
                <a:uLnTx/>
                <a:uFillTx/>
                <a:latin typeface="Arial"/>
                <a:ea typeface="+mn-ea"/>
                <a:cs typeface="+mn-cs"/>
              </a:rPr>
              <a:t>Osaka Metropolitan Univ./YRP-IAI</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Kobayashi.takumi@omu.ac.jp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Nano </a:t>
            </a:r>
            <a:r>
              <a:rPr lang="en-US" altLang="ja-JP" sz="2000" dirty="0" err="1">
                <a:solidFill>
                  <a:srgbClr val="000000"/>
                </a:solidFill>
                <a:latin typeface="Arial"/>
              </a:rPr>
              <a:t>HiTech</a:t>
            </a:r>
            <a:r>
              <a:rPr lang="en-US" altLang="ja-JP" sz="2000" dirty="0">
                <a:solidFill>
                  <a:srgbClr val="000000"/>
                </a:solidFill>
                <a:latin typeface="Arial"/>
              </a:rPr>
              <a:t>     ssjoo@etri.sci.kr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Takabayashi, Toyo U. </a:t>
            </a:r>
            <a:r>
              <a:rPr kumimoji="1" lang="fi-FI" altLang="ja-JP" sz="2000" b="0" i="0" u="none" strike="noStrike" kern="0" cap="none" spc="0" normalizeH="0" baseline="0" noProof="0" dirty="0">
                <a:ln>
                  <a:noFill/>
                </a:ln>
                <a:solidFill>
                  <a:srgbClr val="000000"/>
                </a:solidFill>
                <a:effectLst/>
                <a:uLnTx/>
                <a:uFillTx/>
                <a:latin typeface="Arial"/>
              </a:rPr>
              <a:t>takabayashi@toyo.jp</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a:t>
            </a:r>
            <a:r>
              <a:rPr lang="ja-JP" altLang="en-US" sz="2000" dirty="0"/>
              <a:t> </a:t>
            </a:r>
            <a:r>
              <a:rPr lang="fi-FI" altLang="ja-JP" sz="2000" dirty="0"/>
              <a:t>marco.hernandez@ieee.org</a:t>
            </a:r>
            <a:endParaRPr kumimoji="1" lang="en-US" altLang="ja-JP" sz="2000" dirty="0"/>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t>             </a:t>
            </a:r>
            <a:endParaRPr kumimoji="1" lang="ja-JP" altLang="en-US" sz="2000" dirty="0"/>
          </a:p>
        </p:txBody>
      </p:sp>
      <p:sp>
        <p:nvSpPr>
          <p:cNvPr id="3" name="タイトル 2"/>
          <p:cNvSpPr>
            <a:spLocks noGrp="1"/>
          </p:cNvSpPr>
          <p:nvPr>
            <p:ph type="title"/>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27</a:t>
            </a:fld>
            <a:endParaRPr lang="en-US" altLang="ja-JP" dirty="0"/>
          </a:p>
        </p:txBody>
      </p:sp>
      <p:sp>
        <p:nvSpPr>
          <p:cNvPr id="4" name="日付プレースホルダー 3">
            <a:extLst>
              <a:ext uri="{FF2B5EF4-FFF2-40B4-BE49-F238E27FC236}">
                <a16:creationId xmlns:a16="http://schemas.microsoft.com/office/drawing/2014/main" id="{AA875E9E-8365-3E7E-65E9-D49D9AC8D131}"/>
              </a:ext>
            </a:extLst>
          </p:cNvPr>
          <p:cNvSpPr>
            <a:spLocks noGrp="1"/>
          </p:cNvSpPr>
          <p:nvPr>
            <p:ph type="dt" sz="half" idx="2"/>
          </p:nvPr>
        </p:nvSpPr>
        <p:spPr>
          <a:xfrm>
            <a:off x="719666" y="367267"/>
            <a:ext cx="1600200" cy="215444"/>
          </a:xfrm>
        </p:spPr>
        <p:txBody>
          <a:bodyPr/>
          <a:lstStyle/>
          <a:p>
            <a:r>
              <a:rPr lang="en-US" altLang="ja-JP"/>
              <a:t>May 2025</a:t>
            </a:r>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28</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May 2025</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B4C6DAAE-52BC-42AD-95F6-1BE672B93C93}"/>
              </a:ext>
            </a:extLst>
          </p:cNvPr>
          <p:cNvSpPr txBox="1"/>
          <p:nvPr/>
        </p:nvSpPr>
        <p:spPr>
          <a:xfrm>
            <a:off x="94053" y="1180165"/>
            <a:ext cx="90499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12 (MON)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12(MON)</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13 (TUE)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13(TUE)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14 (WED)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14(WED)</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15 (THU)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15(THU)</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-16</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May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May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3</a:t>
            </a:fld>
            <a:endParaRPr lang="en-US" altLang="ja-JP" dirty="0"/>
          </a:p>
        </p:txBody>
      </p:sp>
      <p:pic>
        <p:nvPicPr>
          <p:cNvPr id="9" name="図 8">
            <a:extLst>
              <a:ext uri="{FF2B5EF4-FFF2-40B4-BE49-F238E27FC236}">
                <a16:creationId xmlns:a16="http://schemas.microsoft.com/office/drawing/2014/main" id="{2AA0AEF3-ED4E-CF60-5320-A68F4D955A20}"/>
              </a:ext>
            </a:extLst>
          </p:cNvPr>
          <p:cNvPicPr>
            <a:picLocks noChangeAspect="1"/>
          </p:cNvPicPr>
          <p:nvPr/>
        </p:nvPicPr>
        <p:blipFill>
          <a:blip r:embed="rId3"/>
          <a:stretch>
            <a:fillRect/>
          </a:stretch>
        </p:blipFill>
        <p:spPr>
          <a:xfrm>
            <a:off x="43432" y="2233853"/>
            <a:ext cx="1533739" cy="4147764"/>
          </a:xfrm>
          <a:prstGeom prst="rect">
            <a:avLst/>
          </a:prstGeom>
        </p:spPr>
      </p:pic>
      <p:pic>
        <p:nvPicPr>
          <p:cNvPr id="5" name="図 4">
            <a:extLst>
              <a:ext uri="{FF2B5EF4-FFF2-40B4-BE49-F238E27FC236}">
                <a16:creationId xmlns:a16="http://schemas.microsoft.com/office/drawing/2014/main" id="{327B6A70-46D2-F4AE-33BD-C633956B73E8}"/>
              </a:ext>
            </a:extLst>
          </p:cNvPr>
          <p:cNvPicPr>
            <a:picLocks noChangeAspect="1"/>
          </p:cNvPicPr>
          <p:nvPr/>
        </p:nvPicPr>
        <p:blipFill>
          <a:blip r:embed="rId4"/>
          <a:stretch>
            <a:fillRect/>
          </a:stretch>
        </p:blipFill>
        <p:spPr>
          <a:xfrm>
            <a:off x="1577171" y="2233853"/>
            <a:ext cx="7523397" cy="4147764"/>
          </a:xfrm>
          <a:prstGeom prst="rect">
            <a:avLst/>
          </a:prstGeom>
        </p:spPr>
      </p:pic>
    </p:spTree>
    <p:extLst>
      <p:ext uri="{BB962C8B-B14F-4D97-AF65-F5344CB8AC3E}">
        <p14:creationId xmlns:p14="http://schemas.microsoft.com/office/powerpoint/2010/main" val="321673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1D13E182-9520-4951-9FF1-12001C98D1BF}"/>
              </a:ext>
            </a:extLst>
          </p:cNvPr>
          <p:cNvGraphicFramePr>
            <a:graphicFrameLocks noGrp="1"/>
          </p:cNvGraphicFramePr>
          <p:nvPr>
            <p:extLst>
              <p:ext uri="{D42A27DB-BD31-4B8C-83A1-F6EECF244321}">
                <p14:modId xmlns:p14="http://schemas.microsoft.com/office/powerpoint/2010/main" val="825793349"/>
              </p:ext>
            </p:extLst>
          </p:nvPr>
        </p:nvGraphicFramePr>
        <p:xfrm>
          <a:off x="293218" y="2547871"/>
          <a:ext cx="8810852" cy="2226310"/>
        </p:xfrm>
        <a:graphic>
          <a:graphicData uri="http://schemas.openxmlformats.org/drawingml/2006/table">
            <a:tbl>
              <a:tblPr>
                <a:tableStyleId>{5C22544A-7EE6-4342-B048-85BDC9FD1C3A}</a:tableStyleId>
              </a:tblPr>
              <a:tblGrid>
                <a:gridCol w="8810852">
                  <a:extLst>
                    <a:ext uri="{9D8B030D-6E8A-4147-A177-3AD203B41FA5}">
                      <a16:colId xmlns:a16="http://schemas.microsoft.com/office/drawing/2014/main" val="1525924606"/>
                    </a:ext>
                  </a:extLst>
                </a:gridCol>
              </a:tblGrid>
              <a:tr h="891581">
                <a:tc>
                  <a:txBody>
                    <a:bodyPr/>
                    <a:lstStyle/>
                    <a:p>
                      <a:pPr algn="l" fontAlgn="ctr"/>
                      <a:r>
                        <a:rPr lang="en-US" sz="1600" b="0" i="0" u="none" strike="noStrike" dirty="0">
                          <a:solidFill>
                            <a:srgbClr val="000000"/>
                          </a:solidFill>
                          <a:effectLst/>
                          <a:latin typeface="Calibri" panose="020F0502020204030204" pitchFamily="34" charset="0"/>
                        </a:rPr>
                        <a:t>802.15 - May Webex 1</a:t>
                      </a:r>
                    </a:p>
                    <a:p>
                      <a:pPr algn="l" fontAlgn="ctr"/>
                      <a:r>
                        <a:rPr lang="en-US" sz="1600" b="0" i="0" u="none" strike="noStrike" dirty="0">
                          <a:solidFill>
                            <a:srgbClr val="000000"/>
                          </a:solidFill>
                          <a:effectLst/>
                          <a:latin typeface="Calibri" panose="020F0502020204030204" pitchFamily="34" charset="0"/>
                        </a:rPr>
                        <a:t>Join information</a:t>
                      </a:r>
                    </a:p>
                    <a:p>
                      <a:pPr algn="l" fontAlgn="ctr"/>
                      <a:r>
                        <a:rPr lang="en-US" sz="1600" b="0" i="0" u="none" strike="noStrike" dirty="0">
                          <a:solidFill>
                            <a:srgbClr val="000000"/>
                          </a:solidFill>
                          <a:effectLst/>
                          <a:latin typeface="Calibri" panose="020F0502020204030204" pitchFamily="34" charset="0"/>
                        </a:rPr>
                        <a:t>Meeting link: https://ieeesa.webex.com/ieeesa/j.php?MTID=ma93c8d474610c97ad462749f9a6acf62</a:t>
                      </a:r>
                    </a:p>
                    <a:p>
                      <a:pPr algn="l" fontAlgn="ctr"/>
                      <a:r>
                        <a:rPr lang="en-US" sz="1600" b="0" i="0" u="none" strike="noStrike" dirty="0">
                          <a:solidFill>
                            <a:srgbClr val="000000"/>
                          </a:solidFill>
                          <a:effectLst/>
                          <a:latin typeface="Calibri" panose="020F0502020204030204" pitchFamily="34" charset="0"/>
                        </a:rPr>
                        <a:t>Meeting number: 2333 595 8466</a:t>
                      </a:r>
                    </a:p>
                    <a:p>
                      <a:pPr algn="l" fontAlgn="ctr"/>
                      <a:r>
                        <a:rPr lang="en-US" sz="1600" b="0" i="0" u="none" strike="noStrike" dirty="0">
                          <a:solidFill>
                            <a:srgbClr val="000000"/>
                          </a:solidFill>
                          <a:effectLst/>
                          <a:latin typeface="Calibri" panose="020F0502020204030204" pitchFamily="34" charset="0"/>
                        </a:rPr>
                        <a:t>Password: 80215may25wbx1</a:t>
                      </a:r>
                    </a:p>
                  </a:txBody>
                  <a:tcPr marL="6350" marR="6350" marT="6350" marB="0" anchor="ctr"/>
                </a:tc>
                <a:extLst>
                  <a:ext uri="{0D108BD9-81ED-4DB2-BD59-A6C34878D82A}">
                    <a16:rowId xmlns:a16="http://schemas.microsoft.com/office/drawing/2014/main" val="3332114619"/>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5211836"/>
                  </a:ext>
                </a:extLst>
              </a:tr>
              <a:tr h="182012">
                <a:tc>
                  <a:txBody>
                    <a:bodyPr/>
                    <a:lstStyle/>
                    <a:p>
                      <a:pPr algn="l" fontAlgn="ctr"/>
                      <a:endParaRPr lang="en-US" sz="1600" b="0" i="0" u="sng" strike="noStrike" dirty="0">
                        <a:solidFill>
                          <a:srgbClr val="0000FF"/>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345275382"/>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05114847"/>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39560614"/>
                  </a:ext>
                </a:extLst>
              </a:tr>
            </a:tbl>
          </a:graphicData>
        </a:graphic>
      </p:graphicFrame>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May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a:t>
            </a:fld>
            <a:endParaRPr lang="en-US" altLang="ja-JP" dirty="0"/>
          </a:p>
        </p:txBody>
      </p:sp>
      <p:sp>
        <p:nvSpPr>
          <p:cNvPr id="4" name="テキスト ボックス 3">
            <a:extLst>
              <a:ext uri="{FF2B5EF4-FFF2-40B4-BE49-F238E27FC236}">
                <a16:creationId xmlns:a16="http://schemas.microsoft.com/office/drawing/2014/main" id="{542E8AE0-2401-344C-D633-E8824F4A135B}"/>
              </a:ext>
            </a:extLst>
          </p:cNvPr>
          <p:cNvSpPr txBox="1"/>
          <p:nvPr/>
        </p:nvSpPr>
        <p:spPr>
          <a:xfrm>
            <a:off x="161221" y="2178539"/>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RM#1</a:t>
            </a:r>
            <a:endParaRPr lang="ja-JP" altLang="en-US" sz="2800" dirty="0"/>
          </a:p>
        </p:txBody>
      </p:sp>
      <p:sp>
        <p:nvSpPr>
          <p:cNvPr id="12" name="テキスト ボックス 11">
            <a:extLst>
              <a:ext uri="{FF2B5EF4-FFF2-40B4-BE49-F238E27FC236}">
                <a16:creationId xmlns:a16="http://schemas.microsoft.com/office/drawing/2014/main" id="{4A3E36EC-0CAC-4E3E-C46A-277FA06DA3EA}"/>
              </a:ext>
            </a:extLst>
          </p:cNvPr>
          <p:cNvSpPr txBox="1"/>
          <p:nvPr/>
        </p:nvSpPr>
        <p:spPr>
          <a:xfrm>
            <a:off x="187099" y="4301340"/>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endParaRPr lang="ja-JP" altLang="en-US" sz="2800" dirty="0"/>
          </a:p>
        </p:txBody>
      </p:sp>
      <p:graphicFrame>
        <p:nvGraphicFramePr>
          <p:cNvPr id="18" name="表 17">
            <a:extLst>
              <a:ext uri="{FF2B5EF4-FFF2-40B4-BE49-F238E27FC236}">
                <a16:creationId xmlns:a16="http://schemas.microsoft.com/office/drawing/2014/main" id="{8A7BF972-F334-D365-3DE1-B9BD86C76898}"/>
              </a:ext>
            </a:extLst>
          </p:cNvPr>
          <p:cNvGraphicFramePr>
            <a:graphicFrameLocks noGrp="1"/>
          </p:cNvGraphicFramePr>
          <p:nvPr>
            <p:extLst>
              <p:ext uri="{D42A27DB-BD31-4B8C-83A1-F6EECF244321}">
                <p14:modId xmlns:p14="http://schemas.microsoft.com/office/powerpoint/2010/main" val="1105712223"/>
              </p:ext>
            </p:extLst>
          </p:nvPr>
        </p:nvGraphicFramePr>
        <p:xfrm>
          <a:off x="270934" y="4636170"/>
          <a:ext cx="8810852" cy="1649095"/>
        </p:xfrm>
        <a:graphic>
          <a:graphicData uri="http://schemas.openxmlformats.org/drawingml/2006/table">
            <a:tbl>
              <a:tblPr/>
              <a:tblGrid>
                <a:gridCol w="8810852">
                  <a:extLst>
                    <a:ext uri="{9D8B030D-6E8A-4147-A177-3AD203B41FA5}">
                      <a16:colId xmlns:a16="http://schemas.microsoft.com/office/drawing/2014/main" val="1549527024"/>
                    </a:ext>
                  </a:extLst>
                </a:gridCol>
              </a:tblGrid>
              <a:tr h="1115399">
                <a:tc>
                  <a:txBody>
                    <a:bodyPr/>
                    <a:lstStyle/>
                    <a:p>
                      <a:pPr algn="l" fontAlgn="ctr"/>
                      <a:r>
                        <a:rPr lang="en-US" sz="1800" b="0" i="0" u="none" strike="noStrike" dirty="0">
                          <a:solidFill>
                            <a:srgbClr val="000000"/>
                          </a:solidFill>
                          <a:effectLst/>
                          <a:latin typeface="Calibri" panose="020F0502020204030204" pitchFamily="34" charset="0"/>
                        </a:rPr>
                        <a:t>802.15 - May Webex 4</a:t>
                      </a:r>
                    </a:p>
                    <a:p>
                      <a:pPr algn="l" fontAlgn="ctr"/>
                      <a:r>
                        <a:rPr lang="en-US" sz="1800" b="0" i="0" u="none" strike="noStrike" dirty="0">
                          <a:solidFill>
                            <a:srgbClr val="000000"/>
                          </a:solidFill>
                          <a:effectLst/>
                          <a:latin typeface="Calibri" panose="020F0502020204030204" pitchFamily="34" charset="0"/>
                        </a:rPr>
                        <a:t>Join information</a:t>
                      </a:r>
                    </a:p>
                    <a:p>
                      <a:pPr algn="l" fontAlgn="ctr"/>
                      <a:r>
                        <a:rPr lang="en-US" sz="1800" b="0" i="0" u="none" strike="noStrike" dirty="0">
                          <a:solidFill>
                            <a:srgbClr val="000000"/>
                          </a:solidFill>
                          <a:effectLst/>
                          <a:latin typeface="Calibri" panose="020F0502020204030204" pitchFamily="34" charset="0"/>
                        </a:rPr>
                        <a:t>Meeting link: https://ieeesa.webex.com/ieeesa/j.php?MTID=mcdab9b9b253e7485b3cd76fa3d817f71</a:t>
                      </a:r>
                    </a:p>
                    <a:p>
                      <a:pPr algn="l" fontAlgn="ctr"/>
                      <a:r>
                        <a:rPr lang="en-US" sz="1800" b="0" i="0" u="none" strike="noStrike" dirty="0">
                          <a:solidFill>
                            <a:srgbClr val="000000"/>
                          </a:solidFill>
                          <a:effectLst/>
                          <a:latin typeface="Calibri" panose="020F0502020204030204" pitchFamily="34" charset="0"/>
                        </a:rPr>
                        <a:t>Meeting number: 2330 571 1262</a:t>
                      </a:r>
                    </a:p>
                    <a:p>
                      <a:pPr algn="l" fontAlgn="ctr"/>
                      <a:r>
                        <a:rPr lang="en-US" sz="1800" b="0" i="0" u="none" strike="noStrike" dirty="0">
                          <a:solidFill>
                            <a:srgbClr val="000000"/>
                          </a:solidFill>
                          <a:effectLst/>
                          <a:latin typeface="Calibri" panose="020F0502020204030204" pitchFamily="34" charset="0"/>
                        </a:rPr>
                        <a:t>Password: 80215may25wbx4</a:t>
                      </a:r>
                    </a:p>
                  </a:txBody>
                  <a:tcPr marL="3175" marR="3175" marT="3175" marB="0" anchor="ctr">
                    <a:lnL>
                      <a:noFill/>
                    </a:lnL>
                    <a:lnR>
                      <a:noFill/>
                    </a:lnR>
                    <a:lnT>
                      <a:noFill/>
                    </a:lnT>
                    <a:lnB>
                      <a:noFill/>
                    </a:lnB>
                    <a:solidFill>
                      <a:srgbClr val="FFFF00"/>
                    </a:solidFill>
                  </a:tcPr>
                </a:tc>
                <a:extLst>
                  <a:ext uri="{0D108BD9-81ED-4DB2-BD59-A6C34878D82A}">
                    <a16:rowId xmlns:a16="http://schemas.microsoft.com/office/drawing/2014/main" val="4215481946"/>
                  </a:ext>
                </a:extLst>
              </a:tr>
            </a:tbl>
          </a:graphicData>
        </a:graphic>
      </p:graphicFrame>
      <p:sp>
        <p:nvSpPr>
          <p:cNvPr id="5" name="テキスト ボックス 4">
            <a:extLst>
              <a:ext uri="{FF2B5EF4-FFF2-40B4-BE49-F238E27FC236}">
                <a16:creationId xmlns:a16="http://schemas.microsoft.com/office/drawing/2014/main" id="{4CE0598D-E8F6-E08F-2E5C-2ED144F61ADA}"/>
              </a:ext>
            </a:extLst>
          </p:cNvPr>
          <p:cNvSpPr txBox="1"/>
          <p:nvPr/>
        </p:nvSpPr>
        <p:spPr>
          <a:xfrm>
            <a:off x="94053" y="1180165"/>
            <a:ext cx="90499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12 (MON)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12(MON)</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13 (TUE)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13(TUE)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14 (WED)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14(WED)</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May 15 (THU) in Warsaw</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8:30-10:30PM May 15(THU)</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タイトル 2">
            <a:extLst>
              <a:ext uri="{FF2B5EF4-FFF2-40B4-BE49-F238E27FC236}">
                <a16:creationId xmlns:a16="http://schemas.microsoft.com/office/drawing/2014/main" id="{E130CF82-EEC8-AC3A-FBAA-81361F97C215}"/>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-16</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May 2025</a:t>
            </a:r>
            <a:endParaRPr kumimoji="1" lang="ja-JP" altLang="en-US" sz="24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0333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dirty="0"/>
              <a:t>Slide </a:t>
            </a:r>
            <a:fld id="{018E0977-DC1B-42DD-B45E-59C02A783531}" type="slidenum">
              <a:rPr lang="en-US" altLang="ja-JP" smtClean="0"/>
              <a:pPr/>
              <a:t>5</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a:xfrm>
            <a:off x="729429" y="400905"/>
            <a:ext cx="1600200" cy="215444"/>
          </a:xfrm>
        </p:spPr>
        <p:txBody>
          <a:bodyPr/>
          <a:lstStyle/>
          <a:p>
            <a:r>
              <a:rPr lang="en-US" altLang="ja-JP"/>
              <a:t>May 2025</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March 2025. Doc.# 15-25-0152-00-06ma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15-25-0192-00-06ma</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302882" y="1467305"/>
            <a:ext cx="8699499" cy="4976036"/>
          </a:xfrm>
        </p:spPr>
        <p:txBody>
          <a:bodyPr/>
          <a:lstStyle/>
          <a:p>
            <a:pPr>
              <a:lnSpc>
                <a:spcPts val="2100"/>
              </a:lnSpc>
            </a:pPr>
            <a:r>
              <a:rPr lang="en-US" altLang="ja-JP" sz="2400" dirty="0">
                <a:ea typeface="ＭＳ Ｐゴシック" charset="-128"/>
              </a:rPr>
              <a:t>Required notices</a:t>
            </a:r>
          </a:p>
          <a:p>
            <a:pPr lvl="1">
              <a:lnSpc>
                <a:spcPts val="2100"/>
              </a:lnSpc>
            </a:pPr>
            <a:r>
              <a:rPr lang="en-US" altLang="ja-JP" sz="2000" dirty="0">
                <a:ea typeface="ＭＳ Ｐゴシック" charset="-128"/>
              </a:rPr>
              <a:t>Affiliation FAQ - http://standards.ieee.org/faqs/affiliationFAQ.html</a:t>
            </a:r>
          </a:p>
          <a:p>
            <a:pPr lvl="1">
              <a:lnSpc>
                <a:spcPts val="2100"/>
              </a:lnSpc>
            </a:pPr>
            <a:r>
              <a:rPr lang="en-US" altLang="ja-JP" sz="2000" dirty="0">
                <a:ea typeface="ＭＳ Ｐゴシック" charset="-128"/>
              </a:rPr>
              <a:t>Anti-Trust FAQ - http://standards.ieee.org/resources/antitrust-guidelines.pdf</a:t>
            </a:r>
          </a:p>
          <a:p>
            <a:pPr lvl="1">
              <a:lnSpc>
                <a:spcPts val="2100"/>
              </a:lnSpc>
            </a:pPr>
            <a:r>
              <a:rPr lang="en-US" altLang="ja-JP" sz="2000" dirty="0">
                <a:ea typeface="ＭＳ Ｐゴシック" charset="-128"/>
              </a:rPr>
              <a:t>Ethics - http://www.ieee.org/portal/cms_docs/about/CoE_poster.pdf</a:t>
            </a:r>
          </a:p>
          <a:p>
            <a:pPr>
              <a:lnSpc>
                <a:spcPts val="2100"/>
              </a:lnSpc>
            </a:pPr>
            <a:r>
              <a:rPr lang="en-US" altLang="ja-JP" sz="2400" dirty="0">
                <a:ea typeface="ＭＳ Ｐゴシック" charset="-128"/>
              </a:rPr>
              <a:t>Chair and Secretary</a:t>
            </a:r>
          </a:p>
          <a:p>
            <a:pPr lvl="1">
              <a:lnSpc>
                <a:spcPts val="2100"/>
              </a:lnSpc>
            </a:pPr>
            <a:r>
              <a:rPr lang="en-US" altLang="ja-JP" sz="2000" dirty="0">
                <a:ea typeface="ＭＳ Ｐゴシック" charset="-128"/>
              </a:rPr>
              <a:t>Chair; Ryuji Kohno(YNU/YRP-IAI)</a:t>
            </a:r>
          </a:p>
          <a:p>
            <a:pPr lvl="1">
              <a:lnSpc>
                <a:spcPts val="2100"/>
              </a:lnSpc>
            </a:pPr>
            <a:r>
              <a:rPr lang="en-US" altLang="ja-JP" sz="2000" dirty="0">
                <a:ea typeface="ＭＳ Ｐゴシック" charset="-128"/>
              </a:rPr>
              <a:t>1</a:t>
            </a:r>
            <a:r>
              <a:rPr lang="en-US" altLang="ja-JP" sz="2000" baseline="30000" dirty="0">
                <a:ea typeface="ＭＳ Ｐゴシック" charset="-128"/>
              </a:rPr>
              <a:t>st</a:t>
            </a:r>
            <a:r>
              <a:rPr lang="en-US" altLang="ja-JP" sz="2000" dirty="0">
                <a:ea typeface="ＭＳ Ｐゴシック" charset="-128"/>
              </a:rPr>
              <a:t> Vice Chair; Marco Hernandez(YRP-IAI/CWC)</a:t>
            </a:r>
          </a:p>
          <a:p>
            <a:pPr lvl="1">
              <a:lnSpc>
                <a:spcPts val="2100"/>
              </a:lnSpc>
            </a:pPr>
            <a:r>
              <a:rPr lang="en-US" altLang="ja-JP" sz="2000" dirty="0">
                <a:ea typeface="ＭＳ Ｐゴシック" charset="-128"/>
              </a:rPr>
              <a:t>2</a:t>
            </a:r>
            <a:r>
              <a:rPr lang="en-US" altLang="ja-JP" sz="2000" baseline="30000" dirty="0">
                <a:ea typeface="ＭＳ Ｐゴシック" charset="-128"/>
              </a:rPr>
              <a:t>nd</a:t>
            </a:r>
            <a:r>
              <a:rPr lang="en-US" altLang="ja-JP" sz="2000" dirty="0">
                <a:ea typeface="ＭＳ Ｐゴシック" charset="-128"/>
              </a:rPr>
              <a:t> Vice Chair; Daisuke Anzai(Osaka Metropolitan Univ.)</a:t>
            </a:r>
          </a:p>
          <a:p>
            <a:pPr lvl="1">
              <a:lnSpc>
                <a:spcPts val="2400"/>
              </a:lnSpc>
            </a:pPr>
            <a:r>
              <a:rPr lang="en-US" altLang="ja-JP" sz="2000" dirty="0">
                <a:ea typeface="ＭＳ Ｐゴシック" charset="-128"/>
              </a:rPr>
              <a:t>Secretary; Takumi Kobayashi(Osaka Metropolitan Univ.)</a:t>
            </a:r>
          </a:p>
          <a:p>
            <a:pPr lvl="1">
              <a:lnSpc>
                <a:spcPts val="2100"/>
              </a:lnSpc>
            </a:pPr>
            <a:r>
              <a:rPr lang="en-US" altLang="ja-JP" sz="2000" dirty="0">
                <a:ea typeface="ＭＳ Ｐゴシック" charset="-128"/>
              </a:rPr>
              <a:t>Technical Co-Editors; Minsoo Kim(YRP-IAI). </a:t>
            </a:r>
          </a:p>
          <a:p>
            <a:pPr marL="457200" lvl="1" indent="0">
              <a:lnSpc>
                <a:spcPts val="2100"/>
              </a:lnSpc>
              <a:buNone/>
            </a:pPr>
            <a:r>
              <a:rPr lang="en-US" altLang="ja-JP" sz="2000" dirty="0">
                <a:ea typeface="ＭＳ Ｐゴシック" charset="-128"/>
              </a:rPr>
              <a:t>                                        Seong-Soon Joo(KPST), </a:t>
            </a:r>
          </a:p>
          <a:p>
            <a:pPr marL="457200" lvl="1" indent="0">
              <a:lnSpc>
                <a:spcPts val="2100"/>
              </a:lnSpc>
              <a:buNone/>
            </a:pPr>
            <a:r>
              <a:rPr lang="en-US" altLang="ja-JP" sz="2000" dirty="0">
                <a:ea typeface="ＭＳ Ｐゴシック" charset="-128"/>
              </a:rPr>
              <a:t>                                        Kento </a:t>
            </a:r>
            <a:r>
              <a:rPr lang="en-US" altLang="ja-JP" sz="2000" dirty="0" err="1">
                <a:ea typeface="ＭＳ Ｐゴシック" charset="-128"/>
              </a:rPr>
              <a:t>Takabayashi</a:t>
            </a:r>
            <a:r>
              <a:rPr lang="en-US" altLang="ja-JP" sz="2000" dirty="0">
                <a:ea typeface="ＭＳ Ｐゴシック" charset="-128"/>
              </a:rPr>
              <a:t>(Toyo U),</a:t>
            </a:r>
          </a:p>
          <a:p>
            <a:pPr marL="457200" lvl="1" indent="0">
              <a:lnSpc>
                <a:spcPts val="2100"/>
              </a:lnSpc>
              <a:buNone/>
            </a:pPr>
            <a:r>
              <a:rPr lang="en-US" altLang="ja-JP" sz="2000" dirty="0">
                <a:ea typeface="ＭＳ Ｐゴシック" charset="-128"/>
              </a:rPr>
              <a:t>                                        Marco Hernandez (YRP-IAI/CWC)</a:t>
            </a:r>
          </a:p>
        </p:txBody>
      </p:sp>
      <p:sp>
        <p:nvSpPr>
          <p:cNvPr id="2" name="タイトル 1"/>
          <p:cNvSpPr>
            <a:spLocks noGrp="1"/>
          </p:cNvSpPr>
          <p:nvPr>
            <p:ph type="title"/>
          </p:nvPr>
        </p:nvSpPr>
        <p:spPr>
          <a:xfrm>
            <a:off x="685800" y="670478"/>
            <a:ext cx="7772400" cy="86061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r>
              <a:rPr kumimoji="1" lang="en-IE" altLang="ja-JP" sz="1800" b="1" i="0" u="sng" strike="noStrike" kern="1200" cap="none" spc="-1" normalizeH="0" baseline="0" noProof="0" dirty="0">
                <a:ln>
                  <a:noFill/>
                </a:ln>
                <a:solidFill>
                  <a:schemeClr val="accent6"/>
                </a:solidFill>
                <a:effectLst/>
                <a:uLnTx/>
                <a:uFillTx/>
                <a:latin typeface="Calibri"/>
                <a:ea typeface="Calibri"/>
                <a:hlinkClick r:id="rId3">
                  <a:extLst>
                    <a:ext uri="{A12FA001-AC4F-418D-AE19-62706E023703}">
                      <ahyp:hlinkClr xmlns:ahyp="http://schemas.microsoft.com/office/drawing/2018/hyperlinkcolor" val="tx"/>
                    </a:ext>
                  </a:extLst>
                </a:hlinkClick>
              </a:rPr>
              <a:t>http://standards.ieee.org/develop/policies/opman/sect6.html#6.3</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endParaRPr kumimoji="1" lang="en-IE" altLang="ja-JP" sz="1800" b="0" i="0" u="none" strike="noStrike" kern="1200" cap="none" spc="-1" normalizeH="0" baseline="0" noProof="0" dirty="0">
              <a:ln>
                <a:noFill/>
              </a:ln>
              <a:solidFill>
                <a:schemeClr val="accent6"/>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chemeClr val="accent6"/>
                </a:solidFill>
                <a:effectLst/>
                <a:uLnTx/>
                <a:uFillTx/>
                <a:latin typeface="Calibri"/>
                <a:ea typeface="Calibri"/>
                <a:hlinkClick r:id="rId4">
                  <a:extLst>
                    <a:ext uri="{A12FA001-AC4F-418D-AE19-62706E023703}">
                      <ahyp:hlinkClr xmlns:ahyp="http://schemas.microsoft.com/office/drawing/2018/hyperlinkcolor" val="tx"/>
                    </a:ext>
                  </a:extLst>
                </a:hlinkClick>
              </a:rPr>
              <a:t>http://standards.ieee.org/about/sasb/patcom/materials.html</a:t>
            </a:r>
            <a:endParaRPr kumimoji="1" lang="en-US" altLang="ja-JP" sz="2000" b="0" i="0" u="none" strike="noStrike" kern="1200" cap="none" spc="-1" normalizeH="0" baseline="0" noProof="0" dirty="0">
              <a:ln>
                <a:noFill/>
              </a:ln>
              <a:solidFill>
                <a:schemeClr val="accent6"/>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7368424E1B74C48AB29D726EB58938A" ma:contentTypeVersion="16" ma:contentTypeDescription="新しいドキュメントを作成します。" ma:contentTypeScope="" ma:versionID="15e517b5cb444b2508030d704820138f">
  <xsd:schema xmlns:xsd="http://www.w3.org/2001/XMLSchema" xmlns:xs="http://www.w3.org/2001/XMLSchema" xmlns:p="http://schemas.microsoft.com/office/2006/metadata/properties" xmlns:ns3="14dc06ee-e31a-4d25-81ea-3d4566fe9411" xmlns:ns4="58117694-ffd4-4546-bf26-f6211cd5f70e" targetNamespace="http://schemas.microsoft.com/office/2006/metadata/properties" ma:root="true" ma:fieldsID="9bc5a14b30d7f1d7828a3ce204af2a6d" ns3:_="" ns4:_="">
    <xsd:import namespace="14dc06ee-e31a-4d25-81ea-3d4566fe9411"/>
    <xsd:import namespace="58117694-ffd4-4546-bf26-f6211cd5f7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06ee-e31a-4d25-81ea-3d4566fe94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117694-ffd4-4546-bf26-f6211cd5f70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4dc06ee-e31a-4d25-81ea-3d4566fe9411" xsi:nil="true"/>
  </documentManagement>
</p:properties>
</file>

<file path=customXml/itemProps1.xml><?xml version="1.0" encoding="utf-8"?>
<ds:datastoreItem xmlns:ds="http://schemas.openxmlformats.org/officeDocument/2006/customXml" ds:itemID="{11FACD45-E1D0-4DC4-89B8-68B0AC5F3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06ee-e31a-4d25-81ea-3d4566fe9411"/>
    <ds:schemaRef ds:uri="58117694-ffd4-4546-bf26-f6211cd5f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6791FD-07AB-4A40-BA41-7310A9FDAEFC}">
  <ds:schemaRefs>
    <ds:schemaRef ds:uri="http://schemas.microsoft.com/sharepoint/v3/contenttype/forms"/>
  </ds:schemaRefs>
</ds:datastoreItem>
</file>

<file path=customXml/itemProps3.xml><?xml version="1.0" encoding="utf-8"?>
<ds:datastoreItem xmlns:ds="http://schemas.openxmlformats.org/officeDocument/2006/customXml" ds:itemID="{2DE9809E-5DD1-4327-95E5-FECAF69550DF}">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58117694-ffd4-4546-bf26-f6211cd5f70e"/>
    <ds:schemaRef ds:uri="14dc06ee-e31a-4d25-81ea-3d4566fe9411"/>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103332</TotalTime>
  <Words>3729</Words>
  <Application>Microsoft Office PowerPoint</Application>
  <PresentationFormat>画面に合わせる (4:3)</PresentationFormat>
  <Paragraphs>377</Paragraphs>
  <Slides>28</Slides>
  <Notes>20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28</vt:i4>
      </vt:variant>
    </vt:vector>
  </HeadingPairs>
  <TitlesOfParts>
    <vt:vector size="40" baseType="lpstr">
      <vt:lpstr>Courier</vt:lpstr>
      <vt:lpstr>Monotype Sorts</vt:lpstr>
      <vt:lpstr>ＭＳ Ｐゴシック</vt:lpstr>
      <vt:lpstr>メイリオ</vt:lpstr>
      <vt:lpstr>游ゴシック</vt:lpstr>
      <vt:lpstr>Arial</vt:lpstr>
      <vt:lpstr>Arial Rounded MT Bold</vt:lpstr>
      <vt:lpstr>Calibri</vt:lpstr>
      <vt:lpstr>Montserrat</vt:lpstr>
      <vt:lpstr>Times New Roman</vt:lpstr>
      <vt:lpstr>Wingdings</vt:lpstr>
      <vt:lpstr>IEEE-P802_15</vt:lpstr>
      <vt:lpstr>PowerPoint プレゼンテーション</vt:lpstr>
      <vt:lpstr>IEEE 802.15 TG15.6ma  (Revision of IEEE802.15.6-2012)  Opening Information  In Personal and Virtual Hybrid Interim Session Warsaw, Poland  May 12th, 2025 Ryuji Kohno Yokohama National University(YNU), YRP International Alliance Institute(YRP-IAI)</vt:lpstr>
      <vt:lpstr>TG15.6ma Interim Session Schedule for 12th-16th, May 2025</vt:lpstr>
      <vt:lpstr>TG15.6ma Interim Session Schedule for 12th-16th, May 2025</vt:lpstr>
      <vt:lpstr>PowerPoint プレゼンテーション</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Objectives of TG 6ma – Enhanced Dependability Body Area Network (ED-BAN)</vt:lpstr>
      <vt:lpstr>Agenda items for the week</vt:lpstr>
      <vt:lpstr>TG15.6ma Interim Session Schedule for 12th-16th, May 2025</vt:lpstr>
      <vt:lpstr>PowerPoint プレゼンテーション</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kohno@ynu.ac.jp</cp:lastModifiedBy>
  <cp:revision>178</cp:revision>
  <cp:lastPrinted>2022-07-06T15:32:43Z</cp:lastPrinted>
  <dcterms:created xsi:type="dcterms:W3CDTF">2020-12-17T10:56:09Z</dcterms:created>
  <dcterms:modified xsi:type="dcterms:W3CDTF">2025-05-12T21:34:07Z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0x010100D7368424E1B74C48AB29D726EB58938A</vt:lpwstr>
  </property>
</Properties>
</file>