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5855" r:id="rId23"/>
    <p:sldId id="5852" r:id="rId24"/>
    <p:sldId id="5856" r:id="rId25"/>
    <p:sldId id="5842" r:id="rId26"/>
    <p:sldId id="5621" r:id="rId27"/>
    <p:sldId id="256" r:id="rId28"/>
    <p:sldId id="6217" r:id="rId29"/>
    <p:sldId id="5830" r:id="rId30"/>
    <p:sldId id="4944" r:id="rId3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4" autoAdjust="0"/>
    <p:restoredTop sz="94660"/>
  </p:normalViewPr>
  <p:slideViewPr>
    <p:cSldViewPr snapToGrid="0" showGuides="1">
      <p:cViewPr varScale="1">
        <p:scale>
          <a:sx n="61" d="100"/>
          <a:sy n="61" d="100"/>
        </p:scale>
        <p:origin x="1432"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5644"/>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24</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AFB3-B4F7-78A4-AC37-9A3307C9CD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DF48A1-5769-5954-9209-A6FB4EED80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93753C-0F1D-6062-7995-42BE784972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799BB2F-77BB-4C64-37B4-6AD07B7FF0E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020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27</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802.15-2-0193-00-06ma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ouchpoint.eventsair.com/2025-may-ieee-802-wireless-interim-session"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May 2025]</a:t>
            </a:r>
          </a:p>
          <a:p>
            <a:r>
              <a:rPr lang="en-US" altLang="ja-JP" sz="1600" b="1" dirty="0">
                <a:ea typeface="ＭＳ Ｐゴシック" charset="-128"/>
              </a:rPr>
              <a:t>Date Submitted: </a:t>
            </a:r>
            <a:r>
              <a:rPr lang="en-US" altLang="ja-JP" sz="1600" dirty="0">
                <a:ea typeface="ＭＳ Ｐゴシック" charset="-128"/>
              </a:rPr>
              <a:t>8</a:t>
            </a:r>
            <a:r>
              <a:rPr lang="en-US" altLang="ja-JP" sz="1600" baseline="30000" dirty="0">
                <a:ea typeface="ＭＳ Ｐゴシック" charset="-128"/>
              </a:rPr>
              <a:t>th</a:t>
            </a:r>
            <a:r>
              <a:rPr lang="en-US" altLang="ja-JP" sz="1600" dirty="0">
                <a:ea typeface="ＭＳ Ｐゴシック" charset="-128"/>
              </a:rPr>
              <a:t> May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May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May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May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242295145"/>
              </p:ext>
            </p:extLst>
          </p:nvPr>
        </p:nvGraphicFramePr>
        <p:xfrm>
          <a:off x="276665" y="1355188"/>
          <a:ext cx="8670389" cy="39614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May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r>
                        <a:rPr lang="fi-FI" sz="2000" b="1" i="0" u="none" strike="noStrike" dirty="0">
                          <a:solidFill>
                            <a:schemeClr val="accent6"/>
                          </a:solidFill>
                          <a:effectLst/>
                          <a:latin typeface="Arial" panose="020B0604020202020204" pitchFamily="34" charset="0"/>
                        </a:rPr>
                        <a:t>https://touchpoint.eventsair.com/2025-may-ieee-802-wireless-interim-session</a:t>
                      </a: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May 2025</a:t>
            </a:r>
            <a:endParaRPr lang="en-US" altLang="ja-JP" dirty="0"/>
          </a:p>
        </p:txBody>
      </p:sp>
      <p:pic>
        <p:nvPicPr>
          <p:cNvPr id="4" name="図 3">
            <a:extLst>
              <a:ext uri="{FF2B5EF4-FFF2-40B4-BE49-F238E27FC236}">
                <a16:creationId xmlns:a16="http://schemas.microsoft.com/office/drawing/2014/main" id="{A5C2BDBA-EC59-BC3C-E42A-7C16922A4746}"/>
              </a:ext>
            </a:extLst>
          </p:cNvPr>
          <p:cNvPicPr>
            <a:picLocks noChangeAspect="1"/>
          </p:cNvPicPr>
          <p:nvPr/>
        </p:nvPicPr>
        <p:blipFill>
          <a:blip r:embed="rId2"/>
          <a:stretch>
            <a:fillRect/>
          </a:stretch>
        </p:blipFill>
        <p:spPr>
          <a:xfrm>
            <a:off x="1102659" y="914400"/>
            <a:ext cx="7228681" cy="3525731"/>
          </a:xfrm>
          <a:prstGeom prst="rect">
            <a:avLst/>
          </a:prstGeom>
        </p:spPr>
      </p:pic>
      <p:sp>
        <p:nvSpPr>
          <p:cNvPr id="7" name="テキスト ボックス 6">
            <a:extLst>
              <a:ext uri="{FF2B5EF4-FFF2-40B4-BE49-F238E27FC236}">
                <a16:creationId xmlns:a16="http://schemas.microsoft.com/office/drawing/2014/main" id="{F3DB8FC6-1FDD-06BE-DC8F-184CF1689EC3}"/>
              </a:ext>
            </a:extLst>
          </p:cNvPr>
          <p:cNvSpPr txBox="1"/>
          <p:nvPr/>
        </p:nvSpPr>
        <p:spPr>
          <a:xfrm>
            <a:off x="322071" y="614737"/>
            <a:ext cx="8576058" cy="646331"/>
          </a:xfrm>
          <a:prstGeom prst="rect">
            <a:avLst/>
          </a:prstGeom>
          <a:noFill/>
        </p:spPr>
        <p:txBody>
          <a:bodyPr wrap="square">
            <a:spAutoFit/>
          </a:bodyPr>
          <a:lstStyle/>
          <a:p>
            <a:pPr algn="l" fontAlgn="b"/>
            <a:r>
              <a:rPr lang="fi-FI" altLang="ja-JP" sz="1800" b="1" i="0" u="none" strike="noStrike" dirty="0">
                <a:solidFill>
                  <a:schemeClr val="accent6"/>
                </a:solidFill>
                <a:effectLst/>
                <a:latin typeface="Arial" panose="020B0604020202020204" pitchFamily="34" charset="0"/>
                <a:hlinkClick r:id="rId3"/>
              </a:rPr>
              <a:t>https://touchpoint.eventsair.com/2025-may-ieee-802-wireless-interim-session</a:t>
            </a:r>
            <a:endParaRPr lang="fi-FI" altLang="ja-JP" sz="1800" b="1" i="0" u="none" strike="noStrike" dirty="0">
              <a:solidFill>
                <a:schemeClr val="accent6"/>
              </a:solidFill>
              <a:effectLst/>
              <a:latin typeface="Arial" panose="020B0604020202020204" pitchFamily="34" charset="0"/>
            </a:endParaRPr>
          </a:p>
          <a:p>
            <a:pPr algn="l" fontAlgn="b"/>
            <a:endParaRPr lang="fi-FI" altLang="ja-JP" sz="1800" b="1" i="0" u="none" strike="noStrike" dirty="0">
              <a:solidFill>
                <a:schemeClr val="accent6"/>
              </a:solidFill>
              <a:effectLst/>
              <a:latin typeface="Arial" panose="020B0604020202020204" pitchFamily="34" charset="0"/>
            </a:endParaRPr>
          </a:p>
        </p:txBody>
      </p:sp>
      <p:pic>
        <p:nvPicPr>
          <p:cNvPr id="8" name="図 7">
            <a:extLst>
              <a:ext uri="{FF2B5EF4-FFF2-40B4-BE49-F238E27FC236}">
                <a16:creationId xmlns:a16="http://schemas.microsoft.com/office/drawing/2014/main" id="{AE1EC053-0145-38BF-F412-7E6AA8C45365}"/>
              </a:ext>
            </a:extLst>
          </p:cNvPr>
          <p:cNvPicPr>
            <a:picLocks noChangeAspect="1"/>
          </p:cNvPicPr>
          <p:nvPr/>
        </p:nvPicPr>
        <p:blipFill>
          <a:blip r:embed="rId4"/>
          <a:stretch>
            <a:fillRect/>
          </a:stretch>
        </p:blipFill>
        <p:spPr>
          <a:xfrm>
            <a:off x="1317822" y="4516656"/>
            <a:ext cx="6584555" cy="1882232"/>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May 2025</a:t>
            </a:r>
            <a:endParaRPr lang="en-US" altLang="ja-JP" dirty="0"/>
          </a:p>
        </p:txBody>
      </p:sp>
      <p:pic>
        <p:nvPicPr>
          <p:cNvPr id="4" name="図 3">
            <a:extLst>
              <a:ext uri="{FF2B5EF4-FFF2-40B4-BE49-F238E27FC236}">
                <a16:creationId xmlns:a16="http://schemas.microsoft.com/office/drawing/2014/main" id="{E60D9522-167F-7392-7656-68EF35C6EDD0}"/>
              </a:ext>
            </a:extLst>
          </p:cNvPr>
          <p:cNvPicPr>
            <a:picLocks noChangeAspect="1"/>
          </p:cNvPicPr>
          <p:nvPr/>
        </p:nvPicPr>
        <p:blipFill>
          <a:blip r:embed="rId2"/>
          <a:stretch>
            <a:fillRect/>
          </a:stretch>
        </p:blipFill>
        <p:spPr>
          <a:xfrm>
            <a:off x="1062317" y="693002"/>
            <a:ext cx="7019365" cy="3349154"/>
          </a:xfrm>
          <a:prstGeom prst="rect">
            <a:avLst/>
          </a:prstGeom>
        </p:spPr>
      </p:pic>
      <p:pic>
        <p:nvPicPr>
          <p:cNvPr id="5" name="図 4">
            <a:extLst>
              <a:ext uri="{FF2B5EF4-FFF2-40B4-BE49-F238E27FC236}">
                <a16:creationId xmlns:a16="http://schemas.microsoft.com/office/drawing/2014/main" id="{FF35FDE8-34C3-DC1F-F69B-9ABA07012235}"/>
              </a:ext>
            </a:extLst>
          </p:cNvPr>
          <p:cNvPicPr>
            <a:picLocks noChangeAspect="1"/>
          </p:cNvPicPr>
          <p:nvPr/>
        </p:nvPicPr>
        <p:blipFill>
          <a:blip r:embed="rId3"/>
          <a:stretch>
            <a:fillRect/>
          </a:stretch>
        </p:blipFill>
        <p:spPr>
          <a:xfrm>
            <a:off x="1022162" y="4164059"/>
            <a:ext cx="7099674" cy="2189451"/>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May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Warsaw, Poland</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May 12</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May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May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May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a:t>
            </a:r>
            <a:r>
              <a:rPr lang="en-US" altLang="ja-JP" sz="1600" dirty="0" err="1">
                <a:solidFill>
                  <a:srgbClr val="FF0000"/>
                </a:solidFill>
                <a:highlight>
                  <a:srgbClr val="FFFF00"/>
                </a:highlight>
              </a:rPr>
              <a:t>Commenta</a:t>
            </a:r>
            <a:r>
              <a:rPr lang="en-US" altLang="ja-JP" sz="1600" dirty="0">
                <a:solidFill>
                  <a:srgbClr val="FF0000"/>
                </a:solidFill>
                <a:highlight>
                  <a:srgbClr val="FFFF00"/>
                </a:highlight>
              </a:rPr>
              <a:t> Resolution for the Second Recirculation LB217 for Draft D05</a:t>
            </a:r>
          </a:p>
          <a:p>
            <a:pPr marL="0" indent="0">
              <a:lnSpc>
                <a:spcPts val="1900"/>
              </a:lnSpc>
              <a:buNone/>
            </a:pPr>
            <a:r>
              <a:rPr lang="en-US" altLang="ja-JP" sz="1600" dirty="0">
                <a:solidFill>
                  <a:srgbClr val="FF0000"/>
                </a:solidFill>
                <a:highlight>
                  <a:srgbClr val="FFFF00"/>
                </a:highlight>
              </a:rPr>
              <a:t>•Review of Comments for Draft D05 in LB217</a:t>
            </a:r>
          </a:p>
          <a:p>
            <a:pPr marL="0" indent="0">
              <a:lnSpc>
                <a:spcPts val="1900"/>
              </a:lnSpc>
              <a:buNone/>
            </a:pPr>
            <a:r>
              <a:rPr lang="en-US" altLang="ja-JP" sz="1600" dirty="0">
                <a:solidFill>
                  <a:srgbClr val="FF0000"/>
                </a:solidFill>
                <a:highlight>
                  <a:srgbClr val="FFFF00"/>
                </a:highlight>
              </a:rPr>
              <a:t>•Necessary Process and Documentation for Recirculation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Complete the Draft for Std.IEEE802.15.6ma</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a:t>
            </a:r>
            <a:r>
              <a:rPr lang="en-US" altLang="ja-JP" sz="1800" dirty="0">
                <a:solidFill>
                  <a:srgbClr val="FF0000"/>
                </a:solidFill>
                <a:highlight>
                  <a:srgbClr val="FFFF00"/>
                </a:highlight>
              </a:rPr>
              <a:t>Preparation for SA Ballot</a:t>
            </a:r>
            <a:endParaRPr lang="en-US" altLang="ja-JP" sz="1800" dirty="0">
              <a:highlight>
                <a:srgbClr val="FFFF00"/>
              </a:highlight>
            </a:endParaRPr>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65370" y="953418"/>
            <a:ext cx="9026759" cy="5517434"/>
          </a:xfrm>
          <a:ln/>
        </p:spPr>
        <p:txBody>
          <a:bodyPr>
            <a:noAutofit/>
          </a:bodyPr>
          <a:lstStyle/>
          <a:p>
            <a:pPr>
              <a:lnSpc>
                <a:spcPts val="1200"/>
              </a:lnSpc>
            </a:pPr>
            <a:r>
              <a:rPr lang="en-US" altLang="ja-JP" sz="1200" dirty="0"/>
              <a:t>TG15.6ma meeting call to order</a:t>
            </a:r>
          </a:p>
          <a:p>
            <a:pPr>
              <a:lnSpc>
                <a:spcPts val="12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doc.#15-25-0192-00-06ma </a:t>
            </a:r>
            <a:endParaRPr lang="en-US" altLang="ja-JP" sz="1200" dirty="0"/>
          </a:p>
          <a:p>
            <a:pPr>
              <a:lnSpc>
                <a:spcPts val="1200"/>
              </a:lnSpc>
            </a:pPr>
            <a:r>
              <a:rPr lang="en-US" altLang="ja-JP" sz="1200" dirty="0"/>
              <a:t>Approve last meeting minutes: TG 15.6ma Meeting Minutes for May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200"/>
              </a:lnSpc>
            </a:pPr>
            <a:r>
              <a:rPr lang="en-US" altLang="ja-JP" sz="1200" dirty="0"/>
              <a:t>Agenda of TG15.6ma March 2025                                                                                              doc.#15-25-0152-00-06ma   </a:t>
            </a:r>
          </a:p>
          <a:p>
            <a:pPr>
              <a:lnSpc>
                <a:spcPts val="1200"/>
              </a:lnSpc>
            </a:pPr>
            <a:r>
              <a:rPr lang="en-US" altLang="ja-JP" sz="1200" dirty="0"/>
              <a:t>Review and Summary</a:t>
            </a:r>
          </a:p>
          <a:p>
            <a:pPr marR="0" lvl="1" indent="-228600" algn="l" defTabSz="914400" rtl="0" eaLnBrk="1" fontAlgn="base" latinLnBrk="0" hangingPunct="1">
              <a:lnSpc>
                <a:spcPts val="12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doc.#15-25-0033-03-06ma</a:t>
            </a:r>
          </a:p>
          <a:p>
            <a:pPr marR="0" lvl="1" indent="-228600" algn="l" defTabSz="914400" rtl="0" eaLnBrk="1" fontAlgn="base" latinLnBrk="0" hangingPunct="1">
              <a:lnSpc>
                <a:spcPts val="12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Ballot(LB)217 for draft D05                                                                       doc.#15-25-0xxx-00-06ma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LB217                                                                     doc.#15-25-0yyy-00-06ma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doc.#15-23-0361-12-06ma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P802.15.6ma_D05</a:t>
            </a:r>
          </a:p>
          <a:p>
            <a:pPr marL="171450" lvl="1" indent="-171450">
              <a:lnSpc>
                <a:spcPts val="12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1.. Proposed resolution draft for BAN communication - LB212 CID129, 133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doc.#15-25-0187-00-06ma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ea typeface="+mn-ea"/>
                <a:cs typeface="Times New Roman" pitchFamily="18" charset="0"/>
              </a:rPr>
              <a:t>Proposed resolution draft for GBAN maintenance</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                                                               doc.#15-25-0188-00-06ma</a:t>
            </a:r>
          </a:p>
          <a:p>
            <a:pPr lvl="1" indent="-228600">
              <a:lnSpc>
                <a:spcPts val="1200"/>
              </a:lnSpc>
              <a:spcBef>
                <a:spcPts val="0"/>
              </a:spcBef>
              <a:spcAft>
                <a:spcPts val="0"/>
              </a:spcAft>
              <a:buFontTx/>
              <a:buAutoNum type="arabicPeriod" startAt="2"/>
              <a:defRPr/>
            </a:pPr>
            <a:r>
              <a:rPr lang="en-US" altLang="ja-JP" sz="1200" dirty="0">
                <a:solidFill>
                  <a:srgbClr val="000000"/>
                </a:solidFill>
                <a:latin typeface="Arial"/>
                <a:ea typeface="+mn-ea"/>
                <a:cs typeface="Times New Roman" pitchFamily="18" charset="0"/>
              </a:rPr>
              <a:t>Proposed resolution draft for GBAN frame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doc.#15-25-0189-00-06ma</a:t>
            </a:r>
          </a:p>
          <a:p>
            <a:pPr lvl="1" indent="-228600">
              <a:lnSpc>
                <a:spcPts val="1200"/>
              </a:lnSpc>
              <a:spcBef>
                <a:spcPts val="0"/>
              </a:spcBef>
              <a:spcAft>
                <a:spcPts val="0"/>
              </a:spcAft>
              <a:buFontTx/>
              <a:buAutoNum type="arabicPeriod" startAt="2"/>
              <a:defRPr/>
            </a:pP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15.6ma MAC Group BAN communication                                                                           doc.#15-25-0186-00-06ma</a:t>
            </a:r>
          </a:p>
          <a:p>
            <a:pPr lvl="1" indent="-228600">
              <a:lnSpc>
                <a:spcPts val="1200"/>
              </a:lnSpc>
              <a:spcBef>
                <a:spcPts val="0"/>
              </a:spcBef>
              <a:spcAft>
                <a:spcPts val="0"/>
              </a:spcAft>
              <a:buAutoNum type="arabicPeriod" startAt="2"/>
              <a:defRPr/>
            </a:pP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 </a:t>
            </a:r>
            <a:r>
              <a:rPr lang="en-US" altLang="ja-JP" sz="1200" dirty="0">
                <a:solidFill>
                  <a:srgbClr val="000000"/>
                </a:solidFill>
                <a:latin typeface="Arial"/>
                <a:cs typeface="Times New Roman" pitchFamily="18" charset="0"/>
              </a:rPr>
              <a:t>Hybrid ARQ Scheme for High QoS Packets in High Class of Coexistence of IEEE 802.15.6ma  #15-23-0576-07-06ma         3.  Evaluation of IEEE 802.15.6 Ultra-wideband Physical Layer Utilizing Super Orthogonal Convolutional 22-0562-14-06ma</a:t>
            </a:r>
          </a:p>
          <a:p>
            <a:pPr lvl="1" indent="-228600">
              <a:lnSpc>
                <a:spcPts val="1200"/>
              </a:lnSpc>
              <a:spcBef>
                <a:spcPts val="0"/>
              </a:spcBef>
              <a:spcAft>
                <a:spcPts val="0"/>
              </a:spcAft>
              <a:buAutoNum type="arabicPeriod" startAt="2"/>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MAC Performance Evaluation of Multiple BAN Coexistence Under TG6ma Channel          doc.#15-24-0246-05-06ma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d0c.#15-25-0132-00-06m</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MAC Service Feature                                                                                                           doc.#15-24-0356-02-06ma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 TG Motion to Recirculation                                                                                                   doc.#15-25-0zzz-00-06ma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TG15.6ma Coexistence Assessment Document                                                                  doc.#15-24-0348-04-06ma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MAC services support for IEEE P802.1ACea                                                                       doc.#15-24-0594-01-006a      </a:t>
            </a:r>
          </a:p>
          <a:p>
            <a:pPr lvl="1" indent="-228600">
              <a:lnSpc>
                <a:spcPts val="1200"/>
              </a:lnSpc>
              <a:spcBef>
                <a:spcPts val="0"/>
              </a:spcBef>
              <a:spcAft>
                <a:spcPts val="0"/>
              </a:spcAft>
              <a:buAutoNum type="arabicPeriod" startAt="2"/>
              <a:defRPr/>
            </a:pP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Comments to channel-model-document                                                                               doc.#15-24-0073-04-06ma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Progress Report of TG6ma                                                                                                  doc8#15-23-0056-09-06ma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Timeline of TG6ma                                                                                                               doc.#15.23-0056-09-06ma</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TG15.6ma Closing Report for March 2025                                                                        doc.#15-25-0vvv-00-06ma    </a:t>
            </a:r>
          </a:p>
          <a:p>
            <a:pPr lvl="1" indent="-228600">
              <a:lnSpc>
                <a:spcPts val="1200"/>
              </a:lnSpc>
              <a:spcBef>
                <a:spcPts val="0"/>
              </a:spcBef>
              <a:spcAft>
                <a:spcPts val="0"/>
              </a:spcAft>
              <a:buAutoNum type="arabicPeriod" startAt="2"/>
              <a:defRPr/>
            </a:pPr>
            <a:r>
              <a:rPr lang="en-US" altLang="ja-JP" sz="1200" dirty="0">
                <a:solidFill>
                  <a:srgbClr val="000000"/>
                </a:solidFill>
                <a:latin typeface="Arial"/>
                <a:cs typeface="Times New Roman" pitchFamily="18" charset="0"/>
              </a:rPr>
              <a:t>TG15.6ma Meeting Minutes for March 2025                                                                      doc.#15-25-0sss-00-06ma</a:t>
            </a:r>
          </a:p>
          <a:p>
            <a:pPr marL="514350" marR="0" lvl="1" indent="0" algn="l" defTabSz="914400" rtl="0" eaLnBrk="1" fontAlgn="base" latinLnBrk="0" hangingPunct="1">
              <a:lnSpc>
                <a:spcPts val="12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200"/>
              </a:lnSpc>
              <a:buNone/>
            </a:pPr>
            <a:endParaRPr lang="en-US" altLang="ja-JP" sz="1400" dirty="0"/>
          </a:p>
        </p:txBody>
      </p:sp>
      <p:sp>
        <p:nvSpPr>
          <p:cNvPr id="4098" name="Rectangle 2"/>
          <p:cNvSpPr>
            <a:spLocks noGrp="1" noChangeArrowheads="1"/>
          </p:cNvSpPr>
          <p:nvPr>
            <p:ph type="title"/>
          </p:nvPr>
        </p:nvSpPr>
        <p:spPr>
          <a:xfrm>
            <a:off x="684483" y="540101"/>
            <a:ext cx="7775034"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24</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C98D-AE14-29E4-B4DB-E70444AF462F}"/>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0C71E048-24FC-66D2-3018-8520C79D43DB}"/>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D191F49B-F96B-2F3B-7C0C-5ED5A1033DDC}"/>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2B909BB9-5D2D-770B-132B-A9E6047704B7}"/>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6F4D62DD-49E2-5EC4-3480-0BBDAEBF9BDD}"/>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ED8A144B-BD1C-732A-1C28-444C82BC714C}"/>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25</a:t>
            </a:fld>
            <a:endParaRPr lang="en-US" altLang="ja-JP" dirty="0"/>
          </a:p>
        </p:txBody>
      </p:sp>
      <p:pic>
        <p:nvPicPr>
          <p:cNvPr id="9" name="図 8">
            <a:extLst>
              <a:ext uri="{FF2B5EF4-FFF2-40B4-BE49-F238E27FC236}">
                <a16:creationId xmlns:a16="http://schemas.microsoft.com/office/drawing/2014/main" id="{C94D1AA4-B716-4CB7-5051-40397FEC3C69}"/>
              </a:ext>
            </a:extLst>
          </p:cNvPr>
          <p:cNvPicPr>
            <a:picLocks noChangeAspect="1"/>
          </p:cNvPicPr>
          <p:nvPr/>
        </p:nvPicPr>
        <p:blipFill>
          <a:blip r:embed="rId3"/>
          <a:stretch>
            <a:fillRect/>
          </a:stretch>
        </p:blipFill>
        <p:spPr>
          <a:xfrm>
            <a:off x="43432" y="2233853"/>
            <a:ext cx="1533739" cy="4147764"/>
          </a:xfrm>
          <a:prstGeom prst="rect">
            <a:avLst/>
          </a:prstGeom>
        </p:spPr>
      </p:pic>
      <p:pic>
        <p:nvPicPr>
          <p:cNvPr id="6" name="図 5">
            <a:extLst>
              <a:ext uri="{FF2B5EF4-FFF2-40B4-BE49-F238E27FC236}">
                <a16:creationId xmlns:a16="http://schemas.microsoft.com/office/drawing/2014/main" id="{A5645424-8195-3060-10E2-30A449600C98}"/>
              </a:ext>
            </a:extLst>
          </p:cNvPr>
          <p:cNvPicPr>
            <a:picLocks noChangeAspect="1"/>
          </p:cNvPicPr>
          <p:nvPr/>
        </p:nvPicPr>
        <p:blipFill>
          <a:blip r:embed="rId4"/>
          <a:stretch>
            <a:fillRect/>
          </a:stretch>
        </p:blipFill>
        <p:spPr>
          <a:xfrm>
            <a:off x="1577171" y="2295186"/>
            <a:ext cx="7490629" cy="4077926"/>
          </a:xfrm>
          <a:prstGeom prst="rect">
            <a:avLst/>
          </a:prstGeom>
        </p:spPr>
      </p:pic>
    </p:spTree>
    <p:extLst>
      <p:ext uri="{BB962C8B-B14F-4D97-AF65-F5344CB8AC3E}">
        <p14:creationId xmlns:p14="http://schemas.microsoft.com/office/powerpoint/2010/main" val="1771783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26</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May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9" name="図 8">
            <a:extLst>
              <a:ext uri="{FF2B5EF4-FFF2-40B4-BE49-F238E27FC236}">
                <a16:creationId xmlns:a16="http://schemas.microsoft.com/office/drawing/2014/main" id="{2AA0AEF3-ED4E-CF60-5320-A68F4D955A20}"/>
              </a:ext>
            </a:extLst>
          </p:cNvPr>
          <p:cNvPicPr>
            <a:picLocks noChangeAspect="1"/>
          </p:cNvPicPr>
          <p:nvPr/>
        </p:nvPicPr>
        <p:blipFill>
          <a:blip r:embed="rId3"/>
          <a:stretch>
            <a:fillRect/>
          </a:stretch>
        </p:blipFill>
        <p:spPr>
          <a:xfrm>
            <a:off x="43432" y="2233853"/>
            <a:ext cx="1533739" cy="4147764"/>
          </a:xfrm>
          <a:prstGeom prst="rect">
            <a:avLst/>
          </a:prstGeom>
        </p:spPr>
      </p:pic>
      <p:pic>
        <p:nvPicPr>
          <p:cNvPr id="6" name="図 5">
            <a:extLst>
              <a:ext uri="{FF2B5EF4-FFF2-40B4-BE49-F238E27FC236}">
                <a16:creationId xmlns:a16="http://schemas.microsoft.com/office/drawing/2014/main" id="{180DAACF-1068-47F9-D1E5-7F1197568BEB}"/>
              </a:ext>
            </a:extLst>
          </p:cNvPr>
          <p:cNvPicPr>
            <a:picLocks noChangeAspect="1"/>
          </p:cNvPicPr>
          <p:nvPr/>
        </p:nvPicPr>
        <p:blipFill>
          <a:blip r:embed="rId4"/>
          <a:stretch>
            <a:fillRect/>
          </a:stretch>
        </p:blipFill>
        <p:spPr>
          <a:xfrm>
            <a:off x="1577171" y="2295186"/>
            <a:ext cx="7490629" cy="4077926"/>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825793349"/>
              </p:ext>
            </p:extLst>
          </p:nvPr>
        </p:nvGraphicFramePr>
        <p:xfrm>
          <a:off x="293218" y="2547871"/>
          <a:ext cx="8810852" cy="2226310"/>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891581">
                <a:tc>
                  <a:txBody>
                    <a:bodyPr/>
                    <a:lstStyle/>
                    <a:p>
                      <a:pPr algn="l" fontAlgn="ctr"/>
                      <a:r>
                        <a:rPr lang="en-US" sz="1600" b="0" i="0" u="none" strike="noStrike" dirty="0">
                          <a:solidFill>
                            <a:srgbClr val="000000"/>
                          </a:solidFill>
                          <a:effectLst/>
                          <a:latin typeface="Calibri" panose="020F0502020204030204" pitchFamily="34" charset="0"/>
                        </a:rPr>
                        <a:t>802.15 - May Webex 1</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https://ieeesa.webex.com/ieeesa/j.php?MTID=ma93c8d474610c97ad462749f9a6acf62</a:t>
                      </a:r>
                    </a:p>
                    <a:p>
                      <a:pPr algn="l" fontAlgn="ctr"/>
                      <a:r>
                        <a:rPr lang="en-US" sz="1600" b="0" i="0" u="none" strike="noStrike" dirty="0">
                          <a:solidFill>
                            <a:srgbClr val="000000"/>
                          </a:solidFill>
                          <a:effectLst/>
                          <a:latin typeface="Calibri" panose="020F0502020204030204" pitchFamily="34" charset="0"/>
                        </a:rPr>
                        <a:t>Meeting number: 2333 595 8466</a:t>
                      </a:r>
                    </a:p>
                    <a:p>
                      <a:pPr algn="l" fontAlgn="ctr"/>
                      <a:r>
                        <a:rPr lang="en-US" sz="1600" b="0" i="0" u="none" strike="noStrike" dirty="0">
                          <a:solidFill>
                            <a:srgbClr val="000000"/>
                          </a:solidFill>
                          <a:effectLst/>
                          <a:latin typeface="Calibri" panose="020F0502020204030204" pitchFamily="34" charset="0"/>
                        </a:rPr>
                        <a:t>Password: 80215may25wbx1</a:t>
                      </a:r>
                    </a:p>
                  </a:txBody>
                  <a:tcPr marL="6350" marR="6350" marT="6350" marB="0" anchor="ctr"/>
                </a:tc>
                <a:extLst>
                  <a:ext uri="{0D108BD9-81ED-4DB2-BD59-A6C34878D82A}">
                    <a16:rowId xmlns:a16="http://schemas.microsoft.com/office/drawing/2014/main" val="3332114619"/>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211836"/>
                  </a:ext>
                </a:extLst>
              </a:tr>
              <a:tr h="182012">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1105712223"/>
              </p:ext>
            </p:extLst>
          </p:nvPr>
        </p:nvGraphicFramePr>
        <p:xfrm>
          <a:off x="270934" y="4636170"/>
          <a:ext cx="8810852" cy="1649095"/>
        </p:xfrm>
        <a:graphic>
          <a:graphicData uri="http://schemas.openxmlformats.org/drawingml/2006/table">
            <a:tbl>
              <a:tblPr/>
              <a:tblGrid>
                <a:gridCol w="8810852">
                  <a:extLst>
                    <a:ext uri="{9D8B030D-6E8A-4147-A177-3AD203B41FA5}">
                      <a16:colId xmlns:a16="http://schemas.microsoft.com/office/drawing/2014/main" val="1549527024"/>
                    </a:ext>
                  </a:extLst>
                </a:gridCol>
              </a:tblGrid>
              <a:tr h="1115399">
                <a:tc>
                  <a:txBody>
                    <a:bodyPr/>
                    <a:lstStyle/>
                    <a:p>
                      <a:pPr algn="l" fontAlgn="ctr"/>
                      <a:r>
                        <a:rPr lang="en-US" sz="1800" b="0" i="0" u="none" strike="noStrike" dirty="0">
                          <a:solidFill>
                            <a:srgbClr val="000000"/>
                          </a:solidFill>
                          <a:effectLst/>
                          <a:latin typeface="Calibri" panose="020F0502020204030204" pitchFamily="34" charset="0"/>
                        </a:rPr>
                        <a:t>802.15 - May Webex 4</a:t>
                      </a:r>
                    </a:p>
                    <a:p>
                      <a:pPr algn="l" fontAlgn="ctr"/>
                      <a:r>
                        <a:rPr lang="en-US" sz="1800" b="0" i="0" u="none" strike="noStrike" dirty="0">
                          <a:solidFill>
                            <a:srgbClr val="000000"/>
                          </a:solidFill>
                          <a:effectLst/>
                          <a:latin typeface="Calibri" panose="020F0502020204030204" pitchFamily="34" charset="0"/>
                        </a:rPr>
                        <a:t>Join information</a:t>
                      </a:r>
                    </a:p>
                    <a:p>
                      <a:pPr algn="l" fontAlgn="ctr"/>
                      <a:r>
                        <a:rPr lang="en-US" sz="1800" b="0" i="0" u="none" strike="noStrike" dirty="0">
                          <a:solidFill>
                            <a:srgbClr val="000000"/>
                          </a:solidFill>
                          <a:effectLst/>
                          <a:latin typeface="Calibri" panose="020F0502020204030204" pitchFamily="34" charset="0"/>
                        </a:rPr>
                        <a:t>Meeting link: https://ieeesa.webex.com/ieeesa/j.php?MTID=mcdab9b9b253e7485b3cd76fa3d817f71</a:t>
                      </a:r>
                    </a:p>
                    <a:p>
                      <a:pPr algn="l" fontAlgn="ctr"/>
                      <a:r>
                        <a:rPr lang="en-US" sz="1800" b="0" i="0" u="none" strike="noStrike" dirty="0">
                          <a:solidFill>
                            <a:srgbClr val="000000"/>
                          </a:solidFill>
                          <a:effectLst/>
                          <a:latin typeface="Calibri" panose="020F0502020204030204" pitchFamily="34" charset="0"/>
                        </a:rPr>
                        <a:t>Meeting number: 2330 571 1262</a:t>
                      </a:r>
                    </a:p>
                    <a:p>
                      <a:pPr algn="l" fontAlgn="ctr"/>
                      <a:r>
                        <a:rPr lang="en-US" sz="1800" b="0" i="0" u="none" strike="noStrike" dirty="0">
                          <a:solidFill>
                            <a:srgbClr val="000000"/>
                          </a:solidFill>
                          <a:effectLst/>
                          <a:latin typeface="Calibri" panose="020F0502020204030204" pitchFamily="34" charset="0"/>
                        </a:rPr>
                        <a:t>Password: 80215may25wbx4</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bl>
          </a:graphicData>
        </a:graphic>
      </p:graphicFrame>
      <p:sp>
        <p:nvSpPr>
          <p:cNvPr id="5" name="テキスト ボックス 4">
            <a:extLst>
              <a:ext uri="{FF2B5EF4-FFF2-40B4-BE49-F238E27FC236}">
                <a16:creationId xmlns:a16="http://schemas.microsoft.com/office/drawing/2014/main" id="{4CE0598D-E8F6-E08F-2E5C-2ED144F61ADA}"/>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タイトル 2">
            <a:extLst>
              <a:ext uri="{FF2B5EF4-FFF2-40B4-BE49-F238E27FC236}">
                <a16:creationId xmlns:a16="http://schemas.microsoft.com/office/drawing/2014/main" id="{E130CF82-EEC8-AC3A-FBAA-81361F97C215}"/>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May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March 2025. Doc.# 15-25-0152-00-06ma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15-25-0192-00-06ma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98687</TotalTime>
  <Words>3557</Words>
  <Application>Microsoft Office PowerPoint</Application>
  <PresentationFormat>画面に合わせる (4:3)</PresentationFormat>
  <Paragraphs>338</Paragraphs>
  <Slides>27</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Courier</vt:lpstr>
      <vt:lpstr>Monotype Sorts</vt:lpstr>
      <vt:lpstr>ＭＳ Ｐゴシック</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Interim Session Warsaw, Poland  May 12th, 2025 Ryuji Kohno Yokohama National University(YNU), YRP International Alliance Institute(YRP-IAI)</vt:lpstr>
      <vt:lpstr>TG15.6ma Interim Session Schedule for 12th-16th, May 2025</vt:lpstr>
      <vt:lpstr>TG15.6ma Interim Session Schedule for 12th-16th, May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Agenda items for the week</vt:lpstr>
      <vt:lpstr>TG15.6ma Interim Session Schedule for 12th-16th, May 2025</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176</cp:revision>
  <cp:lastPrinted>2022-07-06T15:32:43Z</cp:lastPrinted>
  <dcterms:created xsi:type="dcterms:W3CDTF">2020-12-17T10:56:09Z</dcterms:created>
  <dcterms:modified xsi:type="dcterms:W3CDTF">2025-05-09T15:54:16Z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