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9"/>
  </p:notesMasterIdLst>
  <p:handoutMasterIdLst>
    <p:handoutMasterId r:id="rId30"/>
  </p:handoutMasterIdLst>
  <p:sldIdLst>
    <p:sldId id="360" r:id="rId2"/>
    <p:sldId id="361" r:id="rId3"/>
    <p:sldId id="362" r:id="rId4"/>
    <p:sldId id="365" r:id="rId5"/>
    <p:sldId id="366" r:id="rId6"/>
    <p:sldId id="367" r:id="rId7"/>
    <p:sldId id="368" r:id="rId8"/>
    <p:sldId id="369" r:id="rId9"/>
    <p:sldId id="370" r:id="rId10"/>
    <p:sldId id="377" r:id="rId11"/>
    <p:sldId id="388" r:id="rId12"/>
    <p:sldId id="434" r:id="rId13"/>
    <p:sldId id="447" r:id="rId14"/>
    <p:sldId id="382" r:id="rId15"/>
    <p:sldId id="427" r:id="rId16"/>
    <p:sldId id="381" r:id="rId17"/>
    <p:sldId id="409" r:id="rId18"/>
    <p:sldId id="383" r:id="rId19"/>
    <p:sldId id="413" r:id="rId20"/>
    <p:sldId id="448" r:id="rId21"/>
    <p:sldId id="449" r:id="rId22"/>
    <p:sldId id="394" r:id="rId23"/>
    <p:sldId id="423" r:id="rId24"/>
    <p:sldId id="446" r:id="rId25"/>
    <p:sldId id="450" r:id="rId26"/>
    <p:sldId id="424" r:id="rId27"/>
    <p:sldId id="393" r:id="rId28"/>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55" autoAdjust="0"/>
    <p:restoredTop sz="94676" autoAdjust="0"/>
  </p:normalViewPr>
  <p:slideViewPr>
    <p:cSldViewPr>
      <p:cViewPr varScale="1">
        <p:scale>
          <a:sx n="74" d="100"/>
          <a:sy n="74" d="100"/>
        </p:scale>
        <p:origin x="1205" y="283"/>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62" d="100"/>
          <a:sy n="62" d="100"/>
        </p:scale>
        <p:origin x="3168" y="4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dirty="0"/>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dirty="0"/>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1142394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5689600" y="393700"/>
            <a:ext cx="5588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802.15-25-0170-08</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May 2025</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mentor.ieee.org/802.15/dcn/25/15-25-0174-12-04ab-consolidated-comments-draft-2-0.xlsm"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3.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3.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mentor.ieee.org/802.15/dcn/25/15-25-0171-05-04ab-tg4ab-interim-call-details-agenda.xlsx"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a:t>Slide </a:t>
            </a:r>
            <a:fld id="{8269BD7D-1DCB-4C55-B36B-7043228FA0F3}" type="slidenum">
              <a:rPr lang="en-US" smtClean="0"/>
              <a:pPr>
                <a:defRPr/>
              </a:pPr>
              <a:t>1</a:t>
            </a:fld>
            <a:endParaRPr lang="en-US"/>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372608"/>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Interim Call Slides  Jan2025 – Mar2025</a:t>
            </a: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25 March 2025</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[deprecated],  </a:t>
            </a:r>
          </a:p>
          <a:p>
            <a:pPr eaLnBrk="1" hangingPunct="1">
              <a:spcBef>
                <a:spcPct val="0"/>
              </a:spcBef>
              <a:buClrTx/>
              <a:buFontTx/>
              <a:buNone/>
              <a:defRPr/>
            </a:pP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for the interim Webex </a:t>
            </a:r>
            <a:r>
              <a:rPr lang="en-US" altLang="en-US" sz="1600" dirty="0">
                <a:highlight>
                  <a:srgbClr val="FFFF00"/>
                </a:highlight>
                <a:latin typeface="Times New Roman" panose="02020603050405020304" pitchFamily="18" charset="0"/>
              </a:rPr>
              <a:t>March 2025 through May 2025</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 and continue the illusion of organization</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14C9-7F5B-62A3-274F-C6DF3944A951}"/>
              </a:ext>
            </a:extLst>
          </p:cNvPr>
          <p:cNvSpPr>
            <a:spLocks noGrp="1"/>
          </p:cNvSpPr>
          <p:nvPr>
            <p:ph type="title"/>
          </p:nvPr>
        </p:nvSpPr>
        <p:spPr/>
        <p:txBody>
          <a:bodyPr/>
          <a:lstStyle/>
          <a:p>
            <a:r>
              <a:rPr lang="en-US" dirty="0"/>
              <a:t>5.2.b Scope of the project (As approved):</a:t>
            </a:r>
          </a:p>
        </p:txBody>
      </p:sp>
      <p:sp>
        <p:nvSpPr>
          <p:cNvPr id="3" name="Text Placeholder 2">
            <a:extLst>
              <a:ext uri="{FF2B5EF4-FFF2-40B4-BE49-F238E27FC236}">
                <a16:creationId xmlns:a16="http://schemas.microsoft.com/office/drawing/2014/main" id="{D583EF15-FA05-2D1E-E0A1-F8C5FBA41AD0}"/>
              </a:ext>
            </a:extLst>
          </p:cNvPr>
          <p:cNvSpPr>
            <a:spLocks noGrp="1"/>
          </p:cNvSpPr>
          <p:nvPr>
            <p:ph type="body" sz="half" idx="1"/>
          </p:nvPr>
        </p:nvSpPr>
        <p:spPr>
          <a:xfrm>
            <a:off x="914400" y="1981200"/>
            <a:ext cx="10363200" cy="4343400"/>
          </a:xfrm>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p>
          <a:p>
            <a:pPr algn="l"/>
            <a:endParaRPr lang="en-US" dirty="0">
              <a:solidFill>
                <a:srgbClr val="333333"/>
              </a:solidFill>
              <a:latin typeface="Open Sans" panose="020B0606030504020204" pitchFamily="34" charset="0"/>
            </a:endParaRPr>
          </a:p>
          <a:p>
            <a:pPr marL="0" indent="0" algn="ctr">
              <a:buNone/>
            </a:pPr>
            <a:r>
              <a:rPr lang="en-US" dirty="0">
                <a:hlinkClick r:id="rId2"/>
              </a:rPr>
              <a:t>https://development.standards.ieee.org/myproject-web/app#viewpar/9081</a:t>
            </a:r>
            <a:endParaRPr lang="en-US" dirty="0"/>
          </a:p>
          <a:p>
            <a:pPr marL="0" indent="0" algn="l">
              <a:buNone/>
            </a:pPr>
            <a:endParaRPr lang="en-US" dirty="0"/>
          </a:p>
          <a:p>
            <a:pPr algn="l"/>
            <a:endParaRPr lang="en-US" dirty="0"/>
          </a:p>
          <a:p>
            <a:endParaRPr lang="en-US" dirty="0"/>
          </a:p>
        </p:txBody>
      </p:sp>
      <p:sp>
        <p:nvSpPr>
          <p:cNvPr id="4" name="Slide Number Placeholder 3">
            <a:extLst>
              <a:ext uri="{FF2B5EF4-FFF2-40B4-BE49-F238E27FC236}">
                <a16:creationId xmlns:a16="http://schemas.microsoft.com/office/drawing/2014/main" id="{9AA19547-C1AE-1614-DC6C-2EB1CD73A84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10</a:t>
            </a:fld>
            <a:endParaRPr lang="en-US"/>
          </a:p>
        </p:txBody>
      </p:sp>
    </p:spTree>
    <p:extLst>
      <p:ext uri="{BB962C8B-B14F-4D97-AF65-F5344CB8AC3E}">
        <p14:creationId xmlns:p14="http://schemas.microsoft.com/office/powerpoint/2010/main" val="3225554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2453C4-3535-8B75-4CDA-903E65B5950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11</a:t>
            </a:fld>
            <a:endParaRPr lang="en-US"/>
          </a:p>
        </p:txBody>
      </p:sp>
      <p:sp>
        <p:nvSpPr>
          <p:cNvPr id="6" name="TextBox 5">
            <a:extLst>
              <a:ext uri="{FF2B5EF4-FFF2-40B4-BE49-F238E27FC236}">
                <a16:creationId xmlns:a16="http://schemas.microsoft.com/office/drawing/2014/main" id="{11BB7E29-2063-374F-C054-C36720382F35}"/>
              </a:ext>
            </a:extLst>
          </p:cNvPr>
          <p:cNvSpPr txBox="1"/>
          <p:nvPr/>
        </p:nvSpPr>
        <p:spPr>
          <a:xfrm>
            <a:off x="4481248" y="731282"/>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CAA5F9E5-CE78-936B-C7D1-022B382DC22E}"/>
              </a:ext>
            </a:extLst>
          </p:cNvPr>
          <p:cNvSpPr/>
          <p:nvPr/>
        </p:nvSpPr>
        <p:spPr bwMode="auto">
          <a:xfrm rot="1074038">
            <a:off x="1035856" y="2406855"/>
            <a:ext cx="2484640" cy="68579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We are here</a:t>
            </a:r>
          </a:p>
        </p:txBody>
      </p:sp>
      <p:graphicFrame>
        <p:nvGraphicFramePr>
          <p:cNvPr id="2" name="Content Placeholder 7">
            <a:extLst>
              <a:ext uri="{FF2B5EF4-FFF2-40B4-BE49-F238E27FC236}">
                <a16:creationId xmlns:a16="http://schemas.microsoft.com/office/drawing/2014/main" id="{240E59BA-6CB7-2144-16FC-20F0AC8B361F}"/>
              </a:ext>
            </a:extLst>
          </p:cNvPr>
          <p:cNvGraphicFramePr>
            <a:graphicFrameLocks/>
          </p:cNvGraphicFramePr>
          <p:nvPr>
            <p:extLst>
              <p:ext uri="{D42A27DB-BD31-4B8C-83A1-F6EECF244321}">
                <p14:modId xmlns:p14="http://schemas.microsoft.com/office/powerpoint/2010/main" val="760906473"/>
              </p:ext>
            </p:extLst>
          </p:nvPr>
        </p:nvGraphicFramePr>
        <p:xfrm>
          <a:off x="3699424" y="1532871"/>
          <a:ext cx="4834976" cy="4294524"/>
        </p:xfrm>
        <a:graphic>
          <a:graphicData uri="http://schemas.openxmlformats.org/drawingml/2006/table">
            <a:tbl>
              <a:tblPr>
                <a:tableStyleId>{5C22544A-7EE6-4342-B048-85BDC9FD1C3A}</a:tableStyleId>
              </a:tblPr>
              <a:tblGrid>
                <a:gridCol w="3331888">
                  <a:extLst>
                    <a:ext uri="{9D8B030D-6E8A-4147-A177-3AD203B41FA5}">
                      <a16:colId xmlns:a16="http://schemas.microsoft.com/office/drawing/2014/main" val="4020299781"/>
                    </a:ext>
                  </a:extLst>
                </a:gridCol>
                <a:gridCol w="1503088">
                  <a:extLst>
                    <a:ext uri="{9D8B030D-6E8A-4147-A177-3AD203B41FA5}">
                      <a16:colId xmlns:a16="http://schemas.microsoft.com/office/drawing/2014/main" val="433678205"/>
                    </a:ext>
                  </a:extLst>
                </a:gridCol>
              </a:tblGrid>
              <a:tr h="280267">
                <a:tc>
                  <a:txBody>
                    <a:bodyPr/>
                    <a:lstStyle/>
                    <a:p>
                      <a:pPr algn="l" fontAlgn="b"/>
                      <a:endParaRPr lang="en-US" sz="16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6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551295">
                <a:tc>
                  <a:txBody>
                    <a:bodyPr/>
                    <a:lstStyle/>
                    <a:p>
                      <a:pPr algn="l" fontAlgn="b"/>
                      <a:r>
                        <a:rPr lang="en-US" sz="1600" u="none" strike="noStrike" dirty="0">
                          <a:solidFill>
                            <a:schemeClr val="bg1">
                              <a:lumMod val="65000"/>
                            </a:schemeClr>
                          </a:solidFill>
                          <a:effectLst/>
                          <a:latin typeface="+mn-lt"/>
                        </a:rPr>
                        <a:t>First letter ballot</a:t>
                      </a:r>
                      <a:endParaRPr lang="en-US" sz="1600" b="0" i="0" u="none" strike="noStrike" dirty="0">
                        <a:solidFill>
                          <a:schemeClr val="bg1">
                            <a:lumMod val="65000"/>
                          </a:schemeClr>
                        </a:solidFill>
                        <a:effectLst/>
                        <a:latin typeface="+mn-lt"/>
                      </a:endParaRP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June 2024</a:t>
                      </a:r>
                    </a:p>
                  </a:txBody>
                  <a:tcPr marL="5715" marR="5715" marT="5715" marB="0" anchor="ctr"/>
                </a:tc>
                <a:extLst>
                  <a:ext uri="{0D108BD9-81ED-4DB2-BD59-A6C34878D82A}">
                    <a16:rowId xmlns:a16="http://schemas.microsoft.com/office/drawing/2014/main" val="2694915279"/>
                  </a:ext>
                </a:extLst>
              </a:tr>
              <a:tr h="551295">
                <a:tc>
                  <a:txBody>
                    <a:bodyPr/>
                    <a:lstStyle/>
                    <a:p>
                      <a:pPr algn="l" fontAlgn="b"/>
                      <a:r>
                        <a:rPr lang="en-US" sz="1600" b="0" i="0" u="none" strike="noStrike" dirty="0">
                          <a:solidFill>
                            <a:srgbClr val="000000"/>
                          </a:solidFill>
                          <a:effectLst/>
                          <a:latin typeface="+mn-lt"/>
                        </a:rPr>
                        <a:t>Initial LB comment resolution</a:t>
                      </a: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Start: July 2024</a:t>
                      </a:r>
                    </a:p>
                  </a:txBody>
                  <a:tcPr marL="5715" marR="5715" marT="5715" marB="0" anchor="ctr"/>
                </a:tc>
                <a:extLst>
                  <a:ext uri="{0D108BD9-81ED-4DB2-BD59-A6C34878D82A}">
                    <a16:rowId xmlns:a16="http://schemas.microsoft.com/office/drawing/2014/main" val="3657201518"/>
                  </a:ext>
                </a:extLst>
              </a:tr>
              <a:tr h="527223">
                <a:tc>
                  <a:txBody>
                    <a:bodyPr/>
                    <a:lstStyle/>
                    <a:p>
                      <a:pPr algn="l" fontAlgn="b"/>
                      <a:r>
                        <a:rPr lang="en-US" sz="1600" b="0" i="0" u="none" strike="noStrike" dirty="0">
                          <a:solidFill>
                            <a:schemeClr val="tx1"/>
                          </a:solidFill>
                          <a:effectLst/>
                          <a:latin typeface="+mn-lt"/>
                        </a:rPr>
                        <a:t>First recirculation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March 2025</a:t>
                      </a:r>
                      <a:endParaRPr lang="en-US" sz="1600" b="0" i="0" u="none" strike="sngStrike" dirty="0">
                        <a:solidFill>
                          <a:srgbClr val="FF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811737940"/>
                  </a:ext>
                </a:extLst>
              </a:tr>
              <a:tr h="443249">
                <a:tc>
                  <a:txBody>
                    <a:bodyPr/>
                    <a:lstStyle/>
                    <a:p>
                      <a:pPr algn="l" fontAlgn="b"/>
                      <a:r>
                        <a:rPr lang="en-US" sz="1600" b="0" i="0" u="none" strike="noStrike" dirty="0">
                          <a:solidFill>
                            <a:schemeClr val="tx1"/>
                          </a:solidFill>
                          <a:effectLst/>
                          <a:latin typeface="+mn-lt"/>
                        </a:rPr>
                        <a:t>Recirculation comment resolution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April-May 2025</a:t>
                      </a:r>
                    </a:p>
                  </a:txBody>
                  <a:tcPr marL="5715" marR="5715" marT="5715" marB="0" anchor="ctr"/>
                </a:tc>
                <a:extLst>
                  <a:ext uri="{0D108BD9-81ED-4DB2-BD59-A6C34878D82A}">
                    <a16:rowId xmlns:a16="http://schemas.microsoft.com/office/drawing/2014/main" val="244108333"/>
                  </a:ext>
                </a:extLst>
              </a:tr>
              <a:tr h="533400">
                <a:tc>
                  <a:txBody>
                    <a:bodyPr/>
                    <a:lstStyle/>
                    <a:p>
                      <a:pPr algn="l" fontAlgn="b"/>
                      <a:r>
                        <a:rPr lang="en-US" sz="16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May-June 2025</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Recirculation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July-Sept 2025</a:t>
                      </a:r>
                    </a:p>
                  </a:txBody>
                  <a:tcPr marL="5715" marR="5715" marT="5715" marB="0" anchor="ctr"/>
                </a:tc>
                <a:extLst>
                  <a:ext uri="{0D108BD9-81ED-4DB2-BD59-A6C34878D82A}">
                    <a16:rowId xmlns:a16="http://schemas.microsoft.com/office/drawing/2014/main" val="414312597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First SA-Ballot</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November 2025</a:t>
                      </a:r>
                    </a:p>
                  </a:txBody>
                  <a:tcPr marL="5715" marR="5715" marT="5715" marB="0" anchor="ctr"/>
                </a:tc>
                <a:extLst>
                  <a:ext uri="{0D108BD9-81ED-4DB2-BD59-A6C34878D82A}">
                    <a16:rowId xmlns:a16="http://schemas.microsoft.com/office/drawing/2014/main" val="2854633268"/>
                  </a:ext>
                </a:extLst>
              </a:tr>
              <a:tr h="3810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SA-Ballot comment resolution</a:t>
                      </a:r>
                    </a:p>
                  </a:txBody>
                  <a:tcPr marL="5715" marR="5715" marT="5715" marB="0" anchor="ctr"/>
                </a:tc>
                <a:tc>
                  <a:txBody>
                    <a:bodyPr/>
                    <a:lstStyle/>
                    <a:p>
                      <a:pPr marL="0" algn="l" defTabSz="914400" rtl="0" eaLnBrk="1" fontAlgn="b" latinLnBrk="0" hangingPunct="1"/>
                      <a:r>
                        <a:rPr lang="en-US" sz="1600" b="0" i="0" u="none" strike="noStrike" kern="1200" baseline="0" dirty="0">
                          <a:solidFill>
                            <a:schemeClr val="tx1"/>
                          </a:solidFill>
                          <a:effectLst/>
                          <a:latin typeface="Calibri" panose="020F0502020204030204" pitchFamily="34" charset="0"/>
                          <a:ea typeface="+mn-ea"/>
                          <a:cs typeface="+mn-cs"/>
                        </a:rPr>
                        <a:t>December 2025 to ….</a:t>
                      </a:r>
                      <a:endParaRPr lang="en-US" sz="1600" b="0" i="0" u="none" strike="noStrike" kern="1200" dirty="0">
                        <a:solidFill>
                          <a:schemeClr val="tx1"/>
                        </a:solidFill>
                        <a:effectLst/>
                        <a:latin typeface="Calibri" panose="020F0502020204030204" pitchFamily="34" charset="0"/>
                        <a:ea typeface="+mn-ea"/>
                        <a:cs typeface="+mn-cs"/>
                      </a:endParaRPr>
                    </a:p>
                  </a:txBody>
                  <a:tcPr marL="5715" marR="5715" marT="5715" marB="0" anchor="ctr"/>
                </a:tc>
                <a:extLst>
                  <a:ext uri="{0D108BD9-81ED-4DB2-BD59-A6C34878D82A}">
                    <a16:rowId xmlns:a16="http://schemas.microsoft.com/office/drawing/2014/main" val="1258475387"/>
                  </a:ext>
                </a:extLst>
              </a:tr>
            </a:tbl>
          </a:graphicData>
        </a:graphic>
      </p:graphicFrame>
    </p:spTree>
    <p:extLst>
      <p:ext uri="{BB962C8B-B14F-4D97-AF65-F5344CB8AC3E}">
        <p14:creationId xmlns:p14="http://schemas.microsoft.com/office/powerpoint/2010/main" val="972761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1C5EC-0547-7D0F-7574-69D81E6A40C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E5D0B64-DA6D-A2DF-37D9-848700F40B1A}"/>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12</a:t>
            </a:fld>
            <a:endParaRPr lang="en-US"/>
          </a:p>
        </p:txBody>
      </p:sp>
      <p:sp>
        <p:nvSpPr>
          <p:cNvPr id="6" name="TextBox 5">
            <a:extLst>
              <a:ext uri="{FF2B5EF4-FFF2-40B4-BE49-F238E27FC236}">
                <a16:creationId xmlns:a16="http://schemas.microsoft.com/office/drawing/2014/main" id="{8565C9E4-F355-03C9-088F-94F572ED7806}"/>
              </a:ext>
            </a:extLst>
          </p:cNvPr>
          <p:cNvSpPr txBox="1"/>
          <p:nvPr/>
        </p:nvSpPr>
        <p:spPr>
          <a:xfrm>
            <a:off x="4481248" y="731282"/>
            <a:ext cx="2416111"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SA Ballot and Beyond</a:t>
            </a:r>
          </a:p>
        </p:txBody>
      </p:sp>
      <p:graphicFrame>
        <p:nvGraphicFramePr>
          <p:cNvPr id="2" name="Content Placeholder 7">
            <a:extLst>
              <a:ext uri="{FF2B5EF4-FFF2-40B4-BE49-F238E27FC236}">
                <a16:creationId xmlns:a16="http://schemas.microsoft.com/office/drawing/2014/main" id="{FE255071-7279-9CFC-6560-060AD89FCC3D}"/>
              </a:ext>
            </a:extLst>
          </p:cNvPr>
          <p:cNvGraphicFramePr>
            <a:graphicFrameLocks/>
          </p:cNvGraphicFramePr>
          <p:nvPr>
            <p:extLst>
              <p:ext uri="{D42A27DB-BD31-4B8C-83A1-F6EECF244321}">
                <p14:modId xmlns:p14="http://schemas.microsoft.com/office/powerpoint/2010/main" val="1032251701"/>
              </p:ext>
            </p:extLst>
          </p:nvPr>
        </p:nvGraphicFramePr>
        <p:xfrm>
          <a:off x="3699424" y="1143000"/>
          <a:ext cx="4834976" cy="4715529"/>
        </p:xfrm>
        <a:graphic>
          <a:graphicData uri="http://schemas.openxmlformats.org/drawingml/2006/table">
            <a:tbl>
              <a:tblPr>
                <a:tableStyleId>{5C22544A-7EE6-4342-B048-85BDC9FD1C3A}</a:tableStyleId>
              </a:tblPr>
              <a:tblGrid>
                <a:gridCol w="3331888">
                  <a:extLst>
                    <a:ext uri="{9D8B030D-6E8A-4147-A177-3AD203B41FA5}">
                      <a16:colId xmlns:a16="http://schemas.microsoft.com/office/drawing/2014/main" val="4020299781"/>
                    </a:ext>
                  </a:extLst>
                </a:gridCol>
                <a:gridCol w="1503088">
                  <a:extLst>
                    <a:ext uri="{9D8B030D-6E8A-4147-A177-3AD203B41FA5}">
                      <a16:colId xmlns:a16="http://schemas.microsoft.com/office/drawing/2014/main" val="433678205"/>
                    </a:ext>
                  </a:extLst>
                </a:gridCol>
              </a:tblGrid>
              <a:tr h="280267">
                <a:tc>
                  <a:txBody>
                    <a:bodyPr/>
                    <a:lstStyle/>
                    <a:p>
                      <a:pPr algn="l" fontAlgn="b"/>
                      <a:endParaRPr lang="en-US" sz="16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6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55129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First SA-Ballot</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November 2025</a:t>
                      </a:r>
                    </a:p>
                  </a:txBody>
                  <a:tcPr marL="5715" marR="5715" marT="5715" marB="0" anchor="ctr"/>
                </a:tc>
                <a:extLst>
                  <a:ext uri="{0D108BD9-81ED-4DB2-BD59-A6C34878D82A}">
                    <a16:rowId xmlns:a16="http://schemas.microsoft.com/office/drawing/2014/main" val="2694915279"/>
                  </a:ext>
                </a:extLst>
              </a:tr>
              <a:tr h="55129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SA-Ballot comment resolution</a:t>
                      </a:r>
                    </a:p>
                  </a:txBody>
                  <a:tcPr marL="5715" marR="5715" marT="5715" marB="0" anchor="ctr"/>
                </a:tc>
                <a:tc>
                  <a:txBody>
                    <a:bodyPr/>
                    <a:lstStyle/>
                    <a:p>
                      <a:pPr marL="0" algn="l" defTabSz="914400" rtl="0" eaLnBrk="1" fontAlgn="b" latinLnBrk="0" hangingPunct="1"/>
                      <a:r>
                        <a:rPr lang="en-US" sz="1600" b="0" i="0" u="none" strike="noStrike" kern="1200" baseline="0" dirty="0">
                          <a:solidFill>
                            <a:schemeClr val="tx1"/>
                          </a:solidFill>
                          <a:effectLst/>
                          <a:latin typeface="Calibri" panose="020F0502020204030204" pitchFamily="34" charset="0"/>
                          <a:ea typeface="+mn-ea"/>
                          <a:cs typeface="+mn-cs"/>
                        </a:rPr>
                        <a:t>January 2026</a:t>
                      </a:r>
                      <a:endParaRPr lang="en-US" sz="1600" b="0" i="0" u="none" strike="noStrike" kern="1200" dirty="0">
                        <a:solidFill>
                          <a:schemeClr val="tx1"/>
                        </a:solidFill>
                        <a:effectLst/>
                        <a:latin typeface="Calibri" panose="020F0502020204030204" pitchFamily="34" charset="0"/>
                        <a:ea typeface="+mn-ea"/>
                        <a:cs typeface="+mn-cs"/>
                      </a:endParaRPr>
                    </a:p>
                  </a:txBody>
                  <a:tcPr marL="5715" marR="5715" marT="5715" marB="0" anchor="ctr"/>
                </a:tc>
                <a:extLst>
                  <a:ext uri="{0D108BD9-81ED-4DB2-BD59-A6C34878D82A}">
                    <a16:rowId xmlns:a16="http://schemas.microsoft.com/office/drawing/2014/main" val="3657201518"/>
                  </a:ext>
                </a:extLst>
              </a:tr>
              <a:tr h="527223">
                <a:tc>
                  <a:txBody>
                    <a:bodyPr/>
                    <a:lstStyle/>
                    <a:p>
                      <a:pPr algn="l" fontAlgn="b"/>
                      <a:r>
                        <a:rPr lang="en-US" sz="1600" b="0" i="0" u="none" strike="noStrike" dirty="0">
                          <a:solidFill>
                            <a:schemeClr val="tx1"/>
                          </a:solidFill>
                          <a:effectLst/>
                          <a:latin typeface="+mn-lt"/>
                        </a:rPr>
                        <a:t>First recirculation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April 2026</a:t>
                      </a:r>
                      <a:endParaRPr lang="en-US" sz="1600" b="0" i="0" u="none" strike="noStrike" dirty="0">
                        <a:solidFill>
                          <a:srgbClr val="FF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811737940"/>
                  </a:ext>
                </a:extLst>
              </a:tr>
              <a:tr h="443249">
                <a:tc>
                  <a:txBody>
                    <a:bodyPr/>
                    <a:lstStyle/>
                    <a:p>
                      <a:pPr algn="l" fontAlgn="b"/>
                      <a:r>
                        <a:rPr lang="en-US" sz="1600" b="0" i="0" u="none" strike="noStrike" dirty="0">
                          <a:solidFill>
                            <a:schemeClr val="tx1"/>
                          </a:solidFill>
                          <a:effectLst/>
                          <a:latin typeface="+mn-lt"/>
                        </a:rPr>
                        <a:t>Recirculation comment resolution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May 2026</a:t>
                      </a:r>
                    </a:p>
                  </a:txBody>
                  <a:tcPr marL="5715" marR="5715" marT="5715" marB="0" anchor="ctr"/>
                </a:tc>
                <a:extLst>
                  <a:ext uri="{0D108BD9-81ED-4DB2-BD59-A6C34878D82A}">
                    <a16:rowId xmlns:a16="http://schemas.microsoft.com/office/drawing/2014/main" val="244108333"/>
                  </a:ext>
                </a:extLst>
              </a:tr>
              <a:tr h="533400">
                <a:tc>
                  <a:txBody>
                    <a:bodyPr/>
                    <a:lstStyle/>
                    <a:p>
                      <a:pPr algn="l" fontAlgn="b"/>
                      <a:r>
                        <a:rPr lang="en-US" sz="16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July 2026</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Recirculation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August 2026</a:t>
                      </a:r>
                    </a:p>
                  </a:txBody>
                  <a:tcPr marL="5715" marR="5715" marT="5715" marB="0" anchor="ctr"/>
                </a:tc>
                <a:extLst>
                  <a:ext uri="{0D108BD9-81ED-4DB2-BD59-A6C34878D82A}">
                    <a16:rowId xmlns:a16="http://schemas.microsoft.com/office/drawing/2014/main" val="414312597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Final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Sept 2026</a:t>
                      </a:r>
                    </a:p>
                  </a:txBody>
                  <a:tcPr marL="5715" marR="5715" marT="5715" marB="0" anchor="ctr"/>
                </a:tc>
                <a:extLst>
                  <a:ext uri="{0D108BD9-81ED-4DB2-BD59-A6C34878D82A}">
                    <a16:rowId xmlns:a16="http://schemas.microsoft.com/office/drawing/2014/main" val="215206477"/>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Third and final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Oct 2026</a:t>
                      </a:r>
                    </a:p>
                  </a:txBody>
                  <a:tcPr marL="5715" marR="5715" marT="5715" marB="0" anchor="ctr"/>
                </a:tc>
                <a:extLst>
                  <a:ext uri="{0D108BD9-81ED-4DB2-BD59-A6C34878D82A}">
                    <a16:rowId xmlns:a16="http://schemas.microsoft.com/office/drawing/2014/main" val="3963283933"/>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REVCOM and SASB</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Nov 2026</a:t>
                      </a:r>
                    </a:p>
                  </a:txBody>
                  <a:tcPr marL="5715" marR="5715" marT="5715" marB="0" anchor="ctr"/>
                </a:tc>
                <a:extLst>
                  <a:ext uri="{0D108BD9-81ED-4DB2-BD59-A6C34878D82A}">
                    <a16:rowId xmlns:a16="http://schemas.microsoft.com/office/drawing/2014/main" val="1748250864"/>
                  </a:ext>
                </a:extLst>
              </a:tr>
            </a:tbl>
          </a:graphicData>
        </a:graphic>
      </p:graphicFrame>
      <p:sp>
        <p:nvSpPr>
          <p:cNvPr id="3" name="Wave 2">
            <a:extLst>
              <a:ext uri="{FF2B5EF4-FFF2-40B4-BE49-F238E27FC236}">
                <a16:creationId xmlns:a16="http://schemas.microsoft.com/office/drawing/2014/main" id="{6172D636-1F2F-4FEB-DDDB-B491B8B92338}"/>
              </a:ext>
            </a:extLst>
          </p:cNvPr>
          <p:cNvSpPr/>
          <p:nvPr/>
        </p:nvSpPr>
        <p:spPr bwMode="auto">
          <a:xfrm rot="1756722">
            <a:off x="381000" y="1348871"/>
            <a:ext cx="2937424" cy="2057400"/>
          </a:xfrm>
          <a:prstGeom prst="wave">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Wide Latin" panose="020F0502020204030204" pitchFamily="18" charset="0"/>
              </a:rPr>
              <a:t>Update!</a:t>
            </a:r>
          </a:p>
        </p:txBody>
      </p:sp>
      <p:sp>
        <p:nvSpPr>
          <p:cNvPr id="5" name="Wave 4">
            <a:extLst>
              <a:ext uri="{FF2B5EF4-FFF2-40B4-BE49-F238E27FC236}">
                <a16:creationId xmlns:a16="http://schemas.microsoft.com/office/drawing/2014/main" id="{223A1442-1427-ECB1-9A40-55CCB65B413A}"/>
              </a:ext>
            </a:extLst>
          </p:cNvPr>
          <p:cNvSpPr/>
          <p:nvPr/>
        </p:nvSpPr>
        <p:spPr bwMode="auto">
          <a:xfrm rot="18650977">
            <a:off x="9067800" y="1288525"/>
            <a:ext cx="2937424" cy="2057400"/>
          </a:xfrm>
          <a:prstGeom prst="wave">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Wide Latin" panose="020F0502020204030204" pitchFamily="18" charset="0"/>
              </a:rPr>
              <a:t>New and… Improved</a:t>
            </a:r>
          </a:p>
        </p:txBody>
      </p:sp>
    </p:spTree>
    <p:extLst>
      <p:ext uri="{BB962C8B-B14F-4D97-AF65-F5344CB8AC3E}">
        <p14:creationId xmlns:p14="http://schemas.microsoft.com/office/powerpoint/2010/main" val="2394521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F0EC0-78E7-46BD-9725-206AE15DFE18}"/>
              </a:ext>
            </a:extLst>
          </p:cNvPr>
          <p:cNvSpPr>
            <a:spLocks noGrp="1"/>
          </p:cNvSpPr>
          <p:nvPr>
            <p:ph type="title"/>
          </p:nvPr>
        </p:nvSpPr>
        <p:spPr/>
        <p:txBody>
          <a:bodyPr/>
          <a:lstStyle/>
          <a:p>
            <a:r>
              <a:rPr lang="en-US" dirty="0"/>
              <a:t>Ways to accelerate schedule</a:t>
            </a:r>
          </a:p>
        </p:txBody>
      </p:sp>
      <p:sp>
        <p:nvSpPr>
          <p:cNvPr id="3" name="Text Placeholder 2">
            <a:extLst>
              <a:ext uri="{FF2B5EF4-FFF2-40B4-BE49-F238E27FC236}">
                <a16:creationId xmlns:a16="http://schemas.microsoft.com/office/drawing/2014/main" id="{6896195F-A268-D2EE-1B71-236CDA0CE654}"/>
              </a:ext>
            </a:extLst>
          </p:cNvPr>
          <p:cNvSpPr>
            <a:spLocks noGrp="1"/>
          </p:cNvSpPr>
          <p:nvPr>
            <p:ph type="body" sz="half" idx="1"/>
          </p:nvPr>
        </p:nvSpPr>
        <p:spPr>
          <a:xfrm>
            <a:off x="914400" y="1676400"/>
            <a:ext cx="10363200" cy="4724400"/>
          </a:xfrm>
        </p:spPr>
        <p:txBody>
          <a:bodyPr>
            <a:normAutofit lnSpcReduction="10000"/>
          </a:bodyPr>
          <a:lstStyle/>
          <a:p>
            <a:r>
              <a:rPr lang="en-US" dirty="0"/>
              <a:t>Ask LMSC in July 2025 for conditional approval for SA ballot </a:t>
            </a:r>
          </a:p>
          <a:p>
            <a:pPr lvl="1"/>
            <a:r>
              <a:rPr lang="en-US" dirty="0"/>
              <a:t>Conditional approval allows for up to 2 WG recirculation ballots allowed after approval</a:t>
            </a:r>
          </a:p>
          <a:p>
            <a:pPr lvl="1"/>
            <a:r>
              <a:rPr lang="en-US" dirty="0"/>
              <a:t>If we can complete a recirc with no technical changes we can start initial SA ballot before November interim</a:t>
            </a:r>
          </a:p>
          <a:p>
            <a:r>
              <a:rPr lang="en-US" dirty="0"/>
              <a:t>Then we can start SA ballot when </a:t>
            </a:r>
          </a:p>
          <a:p>
            <a:pPr lvl="1"/>
            <a:r>
              <a:rPr lang="en-US" dirty="0"/>
              <a:t>We resolve all comments</a:t>
            </a:r>
          </a:p>
          <a:p>
            <a:pPr lvl="1"/>
            <a:r>
              <a:rPr lang="en-US" dirty="0"/>
              <a:t>Recirculation with no technical changes and new valid disapprove votes</a:t>
            </a:r>
          </a:p>
          <a:p>
            <a:pPr marL="457200" lvl="1" indent="0">
              <a:buNone/>
            </a:pPr>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756CA6A7-302C-768C-8C5E-5881E0603F0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13</a:t>
            </a:fld>
            <a:endParaRPr lang="en-US"/>
          </a:p>
        </p:txBody>
      </p:sp>
    </p:spTree>
    <p:extLst>
      <p:ext uri="{BB962C8B-B14F-4D97-AF65-F5344CB8AC3E}">
        <p14:creationId xmlns:p14="http://schemas.microsoft.com/office/powerpoint/2010/main" val="4238092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1EF6-C5F4-27C8-E8D4-DF6D56F2CF69}"/>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E3ED3D41-12CB-A6B1-8FF5-0D49F1824DB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14</a:t>
            </a:fld>
            <a:endParaRPr lang="en-US"/>
          </a:p>
        </p:txBody>
      </p:sp>
      <p:pic>
        <p:nvPicPr>
          <p:cNvPr id="5" name="Picture 4" descr="A picture containing text, indoor, device, different&#10;&#10;Description automatically generated">
            <a:extLst>
              <a:ext uri="{FF2B5EF4-FFF2-40B4-BE49-F238E27FC236}">
                <a16:creationId xmlns:a16="http://schemas.microsoft.com/office/drawing/2014/main" id="{E6323F3B-8911-58EA-B446-D600F8AFEA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1844846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88499-BA5D-E6B9-7154-16F0E9CFC8E5}"/>
              </a:ext>
            </a:extLst>
          </p:cNvPr>
          <p:cNvSpPr>
            <a:spLocks noGrp="1"/>
          </p:cNvSpPr>
          <p:nvPr>
            <p:ph type="title"/>
          </p:nvPr>
        </p:nvSpPr>
        <p:spPr/>
        <p:txBody>
          <a:bodyPr/>
          <a:lstStyle/>
          <a:p>
            <a:r>
              <a:rPr lang="en-US" dirty="0"/>
              <a:t>Operation of Task Group </a:t>
            </a:r>
            <a:br>
              <a:rPr lang="en-US" dirty="0"/>
            </a:br>
            <a:r>
              <a:rPr lang="en-US" dirty="0"/>
              <a:t>(WG15 Operations Manual)</a:t>
            </a:r>
          </a:p>
        </p:txBody>
      </p:sp>
      <p:sp>
        <p:nvSpPr>
          <p:cNvPr id="3" name="Text Placeholder 2">
            <a:extLst>
              <a:ext uri="{FF2B5EF4-FFF2-40B4-BE49-F238E27FC236}">
                <a16:creationId xmlns:a16="http://schemas.microsoft.com/office/drawing/2014/main" id="{00E0A678-235A-1BFA-C405-205727305CC0}"/>
              </a:ext>
            </a:extLst>
          </p:cNvPr>
          <p:cNvSpPr>
            <a:spLocks noGrp="1"/>
          </p:cNvSpPr>
          <p:nvPr>
            <p:ph type="body" sz="half" idx="1"/>
          </p:nvPr>
        </p:nvSpPr>
        <p:spPr/>
        <p:txBody>
          <a:bodyPr>
            <a:normAutofit fontScale="92500" lnSpcReduction="10000"/>
          </a:bodyPr>
          <a:lstStyle/>
          <a:p>
            <a:r>
              <a:rPr lang="en-US" dirty="0"/>
              <a:t>For amendments and revisions to IEEE 802.15 standards it is expected that the task group thoroughly read and understand the whole standard being modified. Specifically, the task group’s draft document shall maintain the standard’s structure and conventions, adhere to the PAR and CSD, that effort be made to reuse or leverage existing behavior whenever possible, that changes do not “break” existing behaviors, and that backward compatibility is achieved. </a:t>
            </a:r>
          </a:p>
        </p:txBody>
      </p:sp>
      <p:sp>
        <p:nvSpPr>
          <p:cNvPr id="4" name="Slide Number Placeholder 3">
            <a:extLst>
              <a:ext uri="{FF2B5EF4-FFF2-40B4-BE49-F238E27FC236}">
                <a16:creationId xmlns:a16="http://schemas.microsoft.com/office/drawing/2014/main" id="{8A30C371-72CA-9785-74BF-2E177EC00FA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15</a:t>
            </a:fld>
            <a:endParaRPr lang="en-US"/>
          </a:p>
        </p:txBody>
      </p:sp>
    </p:spTree>
    <p:extLst>
      <p:ext uri="{BB962C8B-B14F-4D97-AF65-F5344CB8AC3E}">
        <p14:creationId xmlns:p14="http://schemas.microsoft.com/office/powerpoint/2010/main" val="3156877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F1EE-85C6-15A2-A283-36C00276FB28}"/>
              </a:ext>
            </a:extLst>
          </p:cNvPr>
          <p:cNvSpPr>
            <a:spLocks noGrp="1"/>
          </p:cNvSpPr>
          <p:nvPr>
            <p:ph type="title"/>
          </p:nvPr>
        </p:nvSpPr>
        <p:spPr>
          <a:xfrm>
            <a:off x="914400" y="685800"/>
            <a:ext cx="10363200" cy="1752600"/>
          </a:xfrm>
        </p:spPr>
        <p:txBody>
          <a:bodyPr/>
          <a:lstStyle/>
          <a:p>
            <a:r>
              <a:rPr lang="en-US" dirty="0"/>
              <a:t>Comment resolution</a:t>
            </a:r>
          </a:p>
        </p:txBody>
      </p:sp>
      <p:sp>
        <p:nvSpPr>
          <p:cNvPr id="4" name="Slide Number Placeholder 3">
            <a:extLst>
              <a:ext uri="{FF2B5EF4-FFF2-40B4-BE49-F238E27FC236}">
                <a16:creationId xmlns:a16="http://schemas.microsoft.com/office/drawing/2014/main" id="{986ECB91-853E-D216-19C2-BD7FFDB9FFE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16</a:t>
            </a:fld>
            <a:endParaRPr lang="en-US"/>
          </a:p>
        </p:txBody>
      </p:sp>
      <p:pic>
        <p:nvPicPr>
          <p:cNvPr id="5" name="Picture 4">
            <a:extLst>
              <a:ext uri="{FF2B5EF4-FFF2-40B4-BE49-F238E27FC236}">
                <a16:creationId xmlns:a16="http://schemas.microsoft.com/office/drawing/2014/main" id="{4F3C895C-03D4-64A3-3440-C3EF04BDF1C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88349" y="2971800"/>
            <a:ext cx="2215301" cy="2754158"/>
          </a:xfrm>
          <a:prstGeom prst="rect">
            <a:avLst/>
          </a:prstGeom>
        </p:spPr>
      </p:pic>
      <p:sp>
        <p:nvSpPr>
          <p:cNvPr id="8" name="Isosceles Triangle 7">
            <a:extLst>
              <a:ext uri="{FF2B5EF4-FFF2-40B4-BE49-F238E27FC236}">
                <a16:creationId xmlns:a16="http://schemas.microsoft.com/office/drawing/2014/main" id="{F8CB53E8-BCF6-44BF-8D10-671CF70727FC}"/>
              </a:ext>
            </a:extLst>
          </p:cNvPr>
          <p:cNvSpPr/>
          <p:nvPr/>
        </p:nvSpPr>
        <p:spPr bwMode="auto">
          <a:xfrm rot="5400000">
            <a:off x="5005305" y="3276600"/>
            <a:ext cx="228600" cy="228600"/>
          </a:xfrm>
          <a:prstGeom prst="triangle">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pic>
        <p:nvPicPr>
          <p:cNvPr id="9" name="Picture 8">
            <a:extLst>
              <a:ext uri="{FF2B5EF4-FFF2-40B4-BE49-F238E27FC236}">
                <a16:creationId xmlns:a16="http://schemas.microsoft.com/office/drawing/2014/main" id="{49ED2F0D-61EA-3218-7FF5-95FE10B95D14}"/>
              </a:ext>
            </a:extLst>
          </p:cNvPr>
          <p:cNvPicPr>
            <a:picLocks noChangeAspect="1"/>
          </p:cNvPicPr>
          <p:nvPr/>
        </p:nvPicPr>
        <p:blipFill>
          <a:blip r:embed="rId3"/>
          <a:stretch>
            <a:fillRect/>
          </a:stretch>
        </p:blipFill>
        <p:spPr>
          <a:xfrm>
            <a:off x="3429000" y="2312879"/>
            <a:ext cx="1362340" cy="1317842"/>
          </a:xfrm>
          <a:prstGeom prst="rect">
            <a:avLst/>
          </a:prstGeom>
        </p:spPr>
      </p:pic>
    </p:spTree>
    <p:extLst>
      <p:ext uri="{BB962C8B-B14F-4D97-AF65-F5344CB8AC3E}">
        <p14:creationId xmlns:p14="http://schemas.microsoft.com/office/powerpoint/2010/main" val="3238349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AEA16-846A-22C8-C21C-6FA84C92DB1E}"/>
              </a:ext>
            </a:extLst>
          </p:cNvPr>
          <p:cNvSpPr>
            <a:spLocks noGrp="1"/>
          </p:cNvSpPr>
          <p:nvPr>
            <p:ph type="title"/>
          </p:nvPr>
        </p:nvSpPr>
        <p:spPr/>
        <p:txBody>
          <a:bodyPr/>
          <a:lstStyle/>
          <a:p>
            <a:r>
              <a:rPr lang="en-US" dirty="0"/>
              <a:t>Consolidated Comments Recirc 1</a:t>
            </a:r>
          </a:p>
        </p:txBody>
      </p:sp>
      <p:sp>
        <p:nvSpPr>
          <p:cNvPr id="3" name="Text Placeholder 2">
            <a:extLst>
              <a:ext uri="{FF2B5EF4-FFF2-40B4-BE49-F238E27FC236}">
                <a16:creationId xmlns:a16="http://schemas.microsoft.com/office/drawing/2014/main" id="{95A53D6C-BE82-4664-4E39-41DAAFE6B47E}"/>
              </a:ext>
            </a:extLst>
          </p:cNvPr>
          <p:cNvSpPr>
            <a:spLocks noGrp="1"/>
          </p:cNvSpPr>
          <p:nvPr>
            <p:ph type="body" sz="half" idx="1"/>
          </p:nvPr>
        </p:nvSpPr>
        <p:spPr/>
        <p:txBody>
          <a:bodyPr/>
          <a:lstStyle/>
          <a:p>
            <a:pPr marL="0" indent="0" algn="ctr">
              <a:buNone/>
            </a:pPr>
            <a:r>
              <a:rPr lang="en-US" dirty="0">
                <a:hlinkClick r:id="rId2"/>
              </a:rPr>
              <a:t>https://mentor.ieee.org/802.15/dcn</a:t>
            </a:r>
            <a:r>
              <a:rPr lang="en-US">
                <a:hlinkClick r:id="rId2"/>
              </a:rPr>
              <a:t>/25/15-25-0174-12-04ab-consolidated-comments-draft-2-0</a:t>
            </a:r>
            <a:r>
              <a:rPr lang="en-US" dirty="0">
                <a:hlinkClick r:id="rId2"/>
              </a:rPr>
              <a:t>.xlsm</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69ABA10D-3530-A7B7-4D03-AE85D054305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17</a:t>
            </a:fld>
            <a:endParaRPr lang="en-US" dirty="0"/>
          </a:p>
        </p:txBody>
      </p:sp>
    </p:spTree>
    <p:extLst>
      <p:ext uri="{BB962C8B-B14F-4D97-AF65-F5344CB8AC3E}">
        <p14:creationId xmlns:p14="http://schemas.microsoft.com/office/powerpoint/2010/main" val="1212462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Recess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18</a:t>
            </a:fld>
            <a:endParaRPr lang="en-US"/>
          </a:p>
        </p:txBody>
      </p:sp>
      <p:pic>
        <p:nvPicPr>
          <p:cNvPr id="5" name="Picture 4">
            <a:extLst>
              <a:ext uri="{FF2B5EF4-FFF2-40B4-BE49-F238E27FC236}">
                <a16:creationId xmlns:a16="http://schemas.microsoft.com/office/drawing/2014/main" id="{618D91CD-B6E4-2E9D-F40A-98B8599AA3D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88972" y="2148729"/>
            <a:ext cx="3414056" cy="2560542"/>
          </a:xfrm>
          <a:prstGeom prst="rect">
            <a:avLst/>
          </a:prstGeom>
        </p:spPr>
      </p:pic>
      <p:sp>
        <p:nvSpPr>
          <p:cNvPr id="7" name="Subtitle 3">
            <a:extLst>
              <a:ext uri="{FF2B5EF4-FFF2-40B4-BE49-F238E27FC236}">
                <a16:creationId xmlns:a16="http://schemas.microsoft.com/office/drawing/2014/main" id="{B7B3B758-6707-53B4-A18C-B96D5D615BF5}"/>
              </a:ext>
            </a:extLst>
          </p:cNvPr>
          <p:cNvSpPr txBox="1">
            <a:spLocks/>
          </p:cNvSpPr>
          <p:nvPr/>
        </p:nvSpPr>
        <p:spPr bwMode="auto">
          <a:xfrm>
            <a:off x="914400" y="5589029"/>
            <a:ext cx="10363200" cy="659371"/>
          </a:xfrm>
          <a:prstGeom prst="rect">
            <a:avLst/>
          </a:prstGeom>
          <a:noFill/>
          <a:ln>
            <a:solidFill>
              <a:schemeClr val="bg2">
                <a:lumMod val="20000"/>
                <a:lumOff val="8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r>
              <a:rPr lang="en-US" sz="2800" kern="0" dirty="0"/>
              <a:t>March 2025 – May 2025</a:t>
            </a:r>
          </a:p>
          <a:p>
            <a:pPr marL="0" indent="0" algn="ctr">
              <a:buNone/>
            </a:pPr>
            <a:endParaRPr lang="en-US" sz="2800" kern="0" dirty="0"/>
          </a:p>
        </p:txBody>
      </p:sp>
    </p:spTree>
    <p:extLst>
      <p:ext uri="{BB962C8B-B14F-4D97-AF65-F5344CB8AC3E}">
        <p14:creationId xmlns:p14="http://schemas.microsoft.com/office/powerpoint/2010/main" val="1048317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422297-D70F-9612-630D-0F46A4F57EA9}"/>
              </a:ext>
            </a:extLst>
          </p:cNvPr>
          <p:cNvSpPr>
            <a:spLocks noGrp="1"/>
          </p:cNvSpPr>
          <p:nvPr>
            <p:ph type="ctrTitle"/>
          </p:nvPr>
        </p:nvSpPr>
        <p:spPr>
          <a:xfrm>
            <a:off x="914400" y="2274331"/>
            <a:ext cx="10363200" cy="3314697"/>
          </a:xfrm>
        </p:spPr>
        <p:txBody>
          <a:bodyPr/>
          <a:lstStyle/>
          <a:p>
            <a:r>
              <a:rPr lang="en-US" dirty="0"/>
              <a:t>Resume from Recess</a:t>
            </a:r>
          </a:p>
        </p:txBody>
      </p:sp>
      <p:sp>
        <p:nvSpPr>
          <p:cNvPr id="4" name="Slide Number Placeholder 3">
            <a:extLst>
              <a:ext uri="{FF2B5EF4-FFF2-40B4-BE49-F238E27FC236}">
                <a16:creationId xmlns:a16="http://schemas.microsoft.com/office/drawing/2014/main" id="{83FD117C-DD5C-44C8-DFEA-DB52804827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19</a:t>
            </a:fld>
            <a:endParaRPr lang="en-US"/>
          </a:p>
        </p:txBody>
      </p:sp>
      <p:sp>
        <p:nvSpPr>
          <p:cNvPr id="8" name="Title 2">
            <a:extLst>
              <a:ext uri="{FF2B5EF4-FFF2-40B4-BE49-F238E27FC236}">
                <a16:creationId xmlns:a16="http://schemas.microsoft.com/office/drawing/2014/main" id="{30B6DDAA-7B61-DA00-B0E6-B873FED7D472}"/>
              </a:ext>
            </a:extLst>
          </p:cNvPr>
          <p:cNvSpPr txBox="1">
            <a:spLocks/>
          </p:cNvSpPr>
          <p:nvPr/>
        </p:nvSpPr>
        <p:spPr bwMode="auto">
          <a:xfrm>
            <a:off x="914400" y="804307"/>
            <a:ext cx="10363201" cy="1470025"/>
          </a:xfrm>
          <a:prstGeom prst="rect">
            <a:avLst/>
          </a:prstGeo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kern="0" dirty="0"/>
              <a:t>Task Group 15.4ab</a:t>
            </a:r>
            <a:br>
              <a:rPr lang="en-US" kern="0" dirty="0"/>
            </a:br>
            <a:r>
              <a:rPr lang="en-US" kern="0" dirty="0"/>
              <a:t>Next Generation UWB Amendment</a:t>
            </a:r>
          </a:p>
        </p:txBody>
      </p:sp>
    </p:spTree>
    <p:extLst>
      <p:ext uri="{BB962C8B-B14F-4D97-AF65-F5344CB8AC3E}">
        <p14:creationId xmlns:p14="http://schemas.microsoft.com/office/powerpoint/2010/main" val="1422968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a:t>
            </a:fld>
            <a:endParaRPr lang="en-US"/>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6" name="Subtitle 3">
            <a:extLst>
              <a:ext uri="{FF2B5EF4-FFF2-40B4-BE49-F238E27FC236}">
                <a16:creationId xmlns:a16="http://schemas.microsoft.com/office/drawing/2014/main" id="{E2564EC1-BB73-5D49-E5A0-995DF661E841}"/>
              </a:ext>
            </a:extLst>
          </p:cNvPr>
          <p:cNvSpPr>
            <a:spLocks noGrp="1"/>
          </p:cNvSpPr>
          <p:nvPr>
            <p:ph type="subTitle" idx="1"/>
          </p:nvPr>
        </p:nvSpPr>
        <p:spPr>
          <a:xfrm>
            <a:off x="839415" y="2372137"/>
            <a:ext cx="10839401" cy="4039056"/>
          </a:xfrm>
          <a:ln>
            <a:solidFill>
              <a:schemeClr val="bg2">
                <a:lumMod val="20000"/>
                <a:lumOff val="80000"/>
              </a:schemeClr>
            </a:solidFill>
          </a:ln>
        </p:spPr>
        <p:txBody>
          <a:bodyPr/>
          <a:lstStyle/>
          <a:p>
            <a:r>
              <a:rPr lang="en-US" sz="2800" dirty="0"/>
              <a:t>Meeting Slides for the Interim meeting</a:t>
            </a:r>
          </a:p>
          <a:p>
            <a:r>
              <a:rPr lang="en-US" sz="2800" dirty="0"/>
              <a:t>March 7</a:t>
            </a:r>
            <a:r>
              <a:rPr lang="en-US" sz="2800" baseline="30000" dirty="0"/>
              <a:t>th</a:t>
            </a:r>
            <a:r>
              <a:rPr lang="en-US" sz="2800" dirty="0"/>
              <a:t>, 2025 </a:t>
            </a:r>
          </a:p>
          <a:p>
            <a:r>
              <a:rPr lang="en-US" sz="2800" dirty="0"/>
              <a:t>through </a:t>
            </a:r>
          </a:p>
          <a:p>
            <a:r>
              <a:rPr lang="en-US" sz="2800" dirty="0"/>
              <a:t>May 6</a:t>
            </a:r>
            <a:r>
              <a:rPr lang="en-US" sz="2800" baseline="30000" dirty="0"/>
              <a:t>th</a:t>
            </a:r>
            <a:r>
              <a:rPr lang="en-US" sz="2800" dirty="0"/>
              <a:t> 2025 </a:t>
            </a:r>
          </a:p>
          <a:p>
            <a:endParaRPr lang="en-US" sz="2800" dirty="0"/>
          </a:p>
          <a:p>
            <a:endParaRPr lang="en-US" sz="2800" dirty="0"/>
          </a:p>
          <a:p>
            <a:endParaRPr lang="en-US" sz="2800" dirty="0"/>
          </a:p>
        </p:txBody>
      </p:sp>
    </p:spTree>
    <p:extLst>
      <p:ext uri="{BB962C8B-B14F-4D97-AF65-F5344CB8AC3E}">
        <p14:creationId xmlns:p14="http://schemas.microsoft.com/office/powerpoint/2010/main" val="663738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79F0C-10F7-05A1-71C8-DAFDA13FDE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2231AB-D606-4779-0C76-26F9CB44B39C}"/>
              </a:ext>
            </a:extLst>
          </p:cNvPr>
          <p:cNvSpPr>
            <a:spLocks noGrp="1"/>
          </p:cNvSpPr>
          <p:nvPr>
            <p:ph type="title"/>
          </p:nvPr>
        </p:nvSpPr>
        <p:spPr/>
        <p:txBody>
          <a:bodyPr/>
          <a:lstStyle/>
          <a:p>
            <a:r>
              <a:rPr lang="en-US" dirty="0"/>
              <a:t>IEEE-SA Patent, Copyright, and Participation Policies</a:t>
            </a:r>
          </a:p>
        </p:txBody>
      </p:sp>
      <p:sp>
        <p:nvSpPr>
          <p:cNvPr id="3" name="Text Placeholder 2">
            <a:extLst>
              <a:ext uri="{FF2B5EF4-FFF2-40B4-BE49-F238E27FC236}">
                <a16:creationId xmlns:a16="http://schemas.microsoft.com/office/drawing/2014/main" id="{17DBCC4E-A908-DE75-7BC8-CD5512135EC8}"/>
              </a:ext>
            </a:extLst>
          </p:cNvPr>
          <p:cNvSpPr>
            <a:spLocks noGrp="1"/>
          </p:cNvSpPr>
          <p:nvPr>
            <p:ph type="body" sz="half" idx="1"/>
          </p:nvPr>
        </p:nvSpPr>
        <p:spPr/>
        <p:txBody>
          <a:bodyPr>
            <a:normAutofit fontScale="47500" lnSpcReduction="20000"/>
          </a:bodyPr>
          <a:lstStyle/>
          <a:p>
            <a:pPr marL="0" indent="0">
              <a:buNone/>
            </a:pPr>
            <a:r>
              <a:rPr lang="en-US" dirty="0"/>
              <a:t>See: </a:t>
            </a:r>
            <a:r>
              <a:rPr lang="en-US" dirty="0">
                <a:hlinkClick r:id="rId2"/>
              </a:rPr>
              <a:t>https://grouper.ieee.org/groups/802/sapolicies.shtml</a:t>
            </a:r>
            <a:endParaRPr lang="en-US" dirty="0"/>
          </a:p>
          <a:p>
            <a:pPr marL="0" indent="0">
              <a:buNone/>
            </a:pPr>
            <a:endParaRPr lang="en-US" dirty="0"/>
          </a:p>
          <a:p>
            <a:pPr marL="0" indent="0">
              <a:buNone/>
            </a:pPr>
            <a:r>
              <a:rPr lang="en-US" dirty="0"/>
              <a:t>IEEE-SA Patent Slides for Standards Development Meetings (.pdf)</a:t>
            </a:r>
          </a:p>
          <a:p>
            <a:pPr marL="0" indent="0">
              <a:buNone/>
            </a:pPr>
            <a:r>
              <a:rPr lang="en-US" dirty="0">
                <a:hlinkClick r:id="rId3"/>
              </a:rPr>
              <a:t>https://development.standards.ieee.org/myproject/Public/mytools/mob/slideset.pdf</a:t>
            </a:r>
            <a:endParaRPr lang="en-US" dirty="0"/>
          </a:p>
          <a:p>
            <a:pPr marL="0" indent="0">
              <a:buNone/>
            </a:pPr>
            <a:endParaRPr lang="en-US" dirty="0"/>
          </a:p>
          <a:p>
            <a:pPr marL="0" indent="0">
              <a:buNone/>
            </a:pPr>
            <a:r>
              <a:rPr lang="en-US" dirty="0"/>
              <a:t>IEEE-SA Standards Board Patent Committee (</a:t>
            </a:r>
            <a:r>
              <a:rPr lang="en-US" dirty="0" err="1"/>
              <a:t>PatCom</a:t>
            </a:r>
            <a:r>
              <a:rPr lang="en-US" dirty="0"/>
              <a:t>) home page</a:t>
            </a:r>
          </a:p>
          <a:p>
            <a:pPr marL="0" indent="0">
              <a:buNone/>
            </a:pPr>
            <a:r>
              <a:rPr lang="en-US" dirty="0">
                <a:hlinkClick r:id="rId4"/>
              </a:rPr>
              <a:t>https://standards.ieee.org/content/ieee-standards/en/about/sasb/patcom/index.html</a:t>
            </a:r>
            <a:endParaRPr lang="en-US" dirty="0"/>
          </a:p>
          <a:p>
            <a:pPr marL="0" indent="0">
              <a:buNone/>
            </a:pPr>
            <a:endParaRPr lang="en-US" dirty="0"/>
          </a:p>
          <a:p>
            <a:pPr marL="0" indent="0">
              <a:buNone/>
            </a:pPr>
            <a:r>
              <a:rPr lang="en-US" dirty="0"/>
              <a:t>IEEE-SA Participation Policy meeting slide set - individual method (.pdf)</a:t>
            </a:r>
          </a:p>
          <a:p>
            <a:pPr marL="0" indent="0">
              <a:buNone/>
            </a:pPr>
            <a:r>
              <a:rPr lang="en-US" dirty="0">
                <a:hlinkClick r:id="rId5"/>
              </a:rPr>
              <a:t>https://standards.ieee.org/content/dam/ieee-standards/standards/web/documents/other/Participant-Behavior-Individual-Method.pdf</a:t>
            </a:r>
            <a:endParaRPr lang="en-US" dirty="0"/>
          </a:p>
          <a:p>
            <a:pPr marL="0" indent="0">
              <a:buNone/>
            </a:pPr>
            <a:endParaRPr lang="en-US" dirty="0"/>
          </a:p>
          <a:p>
            <a:pPr marL="0" indent="0">
              <a:buNone/>
            </a:pPr>
            <a:r>
              <a:rPr lang="en-US" dirty="0"/>
              <a:t>Working Group Copyright Materials</a:t>
            </a:r>
          </a:p>
          <a:p>
            <a:pPr marL="0" indent="0">
              <a:buNone/>
            </a:pPr>
            <a:r>
              <a:rPr lang="en-US" dirty="0">
                <a:hlinkClick r:id="rId6"/>
              </a:rPr>
              <a:t>https://standards.ieee.org/ipr/copyright-materials.html</a:t>
            </a:r>
            <a:endParaRPr lang="en-US" dirty="0"/>
          </a:p>
          <a:p>
            <a:pPr marL="0" indent="0">
              <a:buNone/>
            </a:pPr>
            <a:r>
              <a:rPr lang="en-US" dirty="0">
                <a:hlinkClick r:id="rId7"/>
              </a:rPr>
              <a:t>https://standards.ieee.org/content/dam/ieee-standards/standards/web/documents/other/ieee-sa-copyright-policy-2019.pdf</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17C280DD-094F-07CC-E36E-30EE59932A94}"/>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20</a:t>
            </a:fld>
            <a:endParaRPr lang="en-US"/>
          </a:p>
        </p:txBody>
      </p:sp>
    </p:spTree>
    <p:extLst>
      <p:ext uri="{BB962C8B-B14F-4D97-AF65-F5344CB8AC3E}">
        <p14:creationId xmlns:p14="http://schemas.microsoft.com/office/powerpoint/2010/main" val="2910642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FCD9E-099B-BEF7-0B3A-185619ACB56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F3CCA0-F799-6518-FC01-7D1C56CA6DE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21</a:t>
            </a:fld>
            <a:endParaRPr lang="en-US"/>
          </a:p>
        </p:txBody>
      </p:sp>
      <p:sp>
        <p:nvSpPr>
          <p:cNvPr id="5" name="Title 1">
            <a:extLst>
              <a:ext uri="{FF2B5EF4-FFF2-40B4-BE49-F238E27FC236}">
                <a16:creationId xmlns:a16="http://schemas.microsoft.com/office/drawing/2014/main" id="{995750DD-0136-9E2E-4406-ADB881622158}"/>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7A9CEFCB-797E-3478-04D7-1D17378D71F2}"/>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extLst>
      <p:ext uri="{BB962C8B-B14F-4D97-AF65-F5344CB8AC3E}">
        <p14:creationId xmlns:p14="http://schemas.microsoft.com/office/powerpoint/2010/main" val="1432066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22</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5442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23</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281474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F9741-9740-F349-7DE8-3218EFC8F522}"/>
              </a:ext>
            </a:extLst>
          </p:cNvPr>
          <p:cNvSpPr>
            <a:spLocks noGrp="1"/>
          </p:cNvSpPr>
          <p:nvPr>
            <p:ph type="title"/>
          </p:nvPr>
        </p:nvSpPr>
        <p:spPr>
          <a:xfrm>
            <a:off x="2514600" y="152400"/>
            <a:ext cx="6019800" cy="533399"/>
          </a:xfrm>
        </p:spPr>
        <p:txBody>
          <a:bodyPr/>
          <a:lstStyle/>
          <a:p>
            <a:r>
              <a:rPr lang="en-US" sz="3200" dirty="0"/>
              <a:t>Telecom/Webex Schedule</a:t>
            </a:r>
          </a:p>
        </p:txBody>
      </p:sp>
      <p:sp>
        <p:nvSpPr>
          <p:cNvPr id="3" name="Text Placeholder 2">
            <a:extLst>
              <a:ext uri="{FF2B5EF4-FFF2-40B4-BE49-F238E27FC236}">
                <a16:creationId xmlns:a16="http://schemas.microsoft.com/office/drawing/2014/main" id="{18C7FE83-382C-8C11-4EBE-C06904BE1D68}"/>
              </a:ext>
            </a:extLst>
          </p:cNvPr>
          <p:cNvSpPr>
            <a:spLocks noGrp="1"/>
          </p:cNvSpPr>
          <p:nvPr>
            <p:ph type="body" sz="half" idx="1"/>
          </p:nvPr>
        </p:nvSpPr>
        <p:spPr>
          <a:xfrm>
            <a:off x="914400" y="4572001"/>
            <a:ext cx="10363200" cy="1903412"/>
          </a:xfrm>
        </p:spPr>
        <p:txBody>
          <a:bodyPr>
            <a:normAutofit fontScale="92500" lnSpcReduction="10000"/>
          </a:bodyPr>
          <a:lstStyle/>
          <a:p>
            <a:r>
              <a:rPr lang="en-US" dirty="0"/>
              <a:t>Interim session starts 12-May</a:t>
            </a:r>
          </a:p>
          <a:p>
            <a:r>
              <a:rPr lang="en-US" dirty="0"/>
              <a:t>First call 25-March on when the ballot closes</a:t>
            </a:r>
          </a:p>
          <a:p>
            <a:pPr lvl="1"/>
            <a:r>
              <a:rPr lang="en-US" dirty="0"/>
              <a:t>Twice weekly, 1 hour each, </a:t>
            </a:r>
          </a:p>
          <a:p>
            <a:pPr lvl="1"/>
            <a:r>
              <a:rPr lang="en-US" dirty="0"/>
              <a:t>Tuesday 06:00 and Thursday 15:00 </a:t>
            </a:r>
          </a:p>
        </p:txBody>
      </p:sp>
      <p:sp>
        <p:nvSpPr>
          <p:cNvPr id="4" name="Slide Number Placeholder 3">
            <a:extLst>
              <a:ext uri="{FF2B5EF4-FFF2-40B4-BE49-F238E27FC236}">
                <a16:creationId xmlns:a16="http://schemas.microsoft.com/office/drawing/2014/main" id="{77919BDA-D03E-6DE4-06D5-484C6B5A712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24</a:t>
            </a:fld>
            <a:endParaRPr lang="en-US"/>
          </a:p>
        </p:txBody>
      </p:sp>
      <p:pic>
        <p:nvPicPr>
          <p:cNvPr id="8" name="Picture 7">
            <a:extLst>
              <a:ext uri="{FF2B5EF4-FFF2-40B4-BE49-F238E27FC236}">
                <a16:creationId xmlns:a16="http://schemas.microsoft.com/office/drawing/2014/main" id="{AF3048B1-13DD-461D-9F3A-EC0DC7DACD6D}"/>
              </a:ext>
            </a:extLst>
          </p:cNvPr>
          <p:cNvPicPr>
            <a:picLocks noChangeAspect="1"/>
          </p:cNvPicPr>
          <p:nvPr/>
        </p:nvPicPr>
        <p:blipFill>
          <a:blip r:embed="rId2"/>
          <a:stretch>
            <a:fillRect/>
          </a:stretch>
        </p:blipFill>
        <p:spPr>
          <a:xfrm>
            <a:off x="533400" y="609600"/>
            <a:ext cx="3613907" cy="3733800"/>
          </a:xfrm>
          <a:prstGeom prst="rect">
            <a:avLst/>
          </a:prstGeom>
        </p:spPr>
      </p:pic>
      <p:pic>
        <p:nvPicPr>
          <p:cNvPr id="10" name="Picture 9">
            <a:extLst>
              <a:ext uri="{FF2B5EF4-FFF2-40B4-BE49-F238E27FC236}">
                <a16:creationId xmlns:a16="http://schemas.microsoft.com/office/drawing/2014/main" id="{B0B6A3F9-3CD3-9BC2-2D37-73E07B2387B5}"/>
              </a:ext>
            </a:extLst>
          </p:cNvPr>
          <p:cNvPicPr>
            <a:picLocks noChangeAspect="1"/>
          </p:cNvPicPr>
          <p:nvPr/>
        </p:nvPicPr>
        <p:blipFill>
          <a:blip r:embed="rId3"/>
          <a:stretch>
            <a:fillRect/>
          </a:stretch>
        </p:blipFill>
        <p:spPr>
          <a:xfrm>
            <a:off x="4272551" y="762000"/>
            <a:ext cx="3605840" cy="3325094"/>
          </a:xfrm>
          <a:prstGeom prst="rect">
            <a:avLst/>
          </a:prstGeom>
        </p:spPr>
      </p:pic>
      <p:pic>
        <p:nvPicPr>
          <p:cNvPr id="12" name="Picture 11">
            <a:extLst>
              <a:ext uri="{FF2B5EF4-FFF2-40B4-BE49-F238E27FC236}">
                <a16:creationId xmlns:a16="http://schemas.microsoft.com/office/drawing/2014/main" id="{DE177299-9ED2-B459-E993-EF6279E53F75}"/>
              </a:ext>
            </a:extLst>
          </p:cNvPr>
          <p:cNvPicPr>
            <a:picLocks noChangeAspect="1"/>
          </p:cNvPicPr>
          <p:nvPr/>
        </p:nvPicPr>
        <p:blipFill>
          <a:blip r:embed="rId4"/>
          <a:stretch>
            <a:fillRect/>
          </a:stretch>
        </p:blipFill>
        <p:spPr>
          <a:xfrm>
            <a:off x="8197290" y="762000"/>
            <a:ext cx="3738484" cy="3325094"/>
          </a:xfrm>
          <a:prstGeom prst="rect">
            <a:avLst/>
          </a:prstGeom>
        </p:spPr>
      </p:pic>
      <p:sp>
        <p:nvSpPr>
          <p:cNvPr id="14" name="Oval 13">
            <a:extLst>
              <a:ext uri="{FF2B5EF4-FFF2-40B4-BE49-F238E27FC236}">
                <a16:creationId xmlns:a16="http://schemas.microsoft.com/office/drawing/2014/main" id="{8B3E5B9E-C9A7-3925-B975-B06DDB0E4EC5}"/>
              </a:ext>
            </a:extLst>
          </p:cNvPr>
          <p:cNvSpPr/>
          <p:nvPr/>
        </p:nvSpPr>
        <p:spPr bwMode="auto">
          <a:xfrm>
            <a:off x="5334000" y="18288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15" name="Oval 14">
            <a:extLst>
              <a:ext uri="{FF2B5EF4-FFF2-40B4-BE49-F238E27FC236}">
                <a16:creationId xmlns:a16="http://schemas.microsoft.com/office/drawing/2014/main" id="{C6AFA280-36A0-20E9-EDF7-8BC3BC34B596}"/>
              </a:ext>
            </a:extLst>
          </p:cNvPr>
          <p:cNvSpPr/>
          <p:nvPr/>
        </p:nvSpPr>
        <p:spPr bwMode="auto">
          <a:xfrm>
            <a:off x="5334000" y="22860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16" name="Oval 15">
            <a:extLst>
              <a:ext uri="{FF2B5EF4-FFF2-40B4-BE49-F238E27FC236}">
                <a16:creationId xmlns:a16="http://schemas.microsoft.com/office/drawing/2014/main" id="{1C4189FE-B192-2D2F-5BDE-7D2EB622E7DF}"/>
              </a:ext>
            </a:extLst>
          </p:cNvPr>
          <p:cNvSpPr/>
          <p:nvPr/>
        </p:nvSpPr>
        <p:spPr bwMode="auto">
          <a:xfrm>
            <a:off x="5334000" y="27432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17" name="Oval 16">
            <a:extLst>
              <a:ext uri="{FF2B5EF4-FFF2-40B4-BE49-F238E27FC236}">
                <a16:creationId xmlns:a16="http://schemas.microsoft.com/office/drawing/2014/main" id="{326F6C60-B806-CAFE-6542-1B05367BA40D}"/>
              </a:ext>
            </a:extLst>
          </p:cNvPr>
          <p:cNvSpPr/>
          <p:nvPr/>
        </p:nvSpPr>
        <p:spPr bwMode="auto">
          <a:xfrm>
            <a:off x="5334000" y="32004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18" name="Oval 17">
            <a:extLst>
              <a:ext uri="{FF2B5EF4-FFF2-40B4-BE49-F238E27FC236}">
                <a16:creationId xmlns:a16="http://schemas.microsoft.com/office/drawing/2014/main" id="{1F3FD8FE-6DFA-6D44-5E14-EC696196F13E}"/>
              </a:ext>
            </a:extLst>
          </p:cNvPr>
          <p:cNvSpPr/>
          <p:nvPr/>
        </p:nvSpPr>
        <p:spPr bwMode="auto">
          <a:xfrm>
            <a:off x="5334000" y="36576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20" name="Rectangle 19">
            <a:extLst>
              <a:ext uri="{FF2B5EF4-FFF2-40B4-BE49-F238E27FC236}">
                <a16:creationId xmlns:a16="http://schemas.microsoft.com/office/drawing/2014/main" id="{3088E478-1052-36F2-29CB-E9D671A93B41}"/>
              </a:ext>
            </a:extLst>
          </p:cNvPr>
          <p:cNvSpPr/>
          <p:nvPr/>
        </p:nvSpPr>
        <p:spPr bwMode="auto">
          <a:xfrm>
            <a:off x="8669052" y="2743200"/>
            <a:ext cx="2794960" cy="427907"/>
          </a:xfrm>
          <a:prstGeom prst="rect">
            <a:avLst/>
          </a:prstGeom>
          <a:noFill/>
          <a:ln w="28575"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1" name="Oval 20">
            <a:extLst>
              <a:ext uri="{FF2B5EF4-FFF2-40B4-BE49-F238E27FC236}">
                <a16:creationId xmlns:a16="http://schemas.microsoft.com/office/drawing/2014/main" id="{292A91DF-455A-CD91-0755-C11F5472BA66}"/>
              </a:ext>
            </a:extLst>
          </p:cNvPr>
          <p:cNvSpPr/>
          <p:nvPr/>
        </p:nvSpPr>
        <p:spPr bwMode="auto">
          <a:xfrm>
            <a:off x="9296400" y="22098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22" name="Oval 21">
            <a:extLst>
              <a:ext uri="{FF2B5EF4-FFF2-40B4-BE49-F238E27FC236}">
                <a16:creationId xmlns:a16="http://schemas.microsoft.com/office/drawing/2014/main" id="{F025E5D5-E70E-D9A1-9F29-E6E5ED8A5288}"/>
              </a:ext>
            </a:extLst>
          </p:cNvPr>
          <p:cNvSpPr/>
          <p:nvPr/>
        </p:nvSpPr>
        <p:spPr bwMode="auto">
          <a:xfrm>
            <a:off x="6324600" y="18288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23" name="Oval 22">
            <a:extLst>
              <a:ext uri="{FF2B5EF4-FFF2-40B4-BE49-F238E27FC236}">
                <a16:creationId xmlns:a16="http://schemas.microsoft.com/office/drawing/2014/main" id="{29514693-C9EF-6938-C780-CF3C7B460ABB}"/>
              </a:ext>
            </a:extLst>
          </p:cNvPr>
          <p:cNvSpPr/>
          <p:nvPr/>
        </p:nvSpPr>
        <p:spPr bwMode="auto">
          <a:xfrm>
            <a:off x="6324600" y="22860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24" name="Oval 23">
            <a:extLst>
              <a:ext uri="{FF2B5EF4-FFF2-40B4-BE49-F238E27FC236}">
                <a16:creationId xmlns:a16="http://schemas.microsoft.com/office/drawing/2014/main" id="{F0A32BF7-DCC1-05EA-0BF9-1DFCD8E89C4D}"/>
              </a:ext>
            </a:extLst>
          </p:cNvPr>
          <p:cNvSpPr/>
          <p:nvPr/>
        </p:nvSpPr>
        <p:spPr bwMode="auto">
          <a:xfrm>
            <a:off x="6324600" y="27432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25" name="Oval 24">
            <a:extLst>
              <a:ext uri="{FF2B5EF4-FFF2-40B4-BE49-F238E27FC236}">
                <a16:creationId xmlns:a16="http://schemas.microsoft.com/office/drawing/2014/main" id="{3B10EA5E-1CA3-B067-D2A0-BD4C195C0171}"/>
              </a:ext>
            </a:extLst>
          </p:cNvPr>
          <p:cNvSpPr/>
          <p:nvPr/>
        </p:nvSpPr>
        <p:spPr bwMode="auto">
          <a:xfrm>
            <a:off x="6324600" y="3200400"/>
            <a:ext cx="457200" cy="457200"/>
          </a:xfrm>
          <a:prstGeom prst="ellipse">
            <a:avLst/>
          </a:prstGeom>
          <a:noFill/>
          <a:ln w="28575" cap="flat" cmpd="sng" algn="ctr">
            <a:solidFill>
              <a:schemeClr val="bg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26" name="Oval 25">
            <a:extLst>
              <a:ext uri="{FF2B5EF4-FFF2-40B4-BE49-F238E27FC236}">
                <a16:creationId xmlns:a16="http://schemas.microsoft.com/office/drawing/2014/main" id="{84115926-EF6E-8C24-D6C5-CD6CA552E6E5}"/>
              </a:ext>
            </a:extLst>
          </p:cNvPr>
          <p:cNvSpPr/>
          <p:nvPr/>
        </p:nvSpPr>
        <p:spPr bwMode="auto">
          <a:xfrm>
            <a:off x="10363200" y="17526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29" name="Oval 28">
            <a:extLst>
              <a:ext uri="{FF2B5EF4-FFF2-40B4-BE49-F238E27FC236}">
                <a16:creationId xmlns:a16="http://schemas.microsoft.com/office/drawing/2014/main" id="{6CAC41CD-B63D-A4E6-B80B-24087AE98484}"/>
              </a:ext>
            </a:extLst>
          </p:cNvPr>
          <p:cNvSpPr/>
          <p:nvPr/>
        </p:nvSpPr>
        <p:spPr bwMode="auto">
          <a:xfrm>
            <a:off x="2590800" y="34290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5" name="Arrow: Right 4">
            <a:extLst>
              <a:ext uri="{FF2B5EF4-FFF2-40B4-BE49-F238E27FC236}">
                <a16:creationId xmlns:a16="http://schemas.microsoft.com/office/drawing/2014/main" id="{4F2009EE-A347-CE1D-B81B-669CC4907DE9}"/>
              </a:ext>
            </a:extLst>
          </p:cNvPr>
          <p:cNvSpPr/>
          <p:nvPr/>
        </p:nvSpPr>
        <p:spPr bwMode="auto">
          <a:xfrm rot="1112412">
            <a:off x="8262374" y="1865895"/>
            <a:ext cx="1066800" cy="68580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NOW</a:t>
            </a:r>
          </a:p>
        </p:txBody>
      </p:sp>
      <p:sp>
        <p:nvSpPr>
          <p:cNvPr id="6" name="Arrow: Right 5">
            <a:extLst>
              <a:ext uri="{FF2B5EF4-FFF2-40B4-BE49-F238E27FC236}">
                <a16:creationId xmlns:a16="http://schemas.microsoft.com/office/drawing/2014/main" id="{42EE17DE-157A-F1EA-764C-EF8BC6CBB83B}"/>
              </a:ext>
            </a:extLst>
          </p:cNvPr>
          <p:cNvSpPr/>
          <p:nvPr/>
        </p:nvSpPr>
        <p:spPr bwMode="auto">
          <a:xfrm rot="19815108">
            <a:off x="7547441" y="2883286"/>
            <a:ext cx="1066800" cy="68580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Next</a:t>
            </a:r>
          </a:p>
        </p:txBody>
      </p:sp>
    </p:spTree>
    <p:extLst>
      <p:ext uri="{BB962C8B-B14F-4D97-AF65-F5344CB8AC3E}">
        <p14:creationId xmlns:p14="http://schemas.microsoft.com/office/powerpoint/2010/main" val="11563762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99D1E-2CD0-463D-4859-5FFBCA9D0100}"/>
              </a:ext>
            </a:extLst>
          </p:cNvPr>
          <p:cNvSpPr>
            <a:spLocks noGrp="1"/>
          </p:cNvSpPr>
          <p:nvPr>
            <p:ph type="title"/>
          </p:nvPr>
        </p:nvSpPr>
        <p:spPr/>
        <p:txBody>
          <a:bodyPr/>
          <a:lstStyle/>
          <a:p>
            <a:r>
              <a:rPr lang="en-US" dirty="0"/>
              <a:t>Planning Topics for Interim Session</a:t>
            </a:r>
          </a:p>
        </p:txBody>
      </p:sp>
      <p:sp>
        <p:nvSpPr>
          <p:cNvPr id="3" name="Text Placeholder 2">
            <a:extLst>
              <a:ext uri="{FF2B5EF4-FFF2-40B4-BE49-F238E27FC236}">
                <a16:creationId xmlns:a16="http://schemas.microsoft.com/office/drawing/2014/main" id="{53635B02-93A6-4867-CA5A-2EAF9827759C}"/>
              </a:ext>
            </a:extLst>
          </p:cNvPr>
          <p:cNvSpPr>
            <a:spLocks noGrp="1"/>
          </p:cNvSpPr>
          <p:nvPr>
            <p:ph type="body" sz="half" idx="1"/>
          </p:nvPr>
        </p:nvSpPr>
        <p:spPr/>
        <p:txBody>
          <a:bodyPr/>
          <a:lstStyle/>
          <a:p>
            <a:r>
              <a:rPr lang="en-US" dirty="0"/>
              <a:t>Ad hoc time</a:t>
            </a:r>
          </a:p>
          <a:p>
            <a:pPr lvl="1"/>
            <a:r>
              <a:rPr lang="en-US" dirty="0"/>
              <a:t>Suggest 2 slots for ad hoc time</a:t>
            </a:r>
          </a:p>
          <a:p>
            <a:pPr lvl="1"/>
            <a:r>
              <a:rPr lang="en-US" dirty="0"/>
              <a:t>Requesting ad hoc topics</a:t>
            </a:r>
          </a:p>
          <a:p>
            <a:pPr lvl="1"/>
            <a:endParaRPr lang="en-US" dirty="0"/>
          </a:p>
          <a:p>
            <a:r>
              <a:rPr lang="en-US" dirty="0"/>
              <a:t>Get requests for time in early (</a:t>
            </a:r>
            <a:r>
              <a:rPr lang="en-US" dirty="0" err="1"/>
              <a:t>ish</a:t>
            </a:r>
            <a:r>
              <a:rPr lang="en-US" dirty="0"/>
              <a:t>)</a:t>
            </a:r>
          </a:p>
        </p:txBody>
      </p:sp>
      <p:sp>
        <p:nvSpPr>
          <p:cNvPr id="4" name="Slide Number Placeholder 3">
            <a:extLst>
              <a:ext uri="{FF2B5EF4-FFF2-40B4-BE49-F238E27FC236}">
                <a16:creationId xmlns:a16="http://schemas.microsoft.com/office/drawing/2014/main" id="{EF7A4E7F-F15F-C930-FF4F-C9F0A6EC4AAF}"/>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25</a:t>
            </a:fld>
            <a:endParaRPr lang="en-US"/>
          </a:p>
        </p:txBody>
      </p:sp>
    </p:spTree>
    <p:extLst>
      <p:ext uri="{BB962C8B-B14F-4D97-AF65-F5344CB8AC3E}">
        <p14:creationId xmlns:p14="http://schemas.microsoft.com/office/powerpoint/2010/main" val="21692868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8B707E-CA37-C584-AE76-1B82A64BEF9E}"/>
              </a:ext>
            </a:extLst>
          </p:cNvPr>
          <p:cNvSpPr>
            <a:spLocks noGrp="1"/>
          </p:cNvSpPr>
          <p:nvPr>
            <p:ph type="ctrTitle"/>
          </p:nvPr>
        </p:nvSpPr>
        <p:spPr/>
        <p:txBody>
          <a:bodyPr/>
          <a:lstStyle/>
          <a:p>
            <a:r>
              <a:rPr lang="en-US" dirty="0"/>
              <a:t>Any Other Business</a:t>
            </a:r>
          </a:p>
        </p:txBody>
      </p:sp>
      <p:sp>
        <p:nvSpPr>
          <p:cNvPr id="4" name="Slide Number Placeholder 3">
            <a:extLst>
              <a:ext uri="{FF2B5EF4-FFF2-40B4-BE49-F238E27FC236}">
                <a16:creationId xmlns:a16="http://schemas.microsoft.com/office/drawing/2014/main" id="{B7C5327B-CB8C-981B-6E71-C492BF81409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26</a:t>
            </a:fld>
            <a:endParaRPr lang="en-US"/>
          </a:p>
        </p:txBody>
      </p:sp>
    </p:spTree>
    <p:extLst>
      <p:ext uri="{BB962C8B-B14F-4D97-AF65-F5344CB8AC3E}">
        <p14:creationId xmlns:p14="http://schemas.microsoft.com/office/powerpoint/2010/main" val="1585331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8F71-290D-7146-1E88-A5CC93F2366B}"/>
              </a:ext>
            </a:extLst>
          </p:cNvPr>
          <p:cNvSpPr>
            <a:spLocks noGrp="1"/>
          </p:cNvSpPr>
          <p:nvPr>
            <p:ph type="title"/>
          </p:nvPr>
        </p:nvSpPr>
        <p:spPr>
          <a:xfrm>
            <a:off x="914400" y="685800"/>
            <a:ext cx="10363200" cy="533400"/>
          </a:xfrm>
        </p:spPr>
        <p:txBody>
          <a:bodyPr/>
          <a:lstStyle/>
          <a:p>
            <a:r>
              <a:rPr lang="en-US" dirty="0"/>
              <a:t>Adjourned</a:t>
            </a:r>
          </a:p>
        </p:txBody>
      </p:sp>
      <p:sp>
        <p:nvSpPr>
          <p:cNvPr id="4" name="Slide Number Placeholder 3">
            <a:extLst>
              <a:ext uri="{FF2B5EF4-FFF2-40B4-BE49-F238E27FC236}">
                <a16:creationId xmlns:a16="http://schemas.microsoft.com/office/drawing/2014/main" id="{AC6808DB-A970-B770-72CB-D3AA92AD8BE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27</a:t>
            </a:fld>
            <a:endParaRPr lang="en-US" dirty="0"/>
          </a:p>
        </p:txBody>
      </p:sp>
      <p:pic>
        <p:nvPicPr>
          <p:cNvPr id="5" name="Picture 4">
            <a:extLst>
              <a:ext uri="{FF2B5EF4-FFF2-40B4-BE49-F238E27FC236}">
                <a16:creationId xmlns:a16="http://schemas.microsoft.com/office/drawing/2014/main" id="{BAA299EE-70B0-B648-4050-A1876DBEBFE6}"/>
              </a:ext>
            </a:extLst>
          </p:cNvPr>
          <p:cNvPicPr>
            <a:picLocks noChangeAspect="1"/>
          </p:cNvPicPr>
          <p:nvPr/>
        </p:nvPicPr>
        <p:blipFill>
          <a:blip r:embed="rId2"/>
          <a:stretch>
            <a:fillRect/>
          </a:stretch>
        </p:blipFill>
        <p:spPr>
          <a:xfrm>
            <a:off x="3671549" y="2057208"/>
            <a:ext cx="4848902" cy="2743583"/>
          </a:xfrm>
          <a:prstGeom prst="rect">
            <a:avLst/>
          </a:prstGeom>
        </p:spPr>
      </p:pic>
    </p:spTree>
    <p:extLst>
      <p:ext uri="{BB962C8B-B14F-4D97-AF65-F5344CB8AC3E}">
        <p14:creationId xmlns:p14="http://schemas.microsoft.com/office/powerpoint/2010/main" val="2159646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06000-37FB-5B0E-44CE-F219554A63A2}"/>
              </a:ext>
            </a:extLst>
          </p:cNvPr>
          <p:cNvSpPr>
            <a:spLocks noGrp="1"/>
          </p:cNvSpPr>
          <p:nvPr>
            <p:ph type="title"/>
          </p:nvPr>
        </p:nvSpPr>
        <p:spPr/>
        <p:txBody>
          <a:bodyPr/>
          <a:lstStyle/>
          <a:p>
            <a:r>
              <a:rPr lang="en-US" b="1" dirty="0">
                <a:latin typeface="+mn-lt"/>
              </a:rPr>
              <a:t>Meeting Preamble </a:t>
            </a:r>
          </a:p>
        </p:txBody>
      </p:sp>
      <p:sp>
        <p:nvSpPr>
          <p:cNvPr id="3" name="Text Placeholder 2">
            <a:extLst>
              <a:ext uri="{FF2B5EF4-FFF2-40B4-BE49-F238E27FC236}">
                <a16:creationId xmlns:a16="http://schemas.microsoft.com/office/drawing/2014/main" id="{8C6D1B6F-3DBA-9EF3-93F4-483187D6D518}"/>
              </a:ext>
            </a:extLst>
          </p:cNvPr>
          <p:cNvSpPr>
            <a:spLocks noGrp="1"/>
          </p:cNvSpPr>
          <p:nvPr>
            <p:ph type="body" sz="half" idx="1"/>
          </p:nvPr>
        </p:nvSpPr>
        <p:spPr>
          <a:xfrm>
            <a:off x="914400" y="1981200"/>
            <a:ext cx="10363200" cy="1524000"/>
          </a:xfrm>
        </p:spPr>
        <p:txBody>
          <a:bodyPr/>
          <a:lstStyle/>
          <a:p>
            <a:pPr algn="ctr"/>
            <a:r>
              <a:rPr lang="en-US" dirty="0"/>
              <a:t>Stuff you need to know before we get to the meeting content</a:t>
            </a:r>
          </a:p>
          <a:p>
            <a:pPr algn="ctr"/>
            <a:endParaRPr lang="en-US" dirty="0"/>
          </a:p>
        </p:txBody>
      </p:sp>
      <p:sp>
        <p:nvSpPr>
          <p:cNvPr id="5" name="Slide Number Placeholder 4">
            <a:extLst>
              <a:ext uri="{FF2B5EF4-FFF2-40B4-BE49-F238E27FC236}">
                <a16:creationId xmlns:a16="http://schemas.microsoft.com/office/drawing/2014/main" id="{078E59CC-9CD4-87CC-1D6F-88D7B694035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a:t>
            </a:fld>
            <a:endParaRPr lang="en-US"/>
          </a:p>
        </p:txBody>
      </p:sp>
      <p:pic>
        <p:nvPicPr>
          <p:cNvPr id="7" name="Picture Placeholder 10">
            <a:extLst>
              <a:ext uri="{FF2B5EF4-FFF2-40B4-BE49-F238E27FC236}">
                <a16:creationId xmlns:a16="http://schemas.microsoft.com/office/drawing/2014/main" id="{8FD5CBBD-F98E-A44E-88FB-0E79C4EBDEBC}"/>
              </a:ext>
            </a:extLst>
          </p:cNvPr>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tretch/>
        </p:blipFill>
        <p:spPr>
          <a:xfrm>
            <a:off x="6707187" y="3661355"/>
            <a:ext cx="3806825" cy="1751139"/>
          </a:xfrm>
          <a:noFill/>
        </p:spPr>
      </p:pic>
    </p:spTree>
    <p:extLst>
      <p:ext uri="{BB962C8B-B14F-4D97-AF65-F5344CB8AC3E}">
        <p14:creationId xmlns:p14="http://schemas.microsoft.com/office/powerpoint/2010/main" val="2005147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CD1AC1-9EB6-42CD-2D50-0D57D55B161D}"/>
              </a:ext>
            </a:extLst>
          </p:cNvPr>
          <p:cNvSpPr>
            <a:spLocks noGrp="1"/>
          </p:cNvSpPr>
          <p:nvPr>
            <p:ph type="title"/>
          </p:nvPr>
        </p:nvSpPr>
        <p:spPr/>
        <p:txBody>
          <a:bodyPr/>
          <a:lstStyle/>
          <a:p>
            <a:r>
              <a:rPr lang="en-US" dirty="0"/>
              <a:t>Task Group Rules</a:t>
            </a:r>
          </a:p>
        </p:txBody>
      </p:sp>
      <p:sp>
        <p:nvSpPr>
          <p:cNvPr id="7" name="Text Placeholder 6">
            <a:extLst>
              <a:ext uri="{FF2B5EF4-FFF2-40B4-BE49-F238E27FC236}">
                <a16:creationId xmlns:a16="http://schemas.microsoft.com/office/drawing/2014/main" id="{24BA0305-4752-4A4F-B402-CE02265FCC6E}"/>
              </a:ext>
            </a:extLst>
          </p:cNvPr>
          <p:cNvSpPr>
            <a:spLocks noGrp="1"/>
          </p:cNvSpPr>
          <p:nvPr>
            <p:ph type="body" sz="half" idx="1"/>
          </p:nvPr>
        </p:nvSpPr>
        <p:spPr>
          <a:xfrm>
            <a:off x="914400" y="1828800"/>
            <a:ext cx="10363200" cy="4114800"/>
          </a:xfrm>
        </p:spPr>
        <p:txBody>
          <a:bodyPr>
            <a:normAutofit fontScale="92500" lnSpcReduction="20000"/>
          </a:bodyPr>
          <a:lstStyle/>
          <a:p>
            <a:r>
              <a:rPr lang="en-US" dirty="0"/>
              <a:t>Discussion: Everyone present is welcome*</a:t>
            </a:r>
          </a:p>
          <a:p>
            <a:r>
              <a:rPr lang="en-US" dirty="0"/>
              <a:t>Straw polls: Everyone present may vote</a:t>
            </a:r>
          </a:p>
          <a:p>
            <a:r>
              <a:rPr lang="en-US" dirty="0"/>
              <a:t>Formal motions: WG voters</a:t>
            </a:r>
          </a:p>
          <a:p>
            <a:r>
              <a:rPr lang="en-US" dirty="0"/>
              <a:t>To make, second and vote</a:t>
            </a:r>
          </a:p>
          <a:p>
            <a:r>
              <a:rPr lang="en-US" dirty="0"/>
              <a:t>Patent policy for PAR activities applies</a:t>
            </a:r>
          </a:p>
          <a:p>
            <a:r>
              <a:rPr lang="en-US" dirty="0"/>
              <a:t>All the usual rules of conduct</a:t>
            </a:r>
          </a:p>
          <a:p>
            <a:endParaRPr lang="en-US" dirty="0">
              <a:solidFill>
                <a:schemeClr val="accent1">
                  <a:lumMod val="50000"/>
                </a:schemeClr>
              </a:solidFill>
            </a:endParaRPr>
          </a:p>
          <a:p>
            <a:pPr marL="0" indent="0" algn="ctr">
              <a:buNone/>
            </a:pPr>
            <a:r>
              <a:rPr lang="en-US" dirty="0">
                <a:solidFill>
                  <a:schemeClr val="accent1">
                    <a:lumMod val="50000"/>
                  </a:schemeClr>
                </a:solidFill>
              </a:rPr>
              <a:t>Please identify yourself on first contact with name and affiliation</a:t>
            </a:r>
          </a:p>
        </p:txBody>
      </p:sp>
      <p:sp>
        <p:nvSpPr>
          <p:cNvPr id="5" name="Slide Number Placeholder 4">
            <a:extLst>
              <a:ext uri="{FF2B5EF4-FFF2-40B4-BE49-F238E27FC236}">
                <a16:creationId xmlns:a16="http://schemas.microsoft.com/office/drawing/2014/main" id="{2CC92302-9016-8F7F-76AE-8CE24BFF20A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4</a:t>
            </a:fld>
            <a:endParaRPr lang="en-US" dirty="0"/>
          </a:p>
        </p:txBody>
      </p:sp>
      <p:sp>
        <p:nvSpPr>
          <p:cNvPr id="2" name="TextBox 1">
            <a:extLst>
              <a:ext uri="{FF2B5EF4-FFF2-40B4-BE49-F238E27FC236}">
                <a16:creationId xmlns:a16="http://schemas.microsoft.com/office/drawing/2014/main" id="{975A7CCB-B13C-823A-4B3B-0126CB57B6DA}"/>
              </a:ext>
            </a:extLst>
          </p:cNvPr>
          <p:cNvSpPr txBox="1"/>
          <p:nvPr/>
        </p:nvSpPr>
        <p:spPr>
          <a:xfrm>
            <a:off x="1143000" y="6096000"/>
            <a:ext cx="9144000" cy="307777"/>
          </a:xfrm>
          <a:prstGeom prst="rect">
            <a:avLst/>
          </a:prstGeom>
          <a:noFill/>
        </p:spPr>
        <p:txBody>
          <a:bodyPr wrap="square" rtlCol="0">
            <a:spAutoFit/>
          </a:bodyPr>
          <a:lstStyle/>
          <a:p>
            <a:r>
              <a:rPr lang="en-US" sz="1400" dirty="0">
                <a:latin typeface="Source Sans Pro" panose="020B0503030403020204" pitchFamily="34" charset="0"/>
                <a:ea typeface="Source Sans Pro" panose="020B0503030403020204" pitchFamily="34" charset="0"/>
              </a:rPr>
              <a:t>*at the discretion of the WG and TG chairs</a:t>
            </a:r>
          </a:p>
        </p:txBody>
      </p:sp>
    </p:spTree>
    <p:extLst>
      <p:ext uri="{BB962C8B-B14F-4D97-AF65-F5344CB8AC3E}">
        <p14:creationId xmlns:p14="http://schemas.microsoft.com/office/powerpoint/2010/main" val="2699925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70D7A-4A41-A8C9-F440-8575D5BA2C8C}"/>
              </a:ext>
            </a:extLst>
          </p:cNvPr>
          <p:cNvSpPr>
            <a:spLocks noGrp="1"/>
          </p:cNvSpPr>
          <p:nvPr>
            <p:ph type="title"/>
          </p:nvPr>
        </p:nvSpPr>
        <p:spPr/>
        <p:txBody>
          <a:bodyPr/>
          <a:lstStyle/>
          <a:p>
            <a:r>
              <a:rPr lang="en-US" dirty="0"/>
              <a:t>IEEE-SA Patent, Copyright, and Participation Policies</a:t>
            </a:r>
          </a:p>
        </p:txBody>
      </p:sp>
      <p:sp>
        <p:nvSpPr>
          <p:cNvPr id="3" name="Text Placeholder 2">
            <a:extLst>
              <a:ext uri="{FF2B5EF4-FFF2-40B4-BE49-F238E27FC236}">
                <a16:creationId xmlns:a16="http://schemas.microsoft.com/office/drawing/2014/main" id="{8E0FFB2B-963D-39C7-8B1F-D3EF64FDAE3E}"/>
              </a:ext>
            </a:extLst>
          </p:cNvPr>
          <p:cNvSpPr>
            <a:spLocks noGrp="1"/>
          </p:cNvSpPr>
          <p:nvPr>
            <p:ph type="body" sz="half" idx="1"/>
          </p:nvPr>
        </p:nvSpPr>
        <p:spPr/>
        <p:txBody>
          <a:bodyPr>
            <a:normAutofit fontScale="47500" lnSpcReduction="20000"/>
          </a:bodyPr>
          <a:lstStyle/>
          <a:p>
            <a:pPr marL="0" indent="0">
              <a:buNone/>
            </a:pPr>
            <a:r>
              <a:rPr lang="en-US" dirty="0"/>
              <a:t>See: </a:t>
            </a:r>
            <a:r>
              <a:rPr lang="en-US" dirty="0">
                <a:hlinkClick r:id="rId2"/>
              </a:rPr>
              <a:t>https://grouper.ieee.org/groups/802/sapolicies.shtml</a:t>
            </a:r>
            <a:endParaRPr lang="en-US" dirty="0"/>
          </a:p>
          <a:p>
            <a:pPr marL="0" indent="0">
              <a:buNone/>
            </a:pPr>
            <a:endParaRPr lang="en-US" dirty="0"/>
          </a:p>
          <a:p>
            <a:pPr marL="0" indent="0">
              <a:buNone/>
            </a:pPr>
            <a:r>
              <a:rPr lang="en-US" dirty="0"/>
              <a:t>IEEE-SA Patent Slides for Standards Development Meetings (.pdf)</a:t>
            </a:r>
          </a:p>
          <a:p>
            <a:pPr marL="0" indent="0">
              <a:buNone/>
            </a:pPr>
            <a:r>
              <a:rPr lang="en-US" dirty="0">
                <a:hlinkClick r:id="rId3"/>
              </a:rPr>
              <a:t>https://development.standards.ieee.org/myproject/Public/mytools/mob/slideset.pdf</a:t>
            </a:r>
            <a:endParaRPr lang="en-US" dirty="0"/>
          </a:p>
          <a:p>
            <a:pPr marL="0" indent="0">
              <a:buNone/>
            </a:pPr>
            <a:endParaRPr lang="en-US" dirty="0"/>
          </a:p>
          <a:p>
            <a:pPr marL="0" indent="0">
              <a:buNone/>
            </a:pPr>
            <a:r>
              <a:rPr lang="en-US" dirty="0"/>
              <a:t>IEEE-SA Standards Board Patent Committee (</a:t>
            </a:r>
            <a:r>
              <a:rPr lang="en-US" dirty="0" err="1"/>
              <a:t>PatCom</a:t>
            </a:r>
            <a:r>
              <a:rPr lang="en-US" dirty="0"/>
              <a:t>) home page</a:t>
            </a:r>
          </a:p>
          <a:p>
            <a:pPr marL="0" indent="0">
              <a:buNone/>
            </a:pPr>
            <a:r>
              <a:rPr lang="en-US" dirty="0">
                <a:hlinkClick r:id="rId4"/>
              </a:rPr>
              <a:t>https://standards.ieee.org/content/ieee-standards/en/about/sasb/patcom/index.html</a:t>
            </a:r>
            <a:endParaRPr lang="en-US" dirty="0"/>
          </a:p>
          <a:p>
            <a:pPr marL="0" indent="0">
              <a:buNone/>
            </a:pPr>
            <a:endParaRPr lang="en-US" dirty="0"/>
          </a:p>
          <a:p>
            <a:pPr marL="0" indent="0">
              <a:buNone/>
            </a:pPr>
            <a:r>
              <a:rPr lang="en-US" dirty="0"/>
              <a:t>IEEE-SA Participation Policy meeting slide set - individual method (.pdf)</a:t>
            </a:r>
          </a:p>
          <a:p>
            <a:pPr marL="0" indent="0">
              <a:buNone/>
            </a:pPr>
            <a:r>
              <a:rPr lang="en-US" dirty="0">
                <a:hlinkClick r:id="rId5"/>
              </a:rPr>
              <a:t>https://standards.ieee.org/content/dam/ieee-standards/standards/web/documents/other/Participant-Behavior-Individual-Method.pdf</a:t>
            </a:r>
            <a:endParaRPr lang="en-US" dirty="0"/>
          </a:p>
          <a:p>
            <a:pPr marL="0" indent="0">
              <a:buNone/>
            </a:pPr>
            <a:endParaRPr lang="en-US" dirty="0"/>
          </a:p>
          <a:p>
            <a:pPr marL="0" indent="0">
              <a:buNone/>
            </a:pPr>
            <a:r>
              <a:rPr lang="en-US" dirty="0"/>
              <a:t>Working Group Copyright Materials</a:t>
            </a:r>
          </a:p>
          <a:p>
            <a:pPr marL="0" indent="0">
              <a:buNone/>
            </a:pPr>
            <a:r>
              <a:rPr lang="en-US" dirty="0">
                <a:hlinkClick r:id="rId6"/>
              </a:rPr>
              <a:t>https://standards.ieee.org/ipr/copyright-materials.html</a:t>
            </a:r>
            <a:endParaRPr lang="en-US" dirty="0"/>
          </a:p>
          <a:p>
            <a:pPr marL="0" indent="0">
              <a:buNone/>
            </a:pPr>
            <a:r>
              <a:rPr lang="en-US" dirty="0">
                <a:hlinkClick r:id="rId7"/>
              </a:rPr>
              <a:t>https://standards.ieee.org/content/dam/ieee-standards/standards/web/documents/other/ieee-sa-copyright-policy-2019.pdf</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74D123C-EC94-C96F-A72B-0283F40F1FE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spTree>
    <p:extLst>
      <p:ext uri="{BB962C8B-B14F-4D97-AF65-F5344CB8AC3E}">
        <p14:creationId xmlns:p14="http://schemas.microsoft.com/office/powerpoint/2010/main" val="2601341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extLst>
      <p:ext uri="{BB962C8B-B14F-4D97-AF65-F5344CB8AC3E}">
        <p14:creationId xmlns:p14="http://schemas.microsoft.com/office/powerpoint/2010/main" val="1968010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7</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1695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CB240-8E09-B83A-0A5C-0F63A8A7C7A8}"/>
              </a:ext>
            </a:extLst>
          </p:cNvPr>
          <p:cNvSpPr>
            <a:spLocks noGrp="1"/>
          </p:cNvSpPr>
          <p:nvPr>
            <p:ph type="title"/>
          </p:nvPr>
        </p:nvSpPr>
        <p:spPr/>
        <p:txBody>
          <a:bodyPr/>
          <a:lstStyle/>
          <a:p>
            <a:r>
              <a:rPr lang="en-US" dirty="0"/>
              <a:t>IEEE 802 Ground Rules</a:t>
            </a:r>
          </a:p>
        </p:txBody>
      </p:sp>
      <p:sp>
        <p:nvSpPr>
          <p:cNvPr id="3" name="Text Placeholder 2">
            <a:extLst>
              <a:ext uri="{FF2B5EF4-FFF2-40B4-BE49-F238E27FC236}">
                <a16:creationId xmlns:a16="http://schemas.microsoft.com/office/drawing/2014/main" id="{BEC6B886-7290-1E3B-BA2F-5A8F94E73ECA}"/>
              </a:ext>
            </a:extLst>
          </p:cNvPr>
          <p:cNvSpPr>
            <a:spLocks noGrp="1"/>
          </p:cNvSpPr>
          <p:nvPr>
            <p:ph type="body" sz="half" idx="1"/>
          </p:nvPr>
        </p:nvSpPr>
        <p:spPr/>
        <p:txBody>
          <a:bodyPr/>
          <a:lstStyle/>
          <a:p>
            <a:pPr marL="0" indent="0">
              <a:buNone/>
            </a:pPr>
            <a:r>
              <a:rPr lang="en-US" dirty="0">
                <a:cs typeface="DejaVu Sans" pitchFamily="34" charset="0"/>
              </a:rPr>
              <a:t>Respect … give it, get it</a:t>
            </a:r>
          </a:p>
          <a:p>
            <a:pPr marL="0" indent="0">
              <a:buNone/>
            </a:pPr>
            <a:r>
              <a:rPr lang="en-US" dirty="0">
                <a:cs typeface="DejaVu Sans" pitchFamily="34" charset="0"/>
              </a:rPr>
              <a:t>NO product pitches</a:t>
            </a:r>
          </a:p>
          <a:p>
            <a:pPr marL="0" indent="0">
              <a:buNone/>
            </a:pPr>
            <a:r>
              <a:rPr lang="en-US" dirty="0">
                <a:cs typeface="DejaVu Sans" pitchFamily="34" charset="0"/>
              </a:rPr>
              <a:t>NO corporate pitches</a:t>
            </a:r>
          </a:p>
          <a:p>
            <a:pPr marL="0" indent="0">
              <a:buNone/>
            </a:pPr>
            <a:r>
              <a:rPr lang="en-US" dirty="0">
                <a:cs typeface="DejaVu Sans" pitchFamily="34" charset="0"/>
              </a:rPr>
              <a:t>NO prices</a:t>
            </a:r>
          </a:p>
          <a:p>
            <a:pPr marL="0" indent="0">
              <a:buNone/>
            </a:pPr>
            <a:r>
              <a:rPr lang="en-US" dirty="0">
                <a:cs typeface="DejaVu Sans" pitchFamily="34" charset="0"/>
              </a:rPr>
              <a:t>NO restrictive notices – (no confidentially notices in email)</a:t>
            </a:r>
          </a:p>
          <a:p>
            <a:pPr marL="0" indent="0">
              <a:buNone/>
            </a:pPr>
            <a:r>
              <a:rPr lang="en-US" dirty="0">
                <a:cs typeface="DejaVu Sans" pitchFamily="34" charset="0"/>
              </a:rPr>
              <a:t>Presentations must be openly available</a:t>
            </a:r>
          </a:p>
          <a:p>
            <a:pPr marL="0" indent="0">
              <a:buNone/>
            </a:pPr>
            <a:endParaRPr lang="en-US" dirty="0"/>
          </a:p>
        </p:txBody>
      </p:sp>
      <p:sp>
        <p:nvSpPr>
          <p:cNvPr id="4" name="Slide Number Placeholder 3">
            <a:extLst>
              <a:ext uri="{FF2B5EF4-FFF2-40B4-BE49-F238E27FC236}">
                <a16:creationId xmlns:a16="http://schemas.microsoft.com/office/drawing/2014/main" id="{F5400EF6-B557-BC8C-5869-F0BE63C8A5F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8</a:t>
            </a:fld>
            <a:endParaRPr lang="en-US"/>
          </a:p>
        </p:txBody>
      </p:sp>
    </p:spTree>
    <p:extLst>
      <p:ext uri="{BB962C8B-B14F-4D97-AF65-F5344CB8AC3E}">
        <p14:creationId xmlns:p14="http://schemas.microsoft.com/office/powerpoint/2010/main" val="1169567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23D5-4467-C36B-F31D-C3DA412F47E5}"/>
              </a:ext>
            </a:extLst>
          </p:cNvPr>
          <p:cNvSpPr>
            <a:spLocks noGrp="1"/>
          </p:cNvSpPr>
          <p:nvPr>
            <p:ph type="title"/>
          </p:nvPr>
        </p:nvSpPr>
        <p:spPr>
          <a:xfrm>
            <a:off x="914400" y="685800"/>
            <a:ext cx="6723453" cy="1066800"/>
          </a:xfrm>
        </p:spPr>
        <p:txBody>
          <a:bodyPr/>
          <a:lstStyle/>
          <a:p>
            <a:r>
              <a:rPr lang="en-US" dirty="0"/>
              <a:t>Detailed Agenda</a:t>
            </a:r>
          </a:p>
        </p:txBody>
      </p:sp>
      <p:sp>
        <p:nvSpPr>
          <p:cNvPr id="3" name="Text Placeholder 2">
            <a:extLst>
              <a:ext uri="{FF2B5EF4-FFF2-40B4-BE49-F238E27FC236}">
                <a16:creationId xmlns:a16="http://schemas.microsoft.com/office/drawing/2014/main" id="{5EAA14A8-3D02-912D-1FD7-E195BE68116F}"/>
              </a:ext>
            </a:extLst>
          </p:cNvPr>
          <p:cNvSpPr>
            <a:spLocks noGrp="1"/>
          </p:cNvSpPr>
          <p:nvPr>
            <p:ph type="body" sz="half" idx="1"/>
          </p:nvPr>
        </p:nvSpPr>
        <p:spPr>
          <a:xfrm>
            <a:off x="914400" y="4038600"/>
            <a:ext cx="10363200" cy="2057400"/>
          </a:xfrm>
        </p:spPr>
        <p:txBody>
          <a:bodyPr/>
          <a:lstStyle/>
          <a:p>
            <a:pPr marL="0" indent="0">
              <a:buNone/>
            </a:pPr>
            <a:r>
              <a:rPr lang="en-US" dirty="0">
                <a:hlinkClick r:id="rId2"/>
              </a:rPr>
              <a:t>https://mentor.ieee.org/802.15/dcn/25/15-25-0171-06-04ab-tg4ab-interim-call-details-agenda.xlsx</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BE5E164-6CD4-82A7-F684-498C4222069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9</a:t>
            </a:fld>
            <a:endParaRPr lang="en-US"/>
          </a:p>
        </p:txBody>
      </p:sp>
      <p:pic>
        <p:nvPicPr>
          <p:cNvPr id="5" name="Picture 4" descr="Hourglass and a calendar">
            <a:extLst>
              <a:ext uri="{FF2B5EF4-FFF2-40B4-BE49-F238E27FC236}">
                <a16:creationId xmlns:a16="http://schemas.microsoft.com/office/drawing/2014/main" id="{F86EC206-CFB7-9258-6149-BDF930EBCA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37853" y="1124744"/>
            <a:ext cx="3820134" cy="2559191"/>
          </a:xfrm>
          <a:prstGeom prst="rect">
            <a:avLst/>
          </a:prstGeom>
        </p:spPr>
      </p:pic>
    </p:spTree>
    <p:extLst>
      <p:ext uri="{BB962C8B-B14F-4D97-AF65-F5344CB8AC3E}">
        <p14:creationId xmlns:p14="http://schemas.microsoft.com/office/powerpoint/2010/main" val="3135572383"/>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141175</TotalTime>
  <Words>1990</Words>
  <Application>Microsoft Office PowerPoint</Application>
  <PresentationFormat>Widescreen</PresentationFormat>
  <Paragraphs>232</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DejaVu Sans</vt:lpstr>
      <vt:lpstr>Monotype Sorts</vt:lpstr>
      <vt:lpstr>Open Sans</vt:lpstr>
      <vt:lpstr>Source Sans Pro</vt:lpstr>
      <vt:lpstr>Times New Roman</vt:lpstr>
      <vt:lpstr>Wide Latin</vt:lpstr>
      <vt:lpstr>IEEE-802_15</vt:lpstr>
      <vt:lpstr>PowerPoint Presentation</vt:lpstr>
      <vt:lpstr>Task Group 15.4ab Next Generation UWB Amendment</vt:lpstr>
      <vt:lpstr>Meeting Preamble </vt:lpstr>
      <vt:lpstr>Task Group Rules</vt:lpstr>
      <vt:lpstr>IEEE-SA Patent, Copyright, and Participation Policies</vt:lpstr>
      <vt:lpstr>Participants have a duty to inform the IEEE</vt:lpstr>
      <vt:lpstr>Participants have a duty to inform the IEEE</vt:lpstr>
      <vt:lpstr>IEEE 802 Ground Rules</vt:lpstr>
      <vt:lpstr>Detailed Agenda</vt:lpstr>
      <vt:lpstr>5.2.b Scope of the project (As approved):</vt:lpstr>
      <vt:lpstr>PowerPoint Presentation</vt:lpstr>
      <vt:lpstr>PowerPoint Presentation</vt:lpstr>
      <vt:lpstr>Ways to accelerate schedule</vt:lpstr>
      <vt:lpstr>Editor’s Corner</vt:lpstr>
      <vt:lpstr>Operation of Task Group  (WG15 Operations Manual)</vt:lpstr>
      <vt:lpstr>Comment resolution</vt:lpstr>
      <vt:lpstr>Consolidated Comments Recirc 1</vt:lpstr>
      <vt:lpstr>Recess</vt:lpstr>
      <vt:lpstr>Resume from Recess</vt:lpstr>
      <vt:lpstr>IEEE-SA Patent, Copyright, and Participation Policies</vt:lpstr>
      <vt:lpstr>Participants have a duty to inform the IEEE</vt:lpstr>
      <vt:lpstr>Participants have a duty to inform the IEEE</vt:lpstr>
      <vt:lpstr>Next Steps</vt:lpstr>
      <vt:lpstr>Telecom/Webex Schedule</vt:lpstr>
      <vt:lpstr>Planning Topics for Interim Session</vt:lpstr>
      <vt:lpstr>Any Other Business</vt:lpstr>
      <vt:lpstr>Adjourned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Benjamin Rolfe</dc:creator>
  <cp:keywords/>
  <dc:description/>
  <cp:lastModifiedBy>Benjamin Rolfe</cp:lastModifiedBy>
  <cp:revision>1372</cp:revision>
  <cp:lastPrinted>2000-07-07T01:25:49Z</cp:lastPrinted>
  <dcterms:created xsi:type="dcterms:W3CDTF">1999-06-22T06:24:01Z</dcterms:created>
  <dcterms:modified xsi:type="dcterms:W3CDTF">2025-05-06T05:34:34Z</dcterms:modified>
  <cp:category/>
</cp:coreProperties>
</file>