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60" r:id="rId2"/>
    <p:sldId id="361" r:id="rId3"/>
    <p:sldId id="362" r:id="rId4"/>
    <p:sldId id="365" r:id="rId5"/>
    <p:sldId id="366" r:id="rId6"/>
    <p:sldId id="367" r:id="rId7"/>
    <p:sldId id="368" r:id="rId8"/>
    <p:sldId id="369" r:id="rId9"/>
    <p:sldId id="370" r:id="rId10"/>
    <p:sldId id="377" r:id="rId11"/>
    <p:sldId id="388" r:id="rId12"/>
    <p:sldId id="434" r:id="rId13"/>
    <p:sldId id="447" r:id="rId14"/>
    <p:sldId id="382" r:id="rId15"/>
    <p:sldId id="427" r:id="rId16"/>
    <p:sldId id="381" r:id="rId17"/>
    <p:sldId id="409" r:id="rId18"/>
    <p:sldId id="423" r:id="rId19"/>
    <p:sldId id="446" r:id="rId20"/>
    <p:sldId id="424" r:id="rId21"/>
    <p:sldId id="383" r:id="rId22"/>
    <p:sldId id="413" r:id="rId23"/>
    <p:sldId id="394" r:id="rId24"/>
    <p:sldId id="393" r:id="rId25"/>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125" d="100"/>
          <a:sy n="125" d="100"/>
        </p:scale>
        <p:origin x="970" y="2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802.15-25-0170-03</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April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5/dcn/25/15-25-0174-05-04ab-consolidated-comments-draft-2-0.xls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mentor.ieee.org/802.15/dcn/25/15-25-0171-05-04ab-tg4ab-interim-call-details-agenda.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Jan2025 – Mar2025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25 March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March 2025 through May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6" y="240685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760906473"/>
              </p:ext>
            </p:extLst>
          </p:nvPr>
        </p:nvGraphicFramePr>
        <p:xfrm>
          <a:off x="3699424" y="1532871"/>
          <a:ext cx="4834976" cy="429452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April-May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May-June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July-Sept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December 2025 to ….</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1032251701"/>
              </p:ext>
            </p:extLst>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381000" y="1348871"/>
            <a:ext cx="2937424" cy="2057400"/>
          </a:xfrm>
          <a:prstGeom prst="wav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9067800" y="1288525"/>
            <a:ext cx="2937424" cy="2057400"/>
          </a:xfrm>
          <a:prstGeom prst="wave">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239452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0EC0-78E7-46BD-9725-206AE15DFE18}"/>
              </a:ext>
            </a:extLst>
          </p:cNvPr>
          <p:cNvSpPr>
            <a:spLocks noGrp="1"/>
          </p:cNvSpPr>
          <p:nvPr>
            <p:ph type="title"/>
          </p:nvPr>
        </p:nvSpPr>
        <p:spPr/>
        <p:txBody>
          <a:bodyPr/>
          <a:lstStyle/>
          <a:p>
            <a:r>
              <a:rPr lang="en-US" dirty="0"/>
              <a:t>Ways to accelerate schedule</a:t>
            </a:r>
          </a:p>
        </p:txBody>
      </p:sp>
      <p:sp>
        <p:nvSpPr>
          <p:cNvPr id="3" name="Text Placeholder 2">
            <a:extLst>
              <a:ext uri="{FF2B5EF4-FFF2-40B4-BE49-F238E27FC236}">
                <a16:creationId xmlns:a16="http://schemas.microsoft.com/office/drawing/2014/main" id="{6896195F-A268-D2EE-1B71-236CDA0CE654}"/>
              </a:ext>
            </a:extLst>
          </p:cNvPr>
          <p:cNvSpPr>
            <a:spLocks noGrp="1"/>
          </p:cNvSpPr>
          <p:nvPr>
            <p:ph type="body" sz="half" idx="1"/>
          </p:nvPr>
        </p:nvSpPr>
        <p:spPr>
          <a:xfrm>
            <a:off x="914400" y="1676400"/>
            <a:ext cx="10363200" cy="4724400"/>
          </a:xfrm>
        </p:spPr>
        <p:txBody>
          <a:bodyPr>
            <a:normAutofit fontScale="92500" lnSpcReduction="10000"/>
          </a:bodyPr>
          <a:lstStyle/>
          <a:p>
            <a:r>
              <a:rPr lang="en-US" dirty="0"/>
              <a:t>Conditional LMSC approval for SA ballot in July 2025</a:t>
            </a:r>
          </a:p>
          <a:p>
            <a:pPr lvl="1"/>
            <a:r>
              <a:rPr lang="en-US" dirty="0"/>
              <a:t>Up to 2 WG recirculation ballots allowed after July</a:t>
            </a:r>
          </a:p>
          <a:p>
            <a:pPr lvl="1"/>
            <a:r>
              <a:rPr lang="en-US" dirty="0"/>
              <a:t>A recirc with no technical changes: Start initial SA ballot by 1-Aug to close before Sept interim</a:t>
            </a:r>
          </a:p>
          <a:p>
            <a:pPr lvl="1"/>
            <a:r>
              <a:rPr lang="en-US" dirty="0"/>
              <a:t>1 recirc with changes, 1 recirc without: start initial SA ballot in time to close before November plenary</a:t>
            </a:r>
          </a:p>
          <a:p>
            <a:r>
              <a:rPr lang="en-US" dirty="0"/>
              <a:t>Unconditional LMSC approval for SA ballot in July</a:t>
            </a:r>
          </a:p>
          <a:p>
            <a:pPr lvl="1"/>
            <a:r>
              <a:rPr lang="en-US" dirty="0"/>
              <a:t>Can start SA ballot ~ 3 August</a:t>
            </a:r>
          </a:p>
          <a:p>
            <a:pPr lvl="1"/>
            <a:r>
              <a:rPr lang="en-US" dirty="0"/>
              <a:t>Closes ~2-Sept</a:t>
            </a:r>
          </a:p>
          <a:p>
            <a:pPr lvl="1"/>
            <a:r>
              <a:rPr lang="en-US" dirty="0"/>
              <a:t>2 to 3 calls prior to Sept interim</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56CA6A7-302C-768C-8C5E-5881E0603F0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23809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8499-BA5D-E6B9-7154-16F0E9CFC8E5}"/>
              </a:ext>
            </a:extLst>
          </p:cNvPr>
          <p:cNvSpPr>
            <a:spLocks noGrp="1"/>
          </p:cNvSpPr>
          <p:nvPr>
            <p:ph type="title"/>
          </p:nvPr>
        </p:nvSpPr>
        <p:spPr/>
        <p:txBody>
          <a:bodyPr/>
          <a:lstStyle/>
          <a:p>
            <a:r>
              <a:rPr lang="en-US" dirty="0"/>
              <a:t>Operation of Task Group </a:t>
            </a:r>
            <a:br>
              <a:rPr lang="en-US" dirty="0"/>
            </a:br>
            <a:r>
              <a:rPr lang="en-US" dirty="0"/>
              <a:t>(WG15 Operations Manual)</a:t>
            </a:r>
          </a:p>
        </p:txBody>
      </p:sp>
      <p:sp>
        <p:nvSpPr>
          <p:cNvPr id="3" name="Text Placeholder 2">
            <a:extLst>
              <a:ext uri="{FF2B5EF4-FFF2-40B4-BE49-F238E27FC236}">
                <a16:creationId xmlns:a16="http://schemas.microsoft.com/office/drawing/2014/main" id="{00E0A678-235A-1BFA-C405-205727305CC0}"/>
              </a:ext>
            </a:extLst>
          </p:cNvPr>
          <p:cNvSpPr>
            <a:spLocks noGrp="1"/>
          </p:cNvSpPr>
          <p:nvPr>
            <p:ph type="body" sz="half" idx="1"/>
          </p:nvPr>
        </p:nvSpPr>
        <p:spPr/>
        <p:txBody>
          <a:bodyPr>
            <a:normAutofit fontScale="92500" lnSpcReduction="10000"/>
          </a:bodyPr>
          <a:lstStyle/>
          <a:p>
            <a:r>
              <a:rPr lang="en-US" dirty="0"/>
              <a:t>For amendments and revisions to IEEE 802.15 standards it is expected that the task group thoroughly read and understand the whole standard being modified. Specifically, the task group’s draft document shall maintain the standard’s structure and conventions, adhere to the PAR and CSD, that effort be made to reuse or leverage existing behavior whenever possible, that changes do not “break” existing behaviors, and that backward compatibility is achieved. </a:t>
            </a:r>
          </a:p>
        </p:txBody>
      </p:sp>
      <p:sp>
        <p:nvSpPr>
          <p:cNvPr id="4" name="Slide Number Placeholder 3">
            <a:extLst>
              <a:ext uri="{FF2B5EF4-FFF2-40B4-BE49-F238E27FC236}">
                <a16:creationId xmlns:a16="http://schemas.microsoft.com/office/drawing/2014/main" id="{8A30C371-72CA-9785-74BF-2E177EC00FA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315687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5005305" y="32004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49ED2F0D-61EA-3218-7FF5-95FE10B95D14}"/>
              </a:ext>
            </a:extLst>
          </p:cNvPr>
          <p:cNvPicPr>
            <a:picLocks noChangeAspect="1"/>
          </p:cNvPicPr>
          <p:nvPr/>
        </p:nvPicPr>
        <p:blipFill>
          <a:blip r:embed="rId3"/>
          <a:stretch>
            <a:fillRect/>
          </a:stretch>
        </p:blipFill>
        <p:spPr>
          <a:xfrm>
            <a:off x="3429000" y="2312879"/>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 Recirc 1</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hlinkClick r:id="rId2"/>
              </a:rPr>
              <a:t>https://mentor.ieee.org/802.15/dcn/25/15-25-0174-05-04ab-consolidated-comments-draft-2-0.xlsm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9741-9740-F349-7DE8-3218EFC8F522}"/>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18C7FE83-382C-8C11-4EBE-C06904BE1D68}"/>
              </a:ext>
            </a:extLst>
          </p:cNvPr>
          <p:cNvSpPr>
            <a:spLocks noGrp="1"/>
          </p:cNvSpPr>
          <p:nvPr>
            <p:ph type="body" sz="half" idx="1"/>
          </p:nvPr>
        </p:nvSpPr>
        <p:spPr>
          <a:xfrm>
            <a:off x="914400" y="4572001"/>
            <a:ext cx="10363200" cy="1903412"/>
          </a:xfrm>
        </p:spPr>
        <p:txBody>
          <a:bodyPr>
            <a:normAutofit fontScale="92500" lnSpcReduction="10000"/>
          </a:bodyPr>
          <a:lstStyle/>
          <a:p>
            <a:r>
              <a:rPr lang="en-US" dirty="0"/>
              <a:t>Interim session starts 12-May</a:t>
            </a:r>
          </a:p>
          <a:p>
            <a:r>
              <a:rPr lang="en-US" dirty="0"/>
              <a:t>First call 25-March on when the ballot closes</a:t>
            </a:r>
          </a:p>
          <a:p>
            <a:pPr lvl="1"/>
            <a:r>
              <a:rPr lang="en-US" dirty="0"/>
              <a:t>Twice weekly, 1 hour each, </a:t>
            </a:r>
          </a:p>
          <a:p>
            <a:pPr lvl="1"/>
            <a:r>
              <a:rPr lang="en-US" dirty="0"/>
              <a:t>Tuesday 06:00 and Thursday 15:00 </a:t>
            </a:r>
          </a:p>
        </p:txBody>
      </p:sp>
      <p:sp>
        <p:nvSpPr>
          <p:cNvPr id="4" name="Slide Number Placeholder 3">
            <a:extLst>
              <a:ext uri="{FF2B5EF4-FFF2-40B4-BE49-F238E27FC236}">
                <a16:creationId xmlns:a16="http://schemas.microsoft.com/office/drawing/2014/main" id="{77919BDA-D03E-6DE4-06D5-484C6B5A712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8" name="Picture 7">
            <a:extLst>
              <a:ext uri="{FF2B5EF4-FFF2-40B4-BE49-F238E27FC236}">
                <a16:creationId xmlns:a16="http://schemas.microsoft.com/office/drawing/2014/main" id="{AF3048B1-13DD-461D-9F3A-EC0DC7DACD6D}"/>
              </a:ext>
            </a:extLst>
          </p:cNvPr>
          <p:cNvPicPr>
            <a:picLocks noChangeAspect="1"/>
          </p:cNvPicPr>
          <p:nvPr/>
        </p:nvPicPr>
        <p:blipFill>
          <a:blip r:embed="rId2"/>
          <a:stretch>
            <a:fillRect/>
          </a:stretch>
        </p:blipFill>
        <p:spPr>
          <a:xfrm>
            <a:off x="533400" y="609600"/>
            <a:ext cx="3613907" cy="3733800"/>
          </a:xfrm>
          <a:prstGeom prst="rect">
            <a:avLst/>
          </a:prstGeom>
        </p:spPr>
      </p:pic>
      <p:pic>
        <p:nvPicPr>
          <p:cNvPr id="10" name="Picture 9">
            <a:extLst>
              <a:ext uri="{FF2B5EF4-FFF2-40B4-BE49-F238E27FC236}">
                <a16:creationId xmlns:a16="http://schemas.microsoft.com/office/drawing/2014/main" id="{B0B6A3F9-3CD3-9BC2-2D37-73E07B2387B5}"/>
              </a:ext>
            </a:extLst>
          </p:cNvPr>
          <p:cNvPicPr>
            <a:picLocks noChangeAspect="1"/>
          </p:cNvPicPr>
          <p:nvPr/>
        </p:nvPicPr>
        <p:blipFill>
          <a:blip r:embed="rId3"/>
          <a:stretch>
            <a:fillRect/>
          </a:stretch>
        </p:blipFill>
        <p:spPr>
          <a:xfrm>
            <a:off x="4291349" y="762000"/>
            <a:ext cx="3605840" cy="3325094"/>
          </a:xfrm>
          <a:prstGeom prst="rect">
            <a:avLst/>
          </a:prstGeom>
        </p:spPr>
      </p:pic>
      <p:pic>
        <p:nvPicPr>
          <p:cNvPr id="12" name="Picture 11">
            <a:extLst>
              <a:ext uri="{FF2B5EF4-FFF2-40B4-BE49-F238E27FC236}">
                <a16:creationId xmlns:a16="http://schemas.microsoft.com/office/drawing/2014/main" id="{DE177299-9ED2-B459-E993-EF6279E53F75}"/>
              </a:ext>
            </a:extLst>
          </p:cNvPr>
          <p:cNvPicPr>
            <a:picLocks noChangeAspect="1"/>
          </p:cNvPicPr>
          <p:nvPr/>
        </p:nvPicPr>
        <p:blipFill>
          <a:blip r:embed="rId4"/>
          <a:stretch>
            <a:fillRect/>
          </a:stretch>
        </p:blipFill>
        <p:spPr>
          <a:xfrm>
            <a:off x="8197290" y="762000"/>
            <a:ext cx="3738484" cy="3325094"/>
          </a:xfrm>
          <a:prstGeom prst="rect">
            <a:avLst/>
          </a:prstGeom>
        </p:spPr>
      </p:pic>
      <p:sp>
        <p:nvSpPr>
          <p:cNvPr id="14" name="Oval 13">
            <a:extLst>
              <a:ext uri="{FF2B5EF4-FFF2-40B4-BE49-F238E27FC236}">
                <a16:creationId xmlns:a16="http://schemas.microsoft.com/office/drawing/2014/main" id="{8B3E5B9E-C9A7-3925-B975-B06DDB0E4EC5}"/>
              </a:ext>
            </a:extLst>
          </p:cNvPr>
          <p:cNvSpPr/>
          <p:nvPr/>
        </p:nvSpPr>
        <p:spPr bwMode="auto">
          <a:xfrm>
            <a:off x="5334000" y="1828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5" name="Oval 14">
            <a:extLst>
              <a:ext uri="{FF2B5EF4-FFF2-40B4-BE49-F238E27FC236}">
                <a16:creationId xmlns:a16="http://schemas.microsoft.com/office/drawing/2014/main" id="{C6AFA280-36A0-20E9-EDF7-8BC3BC34B596}"/>
              </a:ext>
            </a:extLst>
          </p:cNvPr>
          <p:cNvSpPr/>
          <p:nvPr/>
        </p:nvSpPr>
        <p:spPr bwMode="auto">
          <a:xfrm>
            <a:off x="5334000" y="2286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6" name="Oval 15">
            <a:extLst>
              <a:ext uri="{FF2B5EF4-FFF2-40B4-BE49-F238E27FC236}">
                <a16:creationId xmlns:a16="http://schemas.microsoft.com/office/drawing/2014/main" id="{1C4189FE-B192-2D2F-5BDE-7D2EB622E7DF}"/>
              </a:ext>
            </a:extLst>
          </p:cNvPr>
          <p:cNvSpPr/>
          <p:nvPr/>
        </p:nvSpPr>
        <p:spPr bwMode="auto">
          <a:xfrm>
            <a:off x="5334000" y="27432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7" name="Oval 16">
            <a:extLst>
              <a:ext uri="{FF2B5EF4-FFF2-40B4-BE49-F238E27FC236}">
                <a16:creationId xmlns:a16="http://schemas.microsoft.com/office/drawing/2014/main" id="{326F6C60-B806-CAFE-6542-1B05367BA40D}"/>
              </a:ext>
            </a:extLst>
          </p:cNvPr>
          <p:cNvSpPr/>
          <p:nvPr/>
        </p:nvSpPr>
        <p:spPr bwMode="auto">
          <a:xfrm>
            <a:off x="5334000" y="32004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8" name="Oval 17">
            <a:extLst>
              <a:ext uri="{FF2B5EF4-FFF2-40B4-BE49-F238E27FC236}">
                <a16:creationId xmlns:a16="http://schemas.microsoft.com/office/drawing/2014/main" id="{1F3FD8FE-6DFA-6D44-5E14-EC696196F13E}"/>
              </a:ext>
            </a:extLst>
          </p:cNvPr>
          <p:cNvSpPr/>
          <p:nvPr/>
        </p:nvSpPr>
        <p:spPr bwMode="auto">
          <a:xfrm>
            <a:off x="5334000" y="36576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0" name="Rectangle 19">
            <a:extLst>
              <a:ext uri="{FF2B5EF4-FFF2-40B4-BE49-F238E27FC236}">
                <a16:creationId xmlns:a16="http://schemas.microsoft.com/office/drawing/2014/main" id="{3088E478-1052-36F2-29CB-E9D671A93B41}"/>
              </a:ext>
            </a:extLst>
          </p:cNvPr>
          <p:cNvSpPr/>
          <p:nvPr/>
        </p:nvSpPr>
        <p:spPr bwMode="auto">
          <a:xfrm>
            <a:off x="8669052" y="2743200"/>
            <a:ext cx="2794960"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292A91DF-455A-CD91-0755-C11F5472BA66}"/>
              </a:ext>
            </a:extLst>
          </p:cNvPr>
          <p:cNvSpPr/>
          <p:nvPr/>
        </p:nvSpPr>
        <p:spPr bwMode="auto">
          <a:xfrm>
            <a:off x="9296400" y="2209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2" name="Oval 21">
            <a:extLst>
              <a:ext uri="{FF2B5EF4-FFF2-40B4-BE49-F238E27FC236}">
                <a16:creationId xmlns:a16="http://schemas.microsoft.com/office/drawing/2014/main" id="{F025E5D5-E70E-D9A1-9F29-E6E5ED8A5288}"/>
              </a:ext>
            </a:extLst>
          </p:cNvPr>
          <p:cNvSpPr/>
          <p:nvPr/>
        </p:nvSpPr>
        <p:spPr bwMode="auto">
          <a:xfrm>
            <a:off x="6324600" y="1828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3" name="Oval 22">
            <a:extLst>
              <a:ext uri="{FF2B5EF4-FFF2-40B4-BE49-F238E27FC236}">
                <a16:creationId xmlns:a16="http://schemas.microsoft.com/office/drawing/2014/main" id="{29514693-C9EF-6938-C780-CF3C7B460ABB}"/>
              </a:ext>
            </a:extLst>
          </p:cNvPr>
          <p:cNvSpPr/>
          <p:nvPr/>
        </p:nvSpPr>
        <p:spPr bwMode="auto">
          <a:xfrm>
            <a:off x="6324600" y="2286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4" name="Oval 23">
            <a:extLst>
              <a:ext uri="{FF2B5EF4-FFF2-40B4-BE49-F238E27FC236}">
                <a16:creationId xmlns:a16="http://schemas.microsoft.com/office/drawing/2014/main" id="{F0A32BF7-DCC1-05EA-0BF9-1DFCD8E89C4D}"/>
              </a:ext>
            </a:extLst>
          </p:cNvPr>
          <p:cNvSpPr/>
          <p:nvPr/>
        </p:nvSpPr>
        <p:spPr bwMode="auto">
          <a:xfrm>
            <a:off x="6324600" y="27432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5" name="Oval 24">
            <a:extLst>
              <a:ext uri="{FF2B5EF4-FFF2-40B4-BE49-F238E27FC236}">
                <a16:creationId xmlns:a16="http://schemas.microsoft.com/office/drawing/2014/main" id="{3B10EA5E-1CA3-B067-D2A0-BD4C195C0171}"/>
              </a:ext>
            </a:extLst>
          </p:cNvPr>
          <p:cNvSpPr/>
          <p:nvPr/>
        </p:nvSpPr>
        <p:spPr bwMode="auto">
          <a:xfrm>
            <a:off x="6324600" y="32004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6" name="Oval 25">
            <a:extLst>
              <a:ext uri="{FF2B5EF4-FFF2-40B4-BE49-F238E27FC236}">
                <a16:creationId xmlns:a16="http://schemas.microsoft.com/office/drawing/2014/main" id="{84115926-EF6E-8C24-D6C5-CD6CA552E6E5}"/>
              </a:ext>
            </a:extLst>
          </p:cNvPr>
          <p:cNvSpPr/>
          <p:nvPr/>
        </p:nvSpPr>
        <p:spPr bwMode="auto">
          <a:xfrm>
            <a:off x="10363200" y="17526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9" name="Oval 28">
            <a:extLst>
              <a:ext uri="{FF2B5EF4-FFF2-40B4-BE49-F238E27FC236}">
                <a16:creationId xmlns:a16="http://schemas.microsoft.com/office/drawing/2014/main" id="{6CAC41CD-B63D-A4E6-B80B-24087AE98484}"/>
              </a:ext>
            </a:extLst>
          </p:cNvPr>
          <p:cNvSpPr/>
          <p:nvPr/>
        </p:nvSpPr>
        <p:spPr bwMode="auto">
          <a:xfrm>
            <a:off x="2590800" y="3429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Arrow: Right 4">
            <a:extLst>
              <a:ext uri="{FF2B5EF4-FFF2-40B4-BE49-F238E27FC236}">
                <a16:creationId xmlns:a16="http://schemas.microsoft.com/office/drawing/2014/main" id="{4F2009EE-A347-CE1D-B81B-669CC4907DE9}"/>
              </a:ext>
            </a:extLst>
          </p:cNvPr>
          <p:cNvSpPr/>
          <p:nvPr/>
        </p:nvSpPr>
        <p:spPr bwMode="auto">
          <a:xfrm>
            <a:off x="4246914" y="2666999"/>
            <a:ext cx="1066800" cy="6858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NOW</a:t>
            </a:r>
          </a:p>
        </p:txBody>
      </p:sp>
      <p:sp>
        <p:nvSpPr>
          <p:cNvPr id="6" name="Arrow: Right 5">
            <a:extLst>
              <a:ext uri="{FF2B5EF4-FFF2-40B4-BE49-F238E27FC236}">
                <a16:creationId xmlns:a16="http://schemas.microsoft.com/office/drawing/2014/main" id="{42EE17DE-157A-F1EA-764C-EF8BC6CBB83B}"/>
              </a:ext>
            </a:extLst>
          </p:cNvPr>
          <p:cNvSpPr/>
          <p:nvPr/>
        </p:nvSpPr>
        <p:spPr bwMode="auto">
          <a:xfrm rot="19815108">
            <a:off x="5357649" y="2962679"/>
            <a:ext cx="1066800" cy="6858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Next</a:t>
            </a:r>
          </a:p>
        </p:txBody>
      </p:sp>
    </p:spTree>
    <p:extLst>
      <p:ext uri="{BB962C8B-B14F-4D97-AF65-F5344CB8AC3E}">
        <p14:creationId xmlns:p14="http://schemas.microsoft.com/office/powerpoint/2010/main" val="115637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March 7</a:t>
            </a:r>
            <a:r>
              <a:rPr lang="en-US" sz="2800" baseline="30000" dirty="0"/>
              <a:t>th</a:t>
            </a:r>
            <a:r>
              <a:rPr lang="en-US" sz="2800" dirty="0"/>
              <a:t>, 2025 </a:t>
            </a:r>
          </a:p>
          <a:p>
            <a:r>
              <a:rPr lang="en-US" sz="2800" dirty="0"/>
              <a:t>through </a:t>
            </a:r>
          </a:p>
          <a:p>
            <a:r>
              <a:rPr lang="en-US" sz="2800" dirty="0"/>
              <a:t>May 6</a:t>
            </a:r>
            <a:r>
              <a:rPr lang="en-US" sz="2800" baseline="30000" dirty="0"/>
              <a:t>th</a:t>
            </a:r>
            <a:r>
              <a:rPr lang="en-US" sz="2800" dirty="0"/>
              <a:t> 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158533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March 2025 – May 2025</a:t>
            </a:r>
          </a:p>
          <a:p>
            <a:pPr marL="0" indent="0" algn="ctr">
              <a:buNone/>
            </a:pPr>
            <a:endParaRPr lang="en-US" sz="2800" kern="0" dirty="0"/>
          </a:p>
        </p:txBody>
      </p:sp>
    </p:spTree>
    <p:extLst>
      <p:ext uri="{BB962C8B-B14F-4D97-AF65-F5344CB8AC3E}">
        <p14:creationId xmlns:p14="http://schemas.microsoft.com/office/powerpoint/2010/main" val="104831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Tree>
    <p:extLst>
      <p:ext uri="{BB962C8B-B14F-4D97-AF65-F5344CB8AC3E}">
        <p14:creationId xmlns:p14="http://schemas.microsoft.com/office/powerpoint/2010/main" val="1422968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24</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a:xfrm>
            <a:off x="914400" y="685800"/>
            <a:ext cx="6723453" cy="1066800"/>
          </a:xfrm>
        </p:spPr>
        <p:txBody>
          <a:bodyPr/>
          <a:lstStyle/>
          <a:p>
            <a:r>
              <a:rPr lang="en-US" dirty="0"/>
              <a:t>Detailed 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https://mentor.ieee.org/802.15/dcn/25/15-25-0171-05-04ab-tg4ab-interim-call-details-agenda.xlsx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140012</TotalTime>
  <Words>1705</Words>
  <Application>Microsoft Office PowerPoint</Application>
  <PresentationFormat>Widescreen</PresentationFormat>
  <Paragraphs>203</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DejaVu Sans</vt:lpstr>
      <vt:lpstr>Monotype Sorts</vt:lpstr>
      <vt:lpstr>Open Sans</vt:lpstr>
      <vt:lpstr>Source Sans Pro</vt:lpstr>
      <vt:lpstr>Times New Roman</vt:lpstr>
      <vt:lpstr>Wide Latin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Detailed Agenda</vt:lpstr>
      <vt:lpstr>5.2.b Scope of the project (As approved):</vt:lpstr>
      <vt:lpstr>PowerPoint Presentation</vt:lpstr>
      <vt:lpstr>PowerPoint Presentation</vt:lpstr>
      <vt:lpstr>Ways to accelerate schedule</vt:lpstr>
      <vt:lpstr>Editor’s Corner</vt:lpstr>
      <vt:lpstr>Operation of Task Group  (WG15 Operations Manual)</vt:lpstr>
      <vt:lpstr>Comment resolution</vt:lpstr>
      <vt:lpstr>Consolidated Comments Recirc 1</vt:lpstr>
      <vt:lpstr>Next Steps</vt:lpstr>
      <vt:lpstr>Telecom/Webex Schedule</vt:lpstr>
      <vt:lpstr>Any Other Business</vt:lpstr>
      <vt:lpstr>Recess</vt:lpstr>
      <vt:lpstr>Resume from Recess</vt:lpstr>
      <vt:lpstr>Participants have a duty to inform the IEEE</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Benjamin Rolfe</dc:creator>
  <cp:keywords/>
  <dc:description/>
  <cp:lastModifiedBy>Benjamin Rolfe</cp:lastModifiedBy>
  <cp:revision>1364</cp:revision>
  <cp:lastPrinted>2000-07-07T01:25:49Z</cp:lastPrinted>
  <dcterms:created xsi:type="dcterms:W3CDTF">1999-06-22T06:24:01Z</dcterms:created>
  <dcterms:modified xsi:type="dcterms:W3CDTF">2025-04-15T06:27:13Z</dcterms:modified>
  <cp:category/>
</cp:coreProperties>
</file>