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0"/>
  </p:notesMasterIdLst>
  <p:handoutMasterIdLst>
    <p:handoutMasterId r:id="rId41"/>
  </p:handoutMasterIdLst>
  <p:sldIdLst>
    <p:sldId id="359" r:id="rId2"/>
    <p:sldId id="2070" r:id="rId3"/>
    <p:sldId id="340" r:id="rId4"/>
    <p:sldId id="2055" r:id="rId5"/>
    <p:sldId id="2071" r:id="rId6"/>
    <p:sldId id="342" r:id="rId7"/>
    <p:sldId id="2049" r:id="rId8"/>
    <p:sldId id="2050" r:id="rId9"/>
    <p:sldId id="2068" r:id="rId10"/>
    <p:sldId id="2069" r:id="rId11"/>
    <p:sldId id="2054" r:id="rId12"/>
    <p:sldId id="2073" r:id="rId13"/>
    <p:sldId id="2067" r:id="rId14"/>
    <p:sldId id="2075" r:id="rId15"/>
    <p:sldId id="2076" r:id="rId16"/>
    <p:sldId id="349" r:id="rId17"/>
    <p:sldId id="2031" r:id="rId18"/>
    <p:sldId id="2045" r:id="rId19"/>
    <p:sldId id="2037" r:id="rId20"/>
    <p:sldId id="2051" r:id="rId21"/>
    <p:sldId id="2033" r:id="rId22"/>
    <p:sldId id="2041" r:id="rId23"/>
    <p:sldId id="2052" r:id="rId24"/>
    <p:sldId id="2034" r:id="rId25"/>
    <p:sldId id="2035" r:id="rId26"/>
    <p:sldId id="2036" r:id="rId27"/>
    <p:sldId id="2072" r:id="rId28"/>
    <p:sldId id="2048" r:id="rId29"/>
    <p:sldId id="2042" r:id="rId30"/>
    <p:sldId id="2044" r:id="rId31"/>
    <p:sldId id="2038" r:id="rId32"/>
    <p:sldId id="2039" r:id="rId33"/>
    <p:sldId id="2040" r:id="rId34"/>
    <p:sldId id="350" r:id="rId35"/>
    <p:sldId id="2053" r:id="rId36"/>
    <p:sldId id="351" r:id="rId37"/>
    <p:sldId id="2047" r:id="rId38"/>
    <p:sldId id="356" r:id="rId39"/>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AB1FF"/>
    <a:srgbClr val="C77A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66" d="100"/>
          <a:sy n="66" d="100"/>
        </p:scale>
        <p:origin x="53" y="18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7315200" y="6475413"/>
            <a:ext cx="41656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28299"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802.15-25-0168-04</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May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 LLC)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ec/dcn/17/ec-17-0090-26-0PNP-ieee-802-lmsc-operations-manual.pdf"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jpe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jp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TG4ae.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eee802.org/15/pub/TG9a.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eee802.org/15/pub/TG16me.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2209800" y="2349586"/>
            <a:ext cx="7772400" cy="1143000"/>
          </a:xfrm>
        </p:spPr>
        <p:txBody>
          <a:bodyPr/>
          <a:lstStyle/>
          <a:p>
            <a:pPr>
              <a:defRPr/>
            </a:pPr>
            <a:br>
              <a:rPr lang="en-US" dirty="0"/>
            </a:br>
            <a:r>
              <a:rPr lang="en-US" dirty="0"/>
              <a:t>156</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2057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May 11-15, 2025</a:t>
            </a:r>
          </a:p>
          <a:p>
            <a:pPr>
              <a:lnSpc>
                <a:spcPct val="70000"/>
              </a:lnSpc>
              <a:defRPr/>
            </a:pPr>
            <a:endParaRPr lang="en-US" sz="2400" b="1" dirty="0">
              <a:latin typeface="Times New Roman" charset="0"/>
            </a:endParaRPr>
          </a:p>
          <a:p>
            <a:pPr eaLnBrk="1" fontAlgn="b" hangingPunct="1">
              <a:spcBef>
                <a:spcPts val="0"/>
              </a:spcBef>
              <a:defRPr/>
            </a:pPr>
            <a:r>
              <a:rPr lang="en-US" b="1" dirty="0"/>
              <a:t>Held in Warsaw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4608514"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34277-448F-EEE9-0CA0-346EBF8F3C58}"/>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B9352A7-947B-AF83-C6C3-C01447927C6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8" name="Slide Number Placeholder 6">
            <a:extLst>
              <a:ext uri="{FF2B5EF4-FFF2-40B4-BE49-F238E27FC236}">
                <a16:creationId xmlns:a16="http://schemas.microsoft.com/office/drawing/2014/main" id="{97B1EAF4-8926-9F0B-BF5E-5BBA87E5706B}"/>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10</a:t>
            </a:fld>
            <a:endParaRPr lang="en-US" sz="1200" dirty="0"/>
          </a:p>
        </p:txBody>
      </p:sp>
      <p:sp>
        <p:nvSpPr>
          <p:cNvPr id="2" name="Content Placeholder 2">
            <a:extLst>
              <a:ext uri="{FF2B5EF4-FFF2-40B4-BE49-F238E27FC236}">
                <a16:creationId xmlns:a16="http://schemas.microsoft.com/office/drawing/2014/main" id="{EBD4D9FA-7422-4D34-90DA-850ACD8BE827}"/>
              </a:ext>
            </a:extLst>
          </p:cNvPr>
          <p:cNvSpPr txBox="1">
            <a:spLocks/>
          </p:cNvSpPr>
          <p:nvPr/>
        </p:nvSpPr>
        <p:spPr bwMode="auto">
          <a:xfrm>
            <a:off x="2091928" y="2209801"/>
            <a:ext cx="8008144" cy="399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r>
              <a:rPr lang="en-US" sz="1200" kern="0" dirty="0"/>
              <a:t>Individual experts who attend electronically for a specific purpose/presentation can be designated as such by the WG Chair and receive a registration fee waiver and limited attendance rights.</a:t>
            </a:r>
          </a:p>
          <a:p>
            <a:endParaRPr lang="en-US" sz="1000" kern="0" dirty="0"/>
          </a:p>
          <a:p>
            <a:r>
              <a:rPr lang="en-US" sz="1200" kern="0" dirty="0"/>
              <a:t>See section 5 in </a:t>
            </a:r>
            <a:r>
              <a:rPr lang="en-US" sz="1200" kern="0" dirty="0">
                <a:solidFill>
                  <a:srgbClr val="0000FF"/>
                </a:solidFill>
                <a:hlinkClick r:id="rId2">
                  <a:extLst>
                    <a:ext uri="{A12FA001-AC4F-418D-AE19-62706E023703}">
                      <ahyp:hlinkClr xmlns:ahyp="http://schemas.microsoft.com/office/drawing/2018/hyperlinkcolor" val="tx"/>
                    </a:ext>
                  </a:extLst>
                </a:hlinkClick>
              </a:rPr>
              <a:t>https://mentor.ieee.org/802-ec/dcn/17/ec-17-0090-26-0PNP-ieee-802-lmsc-operations-manual.pdf</a:t>
            </a:r>
            <a:r>
              <a:rPr lang="en-US" sz="1200" kern="0" dirty="0"/>
              <a:t>.</a:t>
            </a:r>
          </a:p>
          <a:p>
            <a:pPr lvl="1"/>
            <a:endParaRPr lang="en-US" sz="1000" i="1" kern="0" dirty="0"/>
          </a:p>
          <a:p>
            <a:pPr lvl="1"/>
            <a:r>
              <a:rPr lang="en-US" sz="1000" i="1" kern="0"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1000" kern="0" dirty="0"/>
            </a:br>
            <a:endParaRPr lang="en-US" sz="1000" kern="0" dirty="0"/>
          </a:p>
          <a:p>
            <a:r>
              <a:rPr lang="en-US" sz="1200" kern="0" dirty="0"/>
              <a:t>The individuals listed below are hereby designated as specific individual experts on their respective topics and subject to the restrictions and benefits described in the 802 OM. </a:t>
            </a:r>
          </a:p>
          <a:p>
            <a:pPr lvl="1"/>
            <a:r>
              <a:rPr lang="en-US" sz="1200" kern="0" dirty="0"/>
              <a:t>Expert: </a:t>
            </a:r>
            <a:r>
              <a:rPr lang="en-US" sz="1200" kern="0" dirty="0" err="1"/>
              <a:t>Sangsung</a:t>
            </a:r>
            <a:r>
              <a:rPr lang="en-US" sz="1200" kern="0" dirty="0"/>
              <a:t> Choi;</a:t>
            </a:r>
            <a:br>
              <a:rPr lang="en-US" sz="1200" kern="0" dirty="0"/>
            </a:br>
            <a:r>
              <a:rPr lang="en-US" sz="1200" kern="0" dirty="0"/>
              <a:t>Topic: P-FSK performance simulation results for COST207 and IEEE802 channel models;</a:t>
            </a:r>
            <a:br>
              <a:rPr lang="en-US" sz="1200" kern="0" dirty="0"/>
            </a:br>
            <a:r>
              <a:rPr lang="en-US" sz="1200" kern="0" dirty="0"/>
              <a:t>Mtg.: TUES PM1 TG4ad</a:t>
            </a:r>
          </a:p>
          <a:p>
            <a:pPr lvl="1"/>
            <a:r>
              <a:rPr lang="en-US" sz="1200" kern="0" dirty="0"/>
              <a:t>Expert: Mr. Nakagawa;</a:t>
            </a:r>
            <a:br>
              <a:rPr lang="en-US" sz="1200" kern="0" dirty="0"/>
            </a:br>
            <a:r>
              <a:rPr lang="en-US" sz="1200" kern="0" dirty="0"/>
              <a:t>Topic: Japanese MIC Update;</a:t>
            </a:r>
            <a:br>
              <a:rPr lang="en-US" sz="1200" kern="0" dirty="0"/>
            </a:br>
            <a:r>
              <a:rPr lang="en-US" sz="1200" kern="0" dirty="0"/>
              <a:t>Mtg.: WED AM2 WNG</a:t>
            </a:r>
          </a:p>
          <a:p>
            <a:r>
              <a:rPr lang="en-US" sz="1200" kern="0" dirty="0"/>
              <a:t>For WNG, attendance for each is limited to the WNG timeslot in which the respective presentation is scheduled. </a:t>
            </a:r>
            <a:br>
              <a:rPr lang="en-US" kern="0" dirty="0"/>
            </a:br>
            <a:endParaRPr lang="en-US" kern="0" dirty="0"/>
          </a:p>
        </p:txBody>
      </p:sp>
      <p:sp>
        <p:nvSpPr>
          <p:cNvPr id="3" name="Title 1">
            <a:extLst>
              <a:ext uri="{FF2B5EF4-FFF2-40B4-BE49-F238E27FC236}">
                <a16:creationId xmlns:a16="http://schemas.microsoft.com/office/drawing/2014/main" id="{F5F0DE28-1CA8-3C7E-2A00-855ACE657F3A}"/>
              </a:ext>
            </a:extLst>
          </p:cNvPr>
          <p:cNvSpPr txBox="1">
            <a:spLocks/>
          </p:cNvSpPr>
          <p:nvPr/>
        </p:nvSpPr>
        <p:spPr bwMode="auto">
          <a:xfrm>
            <a:off x="2209800" y="652347"/>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GB" altLang="en-US" sz="3200" b="1" dirty="0">
                <a:latin typeface="Times New Roman" charset="0"/>
              </a:rPr>
              <a:t>2.6a: Designation of Individual Experts</a:t>
            </a:r>
            <a:br>
              <a:rPr lang="en-GB" altLang="en-US" sz="3200" b="1" dirty="0">
                <a:latin typeface="Times New Roman" charset="0"/>
              </a:rPr>
            </a:br>
            <a:r>
              <a:rPr lang="en-GB" altLang="en-US" sz="3200" b="1" dirty="0">
                <a:latin typeface="Times New Roman" charset="0"/>
              </a:rPr>
              <a:t>for this Session</a:t>
            </a:r>
          </a:p>
        </p:txBody>
      </p:sp>
    </p:spTree>
    <p:extLst>
      <p:ext uri="{BB962C8B-B14F-4D97-AF65-F5344CB8AC3E}">
        <p14:creationId xmlns:p14="http://schemas.microsoft.com/office/powerpoint/2010/main" val="260728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00200"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82077" y="6475413"/>
            <a:ext cx="504049"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11</a:t>
            </a:fld>
            <a:endParaRPr lang="en-US" sz="1200" dirty="0"/>
          </a:p>
        </p:txBody>
      </p:sp>
      <p:sp>
        <p:nvSpPr>
          <p:cNvPr id="46" name="Rectangle 4">
            <a:extLst>
              <a:ext uri="{FF2B5EF4-FFF2-40B4-BE49-F238E27FC236}">
                <a16:creationId xmlns:a16="http://schemas.microsoft.com/office/drawing/2014/main" id="{D26721B7-5AA6-CD8C-B3C2-7922A518D1D7}"/>
              </a:ext>
            </a:extLst>
          </p:cNvPr>
          <p:cNvSpPr txBox="1">
            <a:spLocks noChangeArrowheads="1"/>
          </p:cNvSpPr>
          <p:nvPr/>
        </p:nvSpPr>
        <p:spPr bwMode="auto">
          <a:xfrm>
            <a:off x="2057400" y="602748"/>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73" name="Google Shape;157;p7">
            <a:extLst>
              <a:ext uri="{FF2B5EF4-FFF2-40B4-BE49-F238E27FC236}">
                <a16:creationId xmlns:a16="http://schemas.microsoft.com/office/drawing/2014/main" id="{860C0334-CB89-358E-C948-709290D0248C}"/>
              </a:ext>
            </a:extLst>
          </p:cNvPr>
          <p:cNvSpPr txBox="1">
            <a:spLocks/>
          </p:cNvSpPr>
          <p:nvPr/>
        </p:nvSpPr>
        <p:spPr bwMode="auto">
          <a:xfrm>
            <a:off x="9549502" y="5641190"/>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spcBef>
                <a:spcPts val="0"/>
              </a:spcBef>
              <a:spcAft>
                <a:spcPts val="0"/>
              </a:spcAft>
              <a:buSzPts val="800"/>
            </a:pPr>
            <a:fld id="{00000000-1234-1234-1234-123412341234}" type="slidenum">
              <a:rPr lang="en-US">
                <a:latin typeface="+mn-lt"/>
              </a:rPr>
              <a:pPr algn="r">
                <a:spcBef>
                  <a:spcPts val="0"/>
                </a:spcBef>
                <a:spcAft>
                  <a:spcPts val="0"/>
                </a:spcAft>
                <a:buSzPts val="800"/>
              </a:pPr>
              <a:t>11</a:t>
            </a:fld>
            <a:endParaRPr lang="en-US">
              <a:latin typeface="+mn-lt"/>
            </a:endParaRPr>
          </a:p>
        </p:txBody>
      </p:sp>
      <p:pic>
        <p:nvPicPr>
          <p:cNvPr id="74" name="Picture 73">
            <a:extLst>
              <a:ext uri="{FF2B5EF4-FFF2-40B4-BE49-F238E27FC236}">
                <a16:creationId xmlns:a16="http://schemas.microsoft.com/office/drawing/2014/main" id="{6DAFCE2C-49B5-EA4B-2ED2-29E2C06C4FA1}"/>
              </a:ext>
            </a:extLst>
          </p:cNvPr>
          <p:cNvPicPr>
            <a:picLocks noChangeAspect="1"/>
          </p:cNvPicPr>
          <p:nvPr/>
        </p:nvPicPr>
        <p:blipFill>
          <a:blip r:embed="rId2"/>
          <a:stretch>
            <a:fillRect/>
          </a:stretch>
        </p:blipFill>
        <p:spPr>
          <a:xfrm>
            <a:off x="7124079" y="1674405"/>
            <a:ext cx="1691898" cy="919220"/>
          </a:xfrm>
          <a:prstGeom prst="rect">
            <a:avLst/>
          </a:prstGeom>
        </p:spPr>
      </p:pic>
      <p:pic>
        <p:nvPicPr>
          <p:cNvPr id="75" name="図 5">
            <a:extLst>
              <a:ext uri="{FF2B5EF4-FFF2-40B4-BE49-F238E27FC236}">
                <a16:creationId xmlns:a16="http://schemas.microsoft.com/office/drawing/2014/main" id="{02E74B2E-999D-187C-B13B-49C88D964A9A}"/>
              </a:ext>
            </a:extLst>
          </p:cNvPr>
          <p:cNvPicPr>
            <a:picLocks noChangeAspect="1"/>
          </p:cNvPicPr>
          <p:nvPr/>
        </p:nvPicPr>
        <p:blipFill>
          <a:blip r:embed="rId3" cstate="print"/>
          <a:stretch>
            <a:fillRect/>
          </a:stretch>
        </p:blipFill>
        <p:spPr>
          <a:xfrm>
            <a:off x="9182119" y="3413394"/>
            <a:ext cx="1257587" cy="980501"/>
          </a:xfrm>
          <a:prstGeom prst="rect">
            <a:avLst/>
          </a:prstGeom>
        </p:spPr>
      </p:pic>
      <p:pic>
        <p:nvPicPr>
          <p:cNvPr id="78" name="Content Placeholder 4">
            <a:extLst>
              <a:ext uri="{FF2B5EF4-FFF2-40B4-BE49-F238E27FC236}">
                <a16:creationId xmlns:a16="http://schemas.microsoft.com/office/drawing/2014/main" id="{AC117200-5AD5-59B5-F6FA-03652C281B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7461" y="1801629"/>
            <a:ext cx="1312189" cy="599641"/>
          </a:xfrm>
          <a:prstGeom prst="rect">
            <a:avLst/>
          </a:prstGeom>
          <a:noFill/>
          <a:ln>
            <a:noFill/>
          </a:ln>
        </p:spPr>
      </p:pic>
      <p:pic>
        <p:nvPicPr>
          <p:cNvPr id="79" name="Content Placeholder 4" descr="A picture containing diagram&#10;&#10;Description automatically generated">
            <a:extLst>
              <a:ext uri="{FF2B5EF4-FFF2-40B4-BE49-F238E27FC236}">
                <a16:creationId xmlns:a16="http://schemas.microsoft.com/office/drawing/2014/main" id="{34437145-3CF3-32B2-4ACB-4C8B4794B228}"/>
              </a:ext>
            </a:extLst>
          </p:cNvPr>
          <p:cNvPicPr>
            <a:picLocks noChangeAspect="1"/>
          </p:cNvPicPr>
          <p:nvPr/>
        </p:nvPicPr>
        <p:blipFill>
          <a:blip r:embed="rId5" cstate="print">
            <a:extLst>
              <a:ext uri="{28A0092B-C50C-407E-A947-70E740481C1C}">
                <a14:useLocalDpi xmlns:a14="http://schemas.microsoft.com/office/drawing/2010/main" val="0"/>
              </a:ext>
            </a:extLst>
          </a:blip>
          <a:srcRect l="6727" r="11343"/>
          <a:stretch/>
        </p:blipFill>
        <p:spPr>
          <a:xfrm>
            <a:off x="3378928" y="5049221"/>
            <a:ext cx="1188044" cy="621252"/>
          </a:xfrm>
          <a:prstGeom prst="rect">
            <a:avLst/>
          </a:prstGeom>
        </p:spPr>
      </p:pic>
      <p:pic>
        <p:nvPicPr>
          <p:cNvPr id="80" name="Picture 79">
            <a:extLst>
              <a:ext uri="{FF2B5EF4-FFF2-40B4-BE49-F238E27FC236}">
                <a16:creationId xmlns:a16="http://schemas.microsoft.com/office/drawing/2014/main" id="{9AEA61AD-2F73-A764-6460-B66AF9E31018}"/>
              </a:ext>
            </a:extLst>
          </p:cNvPr>
          <p:cNvPicPr>
            <a:picLocks noChangeAspect="1" noChangeArrowheads="1"/>
          </p:cNvPicPr>
          <p:nvPr/>
        </p:nvPicPr>
        <p:blipFill>
          <a:blip r:embed="rId6" cstate="print"/>
          <a:srcRect t="13144"/>
          <a:stretch/>
        </p:blipFill>
        <p:spPr bwMode="auto">
          <a:xfrm>
            <a:off x="1877263" y="4836993"/>
            <a:ext cx="1160133" cy="628183"/>
          </a:xfrm>
          <a:prstGeom prst="rect">
            <a:avLst/>
          </a:prstGeom>
          <a:noFill/>
          <a:ln w="9525">
            <a:noFill/>
            <a:miter lim="800000"/>
            <a:headEnd/>
            <a:tailEnd/>
          </a:ln>
        </p:spPr>
      </p:pic>
      <p:pic>
        <p:nvPicPr>
          <p:cNvPr id="81" name="Picture 80">
            <a:extLst>
              <a:ext uri="{FF2B5EF4-FFF2-40B4-BE49-F238E27FC236}">
                <a16:creationId xmlns:a16="http://schemas.microsoft.com/office/drawing/2014/main" id="{E7B1EFE7-48E5-7D55-EB45-1FC540470A3E}"/>
              </a:ext>
            </a:extLst>
          </p:cNvPr>
          <p:cNvPicPr>
            <a:picLocks noChangeAspect="1" noChangeArrowheads="1"/>
          </p:cNvPicPr>
          <p:nvPr/>
        </p:nvPicPr>
        <p:blipFill>
          <a:blip r:embed="rId7" cstate="print"/>
          <a:srcRect b="12396"/>
          <a:stretch/>
        </p:blipFill>
        <p:spPr bwMode="auto">
          <a:xfrm>
            <a:off x="2039358" y="3791398"/>
            <a:ext cx="1110188" cy="736896"/>
          </a:xfrm>
          <a:prstGeom prst="rect">
            <a:avLst/>
          </a:prstGeom>
          <a:noFill/>
          <a:ln w="9525">
            <a:noFill/>
            <a:miter lim="800000"/>
            <a:headEnd/>
            <a:tailEnd/>
          </a:ln>
        </p:spPr>
      </p:pic>
      <p:pic>
        <p:nvPicPr>
          <p:cNvPr id="82" name="Picture 81" descr="Warehouse Management">
            <a:extLst>
              <a:ext uri="{FF2B5EF4-FFF2-40B4-BE49-F238E27FC236}">
                <a16:creationId xmlns:a16="http://schemas.microsoft.com/office/drawing/2014/main" id="{64349FFF-4226-5E9D-EBD9-C5BA787D33FD}"/>
              </a:ext>
            </a:extLst>
          </p:cNvPr>
          <p:cNvPicPr>
            <a:picLocks noChangeAspect="1" noChangeArrowheads="1"/>
          </p:cNvPicPr>
          <p:nvPr/>
        </p:nvPicPr>
        <p:blipFill>
          <a:blip r:embed="rId8" cstate="print"/>
          <a:srcRect/>
          <a:stretch>
            <a:fillRect/>
          </a:stretch>
        </p:blipFill>
        <p:spPr bwMode="auto">
          <a:xfrm>
            <a:off x="1852332" y="1797773"/>
            <a:ext cx="977081" cy="649472"/>
          </a:xfrm>
          <a:prstGeom prst="rect">
            <a:avLst/>
          </a:prstGeom>
          <a:noFill/>
        </p:spPr>
      </p:pic>
      <p:pic>
        <p:nvPicPr>
          <p:cNvPr id="83" name="Picture 82">
            <a:extLst>
              <a:ext uri="{FF2B5EF4-FFF2-40B4-BE49-F238E27FC236}">
                <a16:creationId xmlns:a16="http://schemas.microsoft.com/office/drawing/2014/main" id="{099E0AD3-FDF0-32C2-5CD5-AE453704B066}"/>
              </a:ext>
            </a:extLst>
          </p:cNvPr>
          <p:cNvPicPr>
            <a:picLocks noChangeAspect="1" noChangeArrowheads="1"/>
          </p:cNvPicPr>
          <p:nvPr/>
        </p:nvPicPr>
        <p:blipFill>
          <a:blip r:embed="rId9" cstate="print"/>
          <a:srcRect/>
          <a:stretch>
            <a:fillRect/>
          </a:stretch>
        </p:blipFill>
        <p:spPr bwMode="auto">
          <a:xfrm>
            <a:off x="1928023" y="2787064"/>
            <a:ext cx="1039724" cy="663992"/>
          </a:xfrm>
          <a:prstGeom prst="rect">
            <a:avLst/>
          </a:prstGeom>
          <a:noFill/>
          <a:ln w="9525">
            <a:noFill/>
            <a:miter lim="800000"/>
            <a:headEnd/>
            <a:tailEnd/>
          </a:ln>
        </p:spPr>
      </p:pic>
      <p:grpSp>
        <p:nvGrpSpPr>
          <p:cNvPr id="84" name="Group 83">
            <a:extLst>
              <a:ext uri="{FF2B5EF4-FFF2-40B4-BE49-F238E27FC236}">
                <a16:creationId xmlns:a16="http://schemas.microsoft.com/office/drawing/2014/main" id="{EB02DEB7-FD84-E401-D3D8-DAA57F9D1D82}"/>
              </a:ext>
            </a:extLst>
          </p:cNvPr>
          <p:cNvGrpSpPr>
            <a:grpSpLocks noChangeAspect="1"/>
          </p:cNvGrpSpPr>
          <p:nvPr/>
        </p:nvGrpSpPr>
        <p:grpSpPr>
          <a:xfrm>
            <a:off x="9659951" y="4604861"/>
            <a:ext cx="528092" cy="1036328"/>
            <a:chOff x="8756083" y="1726475"/>
            <a:chExt cx="1396105" cy="2798307"/>
          </a:xfrm>
        </p:grpSpPr>
        <p:pic>
          <p:nvPicPr>
            <p:cNvPr id="85" name="Picture 84">
              <a:extLst>
                <a:ext uri="{FF2B5EF4-FFF2-40B4-BE49-F238E27FC236}">
                  <a16:creationId xmlns:a16="http://schemas.microsoft.com/office/drawing/2014/main" id="{EEF1D5EC-CC59-C9CF-46B8-7436E02A6BCC}"/>
                </a:ext>
              </a:extLst>
            </p:cNvPr>
            <p:cNvPicPr>
              <a:picLocks noChangeAspect="1"/>
            </p:cNvPicPr>
            <p:nvPr/>
          </p:nvPicPr>
          <p:blipFill>
            <a:blip r:embed="rId10"/>
            <a:stretch>
              <a:fillRect/>
            </a:stretch>
          </p:blipFill>
          <p:spPr>
            <a:xfrm>
              <a:off x="8756083" y="1726475"/>
              <a:ext cx="1396105" cy="2798307"/>
            </a:xfrm>
            <a:prstGeom prst="rect">
              <a:avLst/>
            </a:prstGeom>
          </p:spPr>
        </p:pic>
        <p:sp>
          <p:nvSpPr>
            <p:cNvPr id="86" name="TextBox 85">
              <a:extLst>
                <a:ext uri="{FF2B5EF4-FFF2-40B4-BE49-F238E27FC236}">
                  <a16:creationId xmlns:a16="http://schemas.microsoft.com/office/drawing/2014/main" id="{67339CC9-0416-0602-16BE-7A3959828062}"/>
                </a:ext>
              </a:extLst>
            </p:cNvPr>
            <p:cNvSpPr txBox="1"/>
            <p:nvPr/>
          </p:nvSpPr>
          <p:spPr>
            <a:xfrm>
              <a:off x="9222489" y="3698943"/>
              <a:ext cx="463294" cy="623296"/>
            </a:xfrm>
            <a:prstGeom prst="rect">
              <a:avLst/>
            </a:prstGeom>
            <a:noFill/>
          </p:spPr>
          <p:txBody>
            <a:bodyPr wrap="square" rtlCol="0">
              <a:spAutoFit/>
            </a:bodyPr>
            <a:lstStyle/>
            <a:p>
              <a:r>
                <a:rPr lang="en-US" sz="900" dirty="0">
                  <a:latin typeface="+mn-lt"/>
                </a:rPr>
                <a:t> </a:t>
              </a:r>
            </a:p>
          </p:txBody>
        </p:sp>
      </p:grpSp>
      <p:grpSp>
        <p:nvGrpSpPr>
          <p:cNvPr id="127" name="Group 126">
            <a:extLst>
              <a:ext uri="{FF2B5EF4-FFF2-40B4-BE49-F238E27FC236}">
                <a16:creationId xmlns:a16="http://schemas.microsoft.com/office/drawing/2014/main" id="{D219CE4F-2B2D-BFFA-9254-76F2CD276F10}"/>
              </a:ext>
            </a:extLst>
          </p:cNvPr>
          <p:cNvGrpSpPr/>
          <p:nvPr/>
        </p:nvGrpSpPr>
        <p:grpSpPr>
          <a:xfrm>
            <a:off x="4305864" y="2849258"/>
            <a:ext cx="3418002" cy="2200749"/>
            <a:chOff x="2781864" y="2849257"/>
            <a:chExt cx="3418002" cy="2200749"/>
          </a:xfrm>
        </p:grpSpPr>
        <p:pic>
          <p:nvPicPr>
            <p:cNvPr id="76" name="Graphic 75" descr="Map compass with solid fill">
              <a:extLst>
                <a:ext uri="{FF2B5EF4-FFF2-40B4-BE49-F238E27FC236}">
                  <a16:creationId xmlns:a16="http://schemas.microsoft.com/office/drawing/2014/main" id="{133B1F9D-3507-5A6B-B7AA-849AF2C477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81864" y="2849257"/>
              <a:ext cx="3418002" cy="2200749"/>
            </a:xfrm>
            <a:prstGeom prst="rect">
              <a:avLst/>
            </a:prstGeom>
          </p:spPr>
        </p:pic>
        <p:pic>
          <p:nvPicPr>
            <p:cNvPr id="77" name="Picture 76" descr="Massive planets orbiting a bright space">
              <a:extLst>
                <a:ext uri="{FF2B5EF4-FFF2-40B4-BE49-F238E27FC236}">
                  <a16:creationId xmlns:a16="http://schemas.microsoft.com/office/drawing/2014/main" id="{E90A6A99-2F5C-E596-3D70-B8F51AD91C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90606" y="332656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7" name="Picture 86" descr="A picture containing text, clipart, dishware&#10;&#10;Description automatically generated">
              <a:extLst>
                <a:ext uri="{FF2B5EF4-FFF2-40B4-BE49-F238E27FC236}">
                  <a16:creationId xmlns:a16="http://schemas.microsoft.com/office/drawing/2014/main" id="{43E81A97-AB98-D7F7-5B4A-2E569072B7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74553" y="3699599"/>
              <a:ext cx="1014413" cy="500063"/>
            </a:xfrm>
            <a:prstGeom prst="rect">
              <a:avLst/>
            </a:prstGeom>
          </p:spPr>
        </p:pic>
      </p:grpSp>
      <p:sp>
        <p:nvSpPr>
          <p:cNvPr id="88" name="TextBox 87">
            <a:extLst>
              <a:ext uri="{FF2B5EF4-FFF2-40B4-BE49-F238E27FC236}">
                <a16:creationId xmlns:a16="http://schemas.microsoft.com/office/drawing/2014/main" id="{A77687B4-51BF-E4E4-47DF-CBD11A5E5E14}"/>
              </a:ext>
            </a:extLst>
          </p:cNvPr>
          <p:cNvSpPr txBox="1"/>
          <p:nvPr/>
        </p:nvSpPr>
        <p:spPr>
          <a:xfrm>
            <a:off x="1731693" y="3469858"/>
            <a:ext cx="1366415" cy="230832"/>
          </a:xfrm>
          <a:prstGeom prst="rect">
            <a:avLst/>
          </a:prstGeom>
          <a:noFill/>
        </p:spPr>
        <p:txBody>
          <a:bodyPr wrap="square" rtlCol="0">
            <a:spAutoFit/>
          </a:bodyPr>
          <a:lstStyle/>
          <a:p>
            <a:pPr algn="ctr"/>
            <a:r>
              <a:rPr lang="en-US" sz="900" dirty="0">
                <a:latin typeface="+mn-lt"/>
              </a:rPr>
              <a:t>Industrial Networks</a:t>
            </a:r>
          </a:p>
        </p:txBody>
      </p:sp>
      <p:sp>
        <p:nvSpPr>
          <p:cNvPr id="89" name="TextBox 88">
            <a:extLst>
              <a:ext uri="{FF2B5EF4-FFF2-40B4-BE49-F238E27FC236}">
                <a16:creationId xmlns:a16="http://schemas.microsoft.com/office/drawing/2014/main" id="{CC4F44D8-0724-4867-1EF6-4F2FFE39F94C}"/>
              </a:ext>
            </a:extLst>
          </p:cNvPr>
          <p:cNvSpPr txBox="1"/>
          <p:nvPr/>
        </p:nvSpPr>
        <p:spPr>
          <a:xfrm>
            <a:off x="5433830" y="2450859"/>
            <a:ext cx="1366415" cy="230832"/>
          </a:xfrm>
          <a:prstGeom prst="rect">
            <a:avLst/>
          </a:prstGeom>
          <a:noFill/>
        </p:spPr>
        <p:txBody>
          <a:bodyPr wrap="square" rtlCol="0">
            <a:spAutoFit/>
          </a:bodyPr>
          <a:lstStyle/>
          <a:p>
            <a:pPr algn="ctr"/>
            <a:r>
              <a:rPr lang="en-US" sz="900" dirty="0">
                <a:latin typeface="+mn-lt"/>
              </a:rPr>
              <a:t>Automotive</a:t>
            </a:r>
          </a:p>
        </p:txBody>
      </p:sp>
      <p:sp>
        <p:nvSpPr>
          <p:cNvPr id="90" name="TextBox 89">
            <a:extLst>
              <a:ext uri="{FF2B5EF4-FFF2-40B4-BE49-F238E27FC236}">
                <a16:creationId xmlns:a16="http://schemas.microsoft.com/office/drawing/2014/main" id="{1E219E68-4936-6743-A082-FBF9BDF0163D}"/>
              </a:ext>
            </a:extLst>
          </p:cNvPr>
          <p:cNvSpPr txBox="1"/>
          <p:nvPr/>
        </p:nvSpPr>
        <p:spPr>
          <a:xfrm>
            <a:off x="3289743" y="5682657"/>
            <a:ext cx="1366415" cy="230832"/>
          </a:xfrm>
          <a:prstGeom prst="rect">
            <a:avLst/>
          </a:prstGeom>
          <a:noFill/>
        </p:spPr>
        <p:txBody>
          <a:bodyPr wrap="square" rtlCol="0">
            <a:spAutoFit/>
          </a:bodyPr>
          <a:lstStyle/>
          <a:p>
            <a:pPr algn="ctr"/>
            <a:r>
              <a:rPr lang="en-US" sz="900" dirty="0">
                <a:latin typeface="+mn-lt"/>
              </a:rPr>
              <a:t>Consumer Devices</a:t>
            </a:r>
          </a:p>
        </p:txBody>
      </p:sp>
      <p:pic>
        <p:nvPicPr>
          <p:cNvPr id="91" name="Picture 90" descr="next-46-att-telehealth">
            <a:extLst>
              <a:ext uri="{FF2B5EF4-FFF2-40B4-BE49-F238E27FC236}">
                <a16:creationId xmlns:a16="http://schemas.microsoft.com/office/drawing/2014/main" id="{66BFC5BA-0D7A-1A93-10D7-56F2BCFD910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08188" y="4837485"/>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a:extLst>
              <a:ext uri="{FF2B5EF4-FFF2-40B4-BE49-F238E27FC236}">
                <a16:creationId xmlns:a16="http://schemas.microsoft.com/office/drawing/2014/main" id="{E28FA1AF-AE48-AB4F-212B-941A3585A019}"/>
              </a:ext>
            </a:extLst>
          </p:cNvPr>
          <p:cNvSpPr txBox="1"/>
          <p:nvPr/>
        </p:nvSpPr>
        <p:spPr>
          <a:xfrm>
            <a:off x="9023035" y="4596907"/>
            <a:ext cx="721955" cy="230832"/>
          </a:xfrm>
          <a:prstGeom prst="rect">
            <a:avLst/>
          </a:prstGeom>
          <a:noFill/>
        </p:spPr>
        <p:txBody>
          <a:bodyPr wrap="square" rtlCol="0">
            <a:spAutoFit/>
          </a:bodyPr>
          <a:lstStyle/>
          <a:p>
            <a:pPr algn="ctr"/>
            <a:r>
              <a:rPr lang="en-US" sz="900" dirty="0">
                <a:latin typeface="+mn-lt"/>
              </a:rPr>
              <a:t>Medical</a:t>
            </a:r>
          </a:p>
        </p:txBody>
      </p:sp>
      <p:pic>
        <p:nvPicPr>
          <p:cNvPr id="93" name="Picture 92">
            <a:extLst>
              <a:ext uri="{FF2B5EF4-FFF2-40B4-BE49-F238E27FC236}">
                <a16:creationId xmlns:a16="http://schemas.microsoft.com/office/drawing/2014/main" id="{720EF1EB-25F1-3FEA-AF26-DBFA1467E78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34846" y="5409222"/>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a:extLst>
              <a:ext uri="{FF2B5EF4-FFF2-40B4-BE49-F238E27FC236}">
                <a16:creationId xmlns:a16="http://schemas.microsoft.com/office/drawing/2014/main" id="{6CE5DBB2-7DD1-9577-0B20-3B410E64DE0F}"/>
              </a:ext>
            </a:extLst>
          </p:cNvPr>
          <p:cNvSpPr txBox="1"/>
          <p:nvPr/>
        </p:nvSpPr>
        <p:spPr>
          <a:xfrm>
            <a:off x="6874415" y="5048046"/>
            <a:ext cx="1366415" cy="369332"/>
          </a:xfrm>
          <a:prstGeom prst="rect">
            <a:avLst/>
          </a:prstGeom>
          <a:noFill/>
        </p:spPr>
        <p:txBody>
          <a:bodyPr wrap="square" rtlCol="0">
            <a:spAutoFit/>
          </a:bodyPr>
          <a:lstStyle/>
          <a:p>
            <a:pPr algn="ctr"/>
            <a:r>
              <a:rPr lang="en-US" sz="900" dirty="0">
                <a:latin typeface="+mn-lt"/>
              </a:rPr>
              <a:t>Optical</a:t>
            </a:r>
            <a:br>
              <a:rPr lang="en-US" sz="900" dirty="0">
                <a:latin typeface="+mn-lt"/>
              </a:rPr>
            </a:br>
            <a:r>
              <a:rPr lang="en-US" sz="900" dirty="0">
                <a:latin typeface="+mn-lt"/>
              </a:rPr>
              <a:t>Communications</a:t>
            </a:r>
          </a:p>
        </p:txBody>
      </p:sp>
      <p:sp>
        <p:nvSpPr>
          <p:cNvPr id="95" name="TextBox 94">
            <a:extLst>
              <a:ext uri="{FF2B5EF4-FFF2-40B4-BE49-F238E27FC236}">
                <a16:creationId xmlns:a16="http://schemas.microsoft.com/office/drawing/2014/main" id="{071120E9-C6FA-5870-FFC9-2C6FD4726C02}"/>
              </a:ext>
            </a:extLst>
          </p:cNvPr>
          <p:cNvSpPr txBox="1"/>
          <p:nvPr/>
        </p:nvSpPr>
        <p:spPr>
          <a:xfrm>
            <a:off x="8250764" y="3502899"/>
            <a:ext cx="1048211" cy="784830"/>
          </a:xfrm>
          <a:prstGeom prst="rect">
            <a:avLst/>
          </a:prstGeom>
          <a:noFill/>
        </p:spPr>
        <p:txBody>
          <a:bodyPr wrap="square" rtlCol="0">
            <a:spAutoFit/>
          </a:bodyPr>
          <a:lstStyle/>
          <a:p>
            <a:pPr algn="ctr"/>
            <a:r>
              <a:rPr lang="en-US" sz="900" dirty="0">
                <a:latin typeface="+mn-lt"/>
              </a:rPr>
              <a:t>Multi-media networks</a:t>
            </a:r>
            <a:br>
              <a:rPr lang="en-US" sz="900" dirty="0">
                <a:latin typeface="+mn-lt"/>
              </a:rPr>
            </a:br>
            <a:r>
              <a:rPr lang="en-US" sz="900" dirty="0">
                <a:latin typeface="+mn-lt"/>
              </a:rPr>
              <a:t>&amp;</a:t>
            </a:r>
          </a:p>
          <a:p>
            <a:pPr algn="ctr"/>
            <a:r>
              <a:rPr lang="en-US" sz="900" dirty="0">
                <a:latin typeface="+mn-lt"/>
              </a:rPr>
              <a:t>High Speed</a:t>
            </a:r>
            <a:br>
              <a:rPr lang="en-US" sz="900" dirty="0">
                <a:latin typeface="+mn-lt"/>
              </a:rPr>
            </a:br>
            <a:r>
              <a:rPr lang="en-US" sz="900" dirty="0">
                <a:latin typeface="+mn-lt"/>
              </a:rPr>
              <a:t>Interconnect</a:t>
            </a:r>
          </a:p>
        </p:txBody>
      </p:sp>
      <p:pic>
        <p:nvPicPr>
          <p:cNvPr id="96" name="Picture 95">
            <a:extLst>
              <a:ext uri="{FF2B5EF4-FFF2-40B4-BE49-F238E27FC236}">
                <a16:creationId xmlns:a16="http://schemas.microsoft.com/office/drawing/2014/main" id="{E2C89860-77B9-36E6-55A8-4B461552A72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993754" y="1797774"/>
            <a:ext cx="1066025" cy="653079"/>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a:extLst>
              <a:ext uri="{FF2B5EF4-FFF2-40B4-BE49-F238E27FC236}">
                <a16:creationId xmlns:a16="http://schemas.microsoft.com/office/drawing/2014/main" id="{6069394B-6A16-8C2E-80FB-975C0232F67B}"/>
              </a:ext>
            </a:extLst>
          </p:cNvPr>
          <p:cNvSpPr txBox="1"/>
          <p:nvPr/>
        </p:nvSpPr>
        <p:spPr>
          <a:xfrm>
            <a:off x="2221657" y="2450859"/>
            <a:ext cx="1366415" cy="230832"/>
          </a:xfrm>
          <a:prstGeom prst="rect">
            <a:avLst/>
          </a:prstGeom>
          <a:noFill/>
        </p:spPr>
        <p:txBody>
          <a:bodyPr wrap="square" rtlCol="0">
            <a:spAutoFit/>
          </a:bodyPr>
          <a:lstStyle/>
          <a:p>
            <a:pPr algn="ctr"/>
            <a:r>
              <a:rPr lang="en-US" sz="900" dirty="0">
                <a:latin typeface="+mn-lt"/>
              </a:rPr>
              <a:t>Locating and Tracking</a:t>
            </a:r>
          </a:p>
        </p:txBody>
      </p:sp>
      <p:pic>
        <p:nvPicPr>
          <p:cNvPr id="98" name="Bild 4">
            <a:extLst>
              <a:ext uri="{FF2B5EF4-FFF2-40B4-BE49-F238E27FC236}">
                <a16:creationId xmlns:a16="http://schemas.microsoft.com/office/drawing/2014/main" id="{A2C9A5F2-029C-8DAE-A967-1A544CFF45F0}"/>
              </a:ext>
            </a:extLst>
          </p:cNvPr>
          <p:cNvPicPr>
            <a:picLocks noChangeAspect="1"/>
          </p:cNvPicPr>
          <p:nvPr/>
        </p:nvPicPr>
        <p:blipFill>
          <a:blip r:embed="rId18" cstate="print"/>
          <a:srcRect/>
          <a:stretch>
            <a:fillRect/>
          </a:stretch>
        </p:blipFill>
        <p:spPr bwMode="auto">
          <a:xfrm>
            <a:off x="8869331" y="2119245"/>
            <a:ext cx="1530127" cy="987734"/>
          </a:xfrm>
          <a:prstGeom prst="rect">
            <a:avLst/>
          </a:prstGeom>
          <a:noFill/>
        </p:spPr>
      </p:pic>
      <p:sp>
        <p:nvSpPr>
          <p:cNvPr id="99" name="TextBox 98">
            <a:extLst>
              <a:ext uri="{FF2B5EF4-FFF2-40B4-BE49-F238E27FC236}">
                <a16:creationId xmlns:a16="http://schemas.microsoft.com/office/drawing/2014/main" id="{2091AF21-E0FD-DAFC-B1D1-29C016DB70C2}"/>
              </a:ext>
            </a:extLst>
          </p:cNvPr>
          <p:cNvSpPr txBox="1"/>
          <p:nvPr/>
        </p:nvSpPr>
        <p:spPr>
          <a:xfrm>
            <a:off x="7968794" y="2824804"/>
            <a:ext cx="1366415" cy="230832"/>
          </a:xfrm>
          <a:prstGeom prst="rect">
            <a:avLst/>
          </a:prstGeom>
          <a:noFill/>
        </p:spPr>
        <p:txBody>
          <a:bodyPr wrap="square" rtlCol="0">
            <a:spAutoFit/>
          </a:bodyPr>
          <a:lstStyle/>
          <a:p>
            <a:pPr algn="ctr"/>
            <a:r>
              <a:rPr lang="en-US" sz="900" dirty="0">
                <a:latin typeface="+mn-lt"/>
              </a:rPr>
              <a:t>FAN/MAN/RAN</a:t>
            </a:r>
          </a:p>
        </p:txBody>
      </p:sp>
      <p:pic>
        <p:nvPicPr>
          <p:cNvPr id="100" name="Picture 99">
            <a:extLst>
              <a:ext uri="{FF2B5EF4-FFF2-40B4-BE49-F238E27FC236}">
                <a16:creationId xmlns:a16="http://schemas.microsoft.com/office/drawing/2014/main" id="{2229DE0A-32F2-3907-17B1-BA36791F3D7A}"/>
              </a:ext>
            </a:extLst>
          </p:cNvPr>
          <p:cNvPicPr>
            <a:picLocks noChangeAspect="1" noChangeArrowheads="1"/>
          </p:cNvPicPr>
          <p:nvPr/>
        </p:nvPicPr>
        <p:blipFill>
          <a:blip r:embed="rId19" cstate="print"/>
          <a:srcRect/>
          <a:stretch>
            <a:fillRect/>
          </a:stretch>
        </p:blipFill>
        <p:spPr bwMode="auto">
          <a:xfrm>
            <a:off x="4286326" y="1745041"/>
            <a:ext cx="922622" cy="711188"/>
          </a:xfrm>
          <a:prstGeom prst="rect">
            <a:avLst/>
          </a:prstGeom>
          <a:noFill/>
          <a:ln w="9525">
            <a:noFill/>
            <a:miter lim="800000"/>
            <a:headEnd/>
            <a:tailEnd/>
          </a:ln>
        </p:spPr>
      </p:pic>
      <p:sp>
        <p:nvSpPr>
          <p:cNvPr id="101" name="TextBox 100">
            <a:extLst>
              <a:ext uri="{FF2B5EF4-FFF2-40B4-BE49-F238E27FC236}">
                <a16:creationId xmlns:a16="http://schemas.microsoft.com/office/drawing/2014/main" id="{EA883975-AE05-1E61-95D4-74DF3BCA475A}"/>
              </a:ext>
            </a:extLst>
          </p:cNvPr>
          <p:cNvSpPr txBox="1"/>
          <p:nvPr/>
        </p:nvSpPr>
        <p:spPr>
          <a:xfrm>
            <a:off x="4220633" y="2450859"/>
            <a:ext cx="1075812" cy="369332"/>
          </a:xfrm>
          <a:prstGeom prst="rect">
            <a:avLst/>
          </a:prstGeom>
          <a:noFill/>
        </p:spPr>
        <p:txBody>
          <a:bodyPr wrap="square" rtlCol="0">
            <a:spAutoFit/>
          </a:bodyPr>
          <a:lstStyle/>
          <a:p>
            <a:pPr algn="ctr"/>
            <a:r>
              <a:rPr lang="en-US" sz="900" dirty="0">
                <a:latin typeface="+mn-lt"/>
              </a:rPr>
              <a:t>Ultra-low Power Sensors</a:t>
            </a:r>
          </a:p>
        </p:txBody>
      </p:sp>
      <p:sp>
        <p:nvSpPr>
          <p:cNvPr id="102" name="Rectangle 101">
            <a:extLst>
              <a:ext uri="{FF2B5EF4-FFF2-40B4-BE49-F238E27FC236}">
                <a16:creationId xmlns:a16="http://schemas.microsoft.com/office/drawing/2014/main" id="{8E8049B6-5860-B2CB-025E-4E3C110C3C84}"/>
              </a:ext>
            </a:extLst>
          </p:cNvPr>
          <p:cNvSpPr/>
          <p:nvPr/>
        </p:nvSpPr>
        <p:spPr>
          <a:xfrm>
            <a:off x="7070725" y="1591619"/>
            <a:ext cx="3453744" cy="1708469"/>
          </a:xfrm>
          <a:prstGeom prst="rect">
            <a:avLst/>
          </a:prstGeom>
          <a:noFill/>
          <a:ln>
            <a:solidFill>
              <a:srgbClr val="C7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F24BB662-7FDC-0602-A70D-CC5B66D5BFA5}"/>
              </a:ext>
            </a:extLst>
          </p:cNvPr>
          <p:cNvSpPr txBox="1"/>
          <p:nvPr/>
        </p:nvSpPr>
        <p:spPr>
          <a:xfrm>
            <a:off x="7111613" y="2723968"/>
            <a:ext cx="979756" cy="523220"/>
          </a:xfrm>
          <a:prstGeom prst="rect">
            <a:avLst/>
          </a:prstGeom>
          <a:noFill/>
        </p:spPr>
        <p:txBody>
          <a:bodyPr wrap="none" rtlCol="0">
            <a:spAutoFit/>
          </a:bodyPr>
          <a:lstStyle/>
          <a:p>
            <a:pPr algn="ctr"/>
            <a:r>
              <a:rPr lang="en-US" sz="1400" b="1" dirty="0">
                <a:solidFill>
                  <a:srgbClr val="C77A00"/>
                </a:solidFill>
                <a:latin typeface="+mn-lt"/>
              </a:rPr>
              <a:t>802.15.16</a:t>
            </a:r>
          </a:p>
          <a:p>
            <a:pPr algn="ctr"/>
            <a:r>
              <a:rPr lang="en-US" sz="1400" b="1" dirty="0">
                <a:solidFill>
                  <a:srgbClr val="C77A00"/>
                </a:solidFill>
                <a:latin typeface="+mn-lt"/>
              </a:rPr>
              <a:t>802.15.4</a:t>
            </a:r>
          </a:p>
        </p:txBody>
      </p:sp>
      <p:sp>
        <p:nvSpPr>
          <p:cNvPr id="104" name="Rectangle 103">
            <a:extLst>
              <a:ext uri="{FF2B5EF4-FFF2-40B4-BE49-F238E27FC236}">
                <a16:creationId xmlns:a16="http://schemas.microsoft.com/office/drawing/2014/main" id="{75F09C2D-4AEB-272B-14B3-E3F4CA1F14D7}"/>
              </a:ext>
            </a:extLst>
          </p:cNvPr>
          <p:cNvSpPr/>
          <p:nvPr/>
        </p:nvSpPr>
        <p:spPr>
          <a:xfrm>
            <a:off x="7554766" y="3413394"/>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0158A3E9-59B7-9E46-F156-AC5AEC950089}"/>
              </a:ext>
            </a:extLst>
          </p:cNvPr>
          <p:cNvSpPr txBox="1"/>
          <p:nvPr/>
        </p:nvSpPr>
        <p:spPr>
          <a:xfrm>
            <a:off x="7554766" y="3753420"/>
            <a:ext cx="880369" cy="307777"/>
          </a:xfrm>
          <a:prstGeom prst="rect">
            <a:avLst/>
          </a:prstGeom>
          <a:noFill/>
        </p:spPr>
        <p:txBody>
          <a:bodyPr wrap="none" rtlCol="0">
            <a:spAutoFit/>
          </a:bodyPr>
          <a:lstStyle/>
          <a:p>
            <a:r>
              <a:rPr lang="en-US" sz="1400" b="1" dirty="0">
                <a:solidFill>
                  <a:srgbClr val="00B050"/>
                </a:solidFill>
                <a:latin typeface="+mn-lt"/>
              </a:rPr>
              <a:t>802.15.3</a:t>
            </a:r>
          </a:p>
        </p:txBody>
      </p:sp>
      <p:sp>
        <p:nvSpPr>
          <p:cNvPr id="106" name="Rectangle 105">
            <a:extLst>
              <a:ext uri="{FF2B5EF4-FFF2-40B4-BE49-F238E27FC236}">
                <a16:creationId xmlns:a16="http://schemas.microsoft.com/office/drawing/2014/main" id="{CC9E344C-39DB-3097-25AB-88B9F0F9F582}"/>
              </a:ext>
            </a:extLst>
          </p:cNvPr>
          <p:cNvSpPr/>
          <p:nvPr/>
        </p:nvSpPr>
        <p:spPr>
          <a:xfrm>
            <a:off x="8150768" y="4505480"/>
            <a:ext cx="2373701" cy="1564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D0B677BA-9C09-AAFD-7745-55F79F0F070D}"/>
              </a:ext>
            </a:extLst>
          </p:cNvPr>
          <p:cNvSpPr txBox="1"/>
          <p:nvPr/>
        </p:nvSpPr>
        <p:spPr>
          <a:xfrm>
            <a:off x="8166616" y="4549764"/>
            <a:ext cx="880369" cy="307777"/>
          </a:xfrm>
          <a:prstGeom prst="rect">
            <a:avLst/>
          </a:prstGeom>
          <a:noFill/>
        </p:spPr>
        <p:txBody>
          <a:bodyPr wrap="none" rtlCol="0">
            <a:spAutoFit/>
          </a:bodyPr>
          <a:lstStyle/>
          <a:p>
            <a:r>
              <a:rPr lang="en-US" sz="1400" b="1" dirty="0">
                <a:solidFill>
                  <a:srgbClr val="FF0000"/>
                </a:solidFill>
                <a:latin typeface="+mn-lt"/>
              </a:rPr>
              <a:t>802.15.6</a:t>
            </a:r>
          </a:p>
        </p:txBody>
      </p:sp>
      <p:sp>
        <p:nvSpPr>
          <p:cNvPr id="108" name="Rectangle 107">
            <a:extLst>
              <a:ext uri="{FF2B5EF4-FFF2-40B4-BE49-F238E27FC236}">
                <a16:creationId xmlns:a16="http://schemas.microsoft.com/office/drawing/2014/main" id="{7D4D240A-A511-5055-A5E0-34E0D9E49902}"/>
              </a:ext>
            </a:extLst>
          </p:cNvPr>
          <p:cNvSpPr/>
          <p:nvPr/>
        </p:nvSpPr>
        <p:spPr>
          <a:xfrm>
            <a:off x="7057984" y="4506120"/>
            <a:ext cx="985359" cy="156485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B5AAB971-F6C6-C095-3299-2D4A348A0498}"/>
              </a:ext>
            </a:extLst>
          </p:cNvPr>
          <p:cNvSpPr txBox="1"/>
          <p:nvPr/>
        </p:nvSpPr>
        <p:spPr>
          <a:xfrm>
            <a:off x="7059632" y="4557220"/>
            <a:ext cx="979756" cy="523220"/>
          </a:xfrm>
          <a:prstGeom prst="rect">
            <a:avLst/>
          </a:prstGeom>
          <a:noFill/>
        </p:spPr>
        <p:txBody>
          <a:bodyPr wrap="none" rtlCol="0">
            <a:spAutoFit/>
          </a:bodyPr>
          <a:lstStyle/>
          <a:p>
            <a:pPr algn="ctr"/>
            <a:r>
              <a:rPr lang="en-US" sz="1400" b="1" dirty="0">
                <a:solidFill>
                  <a:schemeClr val="tx2">
                    <a:lumMod val="50000"/>
                  </a:schemeClr>
                </a:solidFill>
                <a:latin typeface="+mn-lt"/>
              </a:rPr>
              <a:t>802.15.7</a:t>
            </a:r>
          </a:p>
          <a:p>
            <a:pPr algn="ctr"/>
            <a:r>
              <a:rPr lang="en-US" sz="1400" b="1" dirty="0">
                <a:solidFill>
                  <a:schemeClr val="tx2">
                    <a:lumMod val="50000"/>
                  </a:schemeClr>
                </a:solidFill>
                <a:latin typeface="+mn-lt"/>
              </a:rPr>
              <a:t>802.15.13</a:t>
            </a:r>
          </a:p>
        </p:txBody>
      </p:sp>
      <p:sp>
        <p:nvSpPr>
          <p:cNvPr id="110" name="TextBox 109">
            <a:extLst>
              <a:ext uri="{FF2B5EF4-FFF2-40B4-BE49-F238E27FC236}">
                <a16:creationId xmlns:a16="http://schemas.microsoft.com/office/drawing/2014/main" id="{35082F46-BD66-20AA-D8C8-15B90B9F4B33}"/>
              </a:ext>
            </a:extLst>
          </p:cNvPr>
          <p:cNvSpPr txBox="1"/>
          <p:nvPr/>
        </p:nvSpPr>
        <p:spPr>
          <a:xfrm>
            <a:off x="3509273" y="3795140"/>
            <a:ext cx="880369" cy="307777"/>
          </a:xfrm>
          <a:prstGeom prst="rect">
            <a:avLst/>
          </a:prstGeom>
          <a:noFill/>
        </p:spPr>
        <p:txBody>
          <a:bodyPr wrap="none" rtlCol="0">
            <a:spAutoFit/>
          </a:bodyPr>
          <a:lstStyle/>
          <a:p>
            <a:r>
              <a:rPr lang="en-US" sz="1400" b="1" dirty="0">
                <a:solidFill>
                  <a:srgbClr val="0000FF"/>
                </a:solidFill>
                <a:latin typeface="+mn-lt"/>
              </a:rPr>
              <a:t>802.15.4</a:t>
            </a:r>
          </a:p>
        </p:txBody>
      </p:sp>
      <p:sp>
        <p:nvSpPr>
          <p:cNvPr id="111" name="TextBox 110">
            <a:extLst>
              <a:ext uri="{FF2B5EF4-FFF2-40B4-BE49-F238E27FC236}">
                <a16:creationId xmlns:a16="http://schemas.microsoft.com/office/drawing/2014/main" id="{B76F9A34-828A-260D-47FC-D7F2B55FB8C6}"/>
              </a:ext>
            </a:extLst>
          </p:cNvPr>
          <p:cNvSpPr txBox="1"/>
          <p:nvPr/>
        </p:nvSpPr>
        <p:spPr>
          <a:xfrm>
            <a:off x="1928457" y="4510251"/>
            <a:ext cx="1366415" cy="230832"/>
          </a:xfrm>
          <a:prstGeom prst="rect">
            <a:avLst/>
          </a:prstGeom>
          <a:noFill/>
        </p:spPr>
        <p:txBody>
          <a:bodyPr wrap="square" rtlCol="0">
            <a:spAutoFit/>
          </a:bodyPr>
          <a:lstStyle/>
          <a:p>
            <a:pPr algn="ctr"/>
            <a:r>
              <a:rPr lang="en-US" sz="900" dirty="0">
                <a:latin typeface="+mn-lt"/>
              </a:rPr>
              <a:t>Structural Monitoring</a:t>
            </a:r>
          </a:p>
        </p:txBody>
      </p:sp>
      <p:sp>
        <p:nvSpPr>
          <p:cNvPr id="112" name="TextBox 111">
            <a:extLst>
              <a:ext uri="{FF2B5EF4-FFF2-40B4-BE49-F238E27FC236}">
                <a16:creationId xmlns:a16="http://schemas.microsoft.com/office/drawing/2014/main" id="{1398E624-37AD-704E-FE17-D05584BABE71}"/>
              </a:ext>
            </a:extLst>
          </p:cNvPr>
          <p:cNvSpPr txBox="1"/>
          <p:nvPr/>
        </p:nvSpPr>
        <p:spPr>
          <a:xfrm>
            <a:off x="1765223" y="5462466"/>
            <a:ext cx="1366415" cy="230832"/>
          </a:xfrm>
          <a:prstGeom prst="rect">
            <a:avLst/>
          </a:prstGeom>
          <a:noFill/>
        </p:spPr>
        <p:txBody>
          <a:bodyPr wrap="square" rtlCol="0">
            <a:spAutoFit/>
          </a:bodyPr>
          <a:lstStyle/>
          <a:p>
            <a:pPr algn="ctr"/>
            <a:r>
              <a:rPr lang="en-US" sz="900" dirty="0">
                <a:latin typeface="+mn-lt"/>
              </a:rPr>
              <a:t>Agricultural Monitoring</a:t>
            </a:r>
          </a:p>
        </p:txBody>
      </p:sp>
      <p:grpSp>
        <p:nvGrpSpPr>
          <p:cNvPr id="115" name="Group 114">
            <a:extLst>
              <a:ext uri="{FF2B5EF4-FFF2-40B4-BE49-F238E27FC236}">
                <a16:creationId xmlns:a16="http://schemas.microsoft.com/office/drawing/2014/main" id="{10083B25-15F9-5659-BF74-2E803DE3707A}"/>
              </a:ext>
            </a:extLst>
          </p:cNvPr>
          <p:cNvGrpSpPr/>
          <p:nvPr/>
        </p:nvGrpSpPr>
        <p:grpSpPr>
          <a:xfrm>
            <a:off x="1688512" y="1583625"/>
            <a:ext cx="5270485" cy="4495520"/>
            <a:chOff x="1740921" y="457565"/>
            <a:chExt cx="5270485" cy="4495520"/>
          </a:xfrm>
        </p:grpSpPr>
        <p:cxnSp>
          <p:nvCxnSpPr>
            <p:cNvPr id="116" name="Straight Connector 115">
              <a:extLst>
                <a:ext uri="{FF2B5EF4-FFF2-40B4-BE49-F238E27FC236}">
                  <a16:creationId xmlns:a16="http://schemas.microsoft.com/office/drawing/2014/main" id="{98CD1232-7004-B5E0-5D27-6E3606AED0B9}"/>
                </a:ext>
              </a:extLst>
            </p:cNvPr>
            <p:cNvCxnSpPr>
              <a:cxnSpLocks/>
            </p:cNvCxnSpPr>
            <p:nvPr/>
          </p:nvCxnSpPr>
          <p:spPr>
            <a:xfrm>
              <a:off x="1740921" y="457565"/>
              <a:ext cx="3797" cy="449552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B3346AF7-BF80-540E-2F62-3027310810FA}"/>
                </a:ext>
              </a:extLst>
            </p:cNvPr>
            <p:cNvCxnSpPr>
              <a:cxnSpLocks/>
            </p:cNvCxnSpPr>
            <p:nvPr/>
          </p:nvCxnSpPr>
          <p:spPr>
            <a:xfrm>
              <a:off x="1746096" y="457565"/>
              <a:ext cx="5265310" cy="382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326613D3-38FE-B929-7025-5C5164F8D44C}"/>
                </a:ext>
              </a:extLst>
            </p:cNvPr>
            <p:cNvCxnSpPr>
              <a:cxnSpLocks/>
            </p:cNvCxnSpPr>
            <p:nvPr/>
          </p:nvCxnSpPr>
          <p:spPr>
            <a:xfrm flipH="1">
              <a:off x="7007588" y="461389"/>
              <a:ext cx="3818" cy="134451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C960CDE2-5DEA-E93B-98D0-3C9B2B5848C6}"/>
                </a:ext>
              </a:extLst>
            </p:cNvPr>
            <p:cNvCxnSpPr>
              <a:cxnSpLocks/>
            </p:cNvCxnSpPr>
            <p:nvPr/>
          </p:nvCxnSpPr>
          <p:spPr>
            <a:xfrm flipH="1">
              <a:off x="5062049" y="1805900"/>
              <a:ext cx="1945539" cy="151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560E4085-7C13-706D-B5FA-6EC879AB84A5}"/>
                </a:ext>
              </a:extLst>
            </p:cNvPr>
            <p:cNvCxnSpPr>
              <a:cxnSpLocks/>
            </p:cNvCxnSpPr>
            <p:nvPr/>
          </p:nvCxnSpPr>
          <p:spPr>
            <a:xfrm flipH="1">
              <a:off x="4488712" y="1807410"/>
              <a:ext cx="573337" cy="1013558"/>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2DE37328-E28F-9CB5-13DA-7C6F46559ED8}"/>
                </a:ext>
              </a:extLst>
            </p:cNvPr>
            <p:cNvCxnSpPr>
              <a:cxnSpLocks/>
            </p:cNvCxnSpPr>
            <p:nvPr/>
          </p:nvCxnSpPr>
          <p:spPr>
            <a:xfrm>
              <a:off x="4488712" y="2820968"/>
              <a:ext cx="561165" cy="956345"/>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29DB6545-408F-90D3-6772-6881D162929E}"/>
                </a:ext>
              </a:extLst>
            </p:cNvPr>
            <p:cNvCxnSpPr>
              <a:cxnSpLocks/>
            </p:cNvCxnSpPr>
            <p:nvPr/>
          </p:nvCxnSpPr>
          <p:spPr>
            <a:xfrm>
              <a:off x="5049877" y="3777313"/>
              <a:ext cx="0" cy="117577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0AC464C7-383F-4952-BEBD-7A5DEEC718B3}"/>
                </a:ext>
              </a:extLst>
            </p:cNvPr>
            <p:cNvCxnSpPr>
              <a:cxnSpLocks/>
            </p:cNvCxnSpPr>
            <p:nvPr/>
          </p:nvCxnSpPr>
          <p:spPr>
            <a:xfrm flipH="1">
              <a:off x="1749893" y="4953085"/>
              <a:ext cx="331215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id="{2393C3FE-3750-E4C7-4500-EA08E007AF7C}"/>
              </a:ext>
            </a:extLst>
          </p:cNvPr>
          <p:cNvSpPr/>
          <p:nvPr/>
        </p:nvSpPr>
        <p:spPr>
          <a:xfrm>
            <a:off x="5116593" y="4907491"/>
            <a:ext cx="848831" cy="1166918"/>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99EC505-BFE6-FE23-FC22-F2142BB658A4}"/>
              </a:ext>
            </a:extLst>
          </p:cNvPr>
          <p:cNvSpPr txBox="1"/>
          <p:nvPr/>
        </p:nvSpPr>
        <p:spPr>
          <a:xfrm>
            <a:off x="5104422" y="4927838"/>
            <a:ext cx="880369" cy="307777"/>
          </a:xfrm>
          <a:prstGeom prst="rect">
            <a:avLst/>
          </a:prstGeom>
          <a:noFill/>
        </p:spPr>
        <p:txBody>
          <a:bodyPr wrap="none" rtlCol="0">
            <a:spAutoFit/>
          </a:bodyPr>
          <a:lstStyle/>
          <a:p>
            <a:r>
              <a:rPr lang="en-US" sz="1400" b="1" dirty="0">
                <a:solidFill>
                  <a:srgbClr val="2AB1FF"/>
                </a:solidFill>
                <a:latin typeface="+mn-lt"/>
              </a:rPr>
              <a:t>802.15.9</a:t>
            </a:r>
          </a:p>
        </p:txBody>
      </p:sp>
      <p:pic>
        <p:nvPicPr>
          <p:cNvPr id="14" name="Picture 4">
            <a:extLst>
              <a:ext uri="{FF2B5EF4-FFF2-40B4-BE49-F238E27FC236}">
                <a16:creationId xmlns:a16="http://schemas.microsoft.com/office/drawing/2014/main" id="{122C3FE8-FB09-4658-3870-EFF02455E60D}"/>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56565" t="5340" b="7488"/>
          <a:stretch/>
        </p:blipFill>
        <p:spPr bwMode="auto">
          <a:xfrm>
            <a:off x="5275071" y="5452332"/>
            <a:ext cx="519396" cy="6026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4170388-BEDD-57BB-21A8-47E2CE55E39E}"/>
              </a:ext>
            </a:extLst>
          </p:cNvPr>
          <p:cNvSpPr/>
          <p:nvPr/>
        </p:nvSpPr>
        <p:spPr>
          <a:xfrm>
            <a:off x="6090411" y="4908119"/>
            <a:ext cx="848831" cy="1166919"/>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2283631-CD04-2460-F83C-42043A77D7BC}"/>
              </a:ext>
            </a:extLst>
          </p:cNvPr>
          <p:cNvSpPr txBox="1"/>
          <p:nvPr/>
        </p:nvSpPr>
        <p:spPr>
          <a:xfrm>
            <a:off x="6026886" y="4927838"/>
            <a:ext cx="979755" cy="307777"/>
          </a:xfrm>
          <a:prstGeom prst="rect">
            <a:avLst/>
          </a:prstGeom>
          <a:noFill/>
        </p:spPr>
        <p:txBody>
          <a:bodyPr wrap="none" rtlCol="0">
            <a:spAutoFit/>
          </a:bodyPr>
          <a:lstStyle/>
          <a:p>
            <a:r>
              <a:rPr lang="en-US" sz="1400" b="1" dirty="0">
                <a:solidFill>
                  <a:srgbClr val="2AB1FF"/>
                </a:solidFill>
                <a:latin typeface="+mn-lt"/>
              </a:rPr>
              <a:t>802.15.10</a:t>
            </a:r>
          </a:p>
        </p:txBody>
      </p:sp>
      <p:pic>
        <p:nvPicPr>
          <p:cNvPr id="17" name="Picture 16" descr="A picture containing text&#10;&#10;Description automatically generated">
            <a:extLst>
              <a:ext uri="{FF2B5EF4-FFF2-40B4-BE49-F238E27FC236}">
                <a16:creationId xmlns:a16="http://schemas.microsoft.com/office/drawing/2014/main" id="{D15B5727-8641-7E19-8525-3070D9473477}"/>
              </a:ext>
            </a:extLst>
          </p:cNvPr>
          <p:cNvPicPr>
            <a:picLocks noChangeAspect="1"/>
          </p:cNvPicPr>
          <p:nvPr/>
        </p:nvPicPr>
        <p:blipFill rotWithShape="1">
          <a:blip r:embed="rId21"/>
          <a:srcRect l="43181" t="4746" r="8059" b="68979"/>
          <a:stretch/>
        </p:blipFill>
        <p:spPr>
          <a:xfrm>
            <a:off x="6110437" y="5475756"/>
            <a:ext cx="803116" cy="579253"/>
          </a:xfrm>
          <a:prstGeom prst="rect">
            <a:avLst/>
          </a:prstGeom>
        </p:spPr>
      </p:pic>
      <p:sp>
        <p:nvSpPr>
          <p:cNvPr id="18" name="TextBox 17">
            <a:extLst>
              <a:ext uri="{FF2B5EF4-FFF2-40B4-BE49-F238E27FC236}">
                <a16:creationId xmlns:a16="http://schemas.microsoft.com/office/drawing/2014/main" id="{2087C7D4-C8F0-3908-5C90-C71F287F6B37}"/>
              </a:ext>
            </a:extLst>
          </p:cNvPr>
          <p:cNvSpPr txBox="1"/>
          <p:nvPr/>
        </p:nvSpPr>
        <p:spPr>
          <a:xfrm>
            <a:off x="5119092" y="5133987"/>
            <a:ext cx="861682" cy="369332"/>
          </a:xfrm>
          <a:prstGeom prst="rect">
            <a:avLst/>
          </a:prstGeom>
          <a:noFill/>
        </p:spPr>
        <p:txBody>
          <a:bodyPr wrap="square" rtlCol="0">
            <a:spAutoFit/>
          </a:bodyPr>
          <a:lstStyle/>
          <a:p>
            <a:pPr algn="ctr"/>
            <a:r>
              <a:rPr lang="en-US" sz="900" dirty="0">
                <a:latin typeface="+mn-lt"/>
              </a:rPr>
              <a:t>Key</a:t>
            </a:r>
            <a:br>
              <a:rPr lang="en-US" sz="900" dirty="0">
                <a:latin typeface="+mn-lt"/>
              </a:rPr>
            </a:br>
            <a:r>
              <a:rPr lang="en-US" sz="900" dirty="0">
                <a:latin typeface="+mn-lt"/>
              </a:rPr>
              <a:t>Management</a:t>
            </a:r>
          </a:p>
        </p:txBody>
      </p:sp>
      <p:sp>
        <p:nvSpPr>
          <p:cNvPr id="19" name="TextBox 18">
            <a:extLst>
              <a:ext uri="{FF2B5EF4-FFF2-40B4-BE49-F238E27FC236}">
                <a16:creationId xmlns:a16="http://schemas.microsoft.com/office/drawing/2014/main" id="{562DF6B0-3D04-D555-E312-0FF1DB7B1EC8}"/>
              </a:ext>
            </a:extLst>
          </p:cNvPr>
          <p:cNvSpPr txBox="1"/>
          <p:nvPr/>
        </p:nvSpPr>
        <p:spPr>
          <a:xfrm>
            <a:off x="6147639" y="5133987"/>
            <a:ext cx="740806" cy="369332"/>
          </a:xfrm>
          <a:prstGeom prst="rect">
            <a:avLst/>
          </a:prstGeom>
          <a:noFill/>
        </p:spPr>
        <p:txBody>
          <a:bodyPr wrap="square">
            <a:spAutoFit/>
          </a:bodyPr>
          <a:lstStyle/>
          <a:p>
            <a:pPr algn="ctr"/>
            <a:r>
              <a:rPr lang="en-US" sz="900" dirty="0">
                <a:latin typeface="+mn-lt"/>
              </a:rPr>
              <a:t>Layer 2</a:t>
            </a:r>
            <a:br>
              <a:rPr lang="en-US" sz="900" dirty="0">
                <a:latin typeface="+mn-lt"/>
              </a:rPr>
            </a:br>
            <a:r>
              <a:rPr lang="en-US" sz="900" dirty="0">
                <a:latin typeface="+mn-lt"/>
              </a:rPr>
              <a:t>Routing</a:t>
            </a:r>
          </a:p>
        </p:txBody>
      </p:sp>
    </p:spTree>
    <p:extLst>
      <p:ext uri="{BB962C8B-B14F-4D97-AF65-F5344CB8AC3E}">
        <p14:creationId xmlns:p14="http://schemas.microsoft.com/office/powerpoint/2010/main" val="52711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C83CB-62F0-435C-E0F8-6C0C3480E78A}"/>
            </a:ext>
          </a:extLst>
        </p:cNvPr>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672CA668-C3DC-2311-058C-713EDAF88A94}"/>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19A24681-E037-A2E2-99E7-AE0C1A8FC737}"/>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78C1AD79-A240-9CDE-2169-28445D24B997}"/>
              </a:ext>
            </a:extLst>
          </p:cNvPr>
          <p:cNvSpPr txBox="1">
            <a:spLocks noChangeArrowheads="1"/>
          </p:cNvSpPr>
          <p:nvPr/>
        </p:nvSpPr>
        <p:spPr bwMode="auto">
          <a:xfrm>
            <a:off x="1028700" y="1981201"/>
            <a:ext cx="101346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 WNG</a:t>
            </a:r>
            <a:br>
              <a:rPr lang="en-US" sz="4400" b="1" kern="0" dirty="0"/>
            </a:br>
            <a:r>
              <a:rPr lang="en-US" sz="4400" b="1" kern="0" dirty="0"/>
              <a:t>THz Tech Focus Demos</a:t>
            </a:r>
          </a:p>
          <a:p>
            <a:pPr>
              <a:defRPr/>
            </a:pPr>
            <a:r>
              <a:rPr lang="en-US" sz="4400" b="1" kern="0" dirty="0"/>
              <a:t>at Jan. 2025 Kobe 802 Wireless Interim</a:t>
            </a:r>
          </a:p>
        </p:txBody>
      </p:sp>
      <p:sp>
        <p:nvSpPr>
          <p:cNvPr id="2" name="Slide Number Placeholder 6">
            <a:extLst>
              <a:ext uri="{FF2B5EF4-FFF2-40B4-BE49-F238E27FC236}">
                <a16:creationId xmlns:a16="http://schemas.microsoft.com/office/drawing/2014/main" id="{79AEED64-209E-A934-42B1-3E0C978D78B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12</a:t>
            </a:fld>
            <a:endParaRPr lang="en-US" sz="1200" dirty="0"/>
          </a:p>
        </p:txBody>
      </p:sp>
    </p:spTree>
    <p:extLst>
      <p:ext uri="{BB962C8B-B14F-4D97-AF65-F5344CB8AC3E}">
        <p14:creationId xmlns:p14="http://schemas.microsoft.com/office/powerpoint/2010/main" val="3058898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7F3C8-A842-FF38-783E-8310584366BC}"/>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96DB5844-1B13-45A3-69DA-2C292D59239B}"/>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72E23DFA-8C01-633A-4571-75FA2D486615}"/>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2800" b="1" dirty="0">
                <a:latin typeface="Times New Roman" charset="0"/>
              </a:rPr>
              <a:t>802.15 WNG Tech Focus Agenda</a:t>
            </a:r>
            <a:endParaRPr lang="en-US" sz="3200" b="1" kern="0" dirty="0"/>
          </a:p>
        </p:txBody>
      </p:sp>
      <p:sp>
        <p:nvSpPr>
          <p:cNvPr id="7" name="Rectangle 3">
            <a:extLst>
              <a:ext uri="{FF2B5EF4-FFF2-40B4-BE49-F238E27FC236}">
                <a16:creationId xmlns:a16="http://schemas.microsoft.com/office/drawing/2014/main" id="{B47A53C6-E47D-DB47-09A0-00550ABEDA21}"/>
              </a:ext>
            </a:extLst>
          </p:cNvPr>
          <p:cNvSpPr txBox="1">
            <a:spLocks noChangeArrowheads="1"/>
          </p:cNvSpPr>
          <p:nvPr/>
        </p:nvSpPr>
        <p:spPr bwMode="auto">
          <a:xfrm>
            <a:off x="1676400" y="1352819"/>
            <a:ext cx="8839200" cy="5122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457200" indent="-9525" algn="l" fontAlgn="b">
              <a:lnSpc>
                <a:spcPct val="80000"/>
              </a:lnSpc>
              <a:spcBef>
                <a:spcPts val="0"/>
              </a:spcBef>
              <a:spcAft>
                <a:spcPts val="800"/>
              </a:spcAft>
              <a:tabLst>
                <a:tab pos="7891463" algn="l"/>
              </a:tabLst>
              <a:defRPr/>
            </a:pPr>
            <a:r>
              <a:rPr lang="en-US" sz="1600" dirty="0">
                <a:latin typeface="Arial Rounded MT Bold" pitchFamily="34" charset="0"/>
                <a:cs typeface="Arial" charset="0"/>
              </a:rPr>
              <a:t>WNG Open    Ben Rolfe  (</a:t>
            </a:r>
            <a:r>
              <a:rPr lang="en-US" sz="1600" dirty="0" err="1">
                <a:latin typeface="Arial Rounded MT Bold" pitchFamily="34" charset="0"/>
                <a:cs typeface="Arial" charset="0"/>
              </a:rPr>
              <a:t>BlindCreek</a:t>
            </a:r>
            <a:r>
              <a:rPr lang="en-US" sz="1600" dirty="0">
                <a:latin typeface="Arial Rounded MT Bold" pitchFamily="34" charset="0"/>
                <a:cs typeface="Arial" charset="0"/>
              </a:rPr>
              <a:t> Associates)  	1min</a:t>
            </a:r>
          </a:p>
          <a:p>
            <a:pPr marL="457200" indent="-9525" algn="l" fontAlgn="b">
              <a:lnSpc>
                <a:spcPct val="80000"/>
              </a:lnSpc>
              <a:spcBef>
                <a:spcPts val="0"/>
              </a:spcBef>
              <a:spcAft>
                <a:spcPts val="800"/>
              </a:spcAft>
              <a:tabLst>
                <a:tab pos="7891463" algn="l"/>
              </a:tabLst>
              <a:defRPr/>
            </a:pPr>
            <a:r>
              <a:rPr lang="en-US" sz="1600" dirty="0">
                <a:latin typeface="Arial Rounded MT Bold" pitchFamily="34" charset="0"/>
                <a:cs typeface="Arial" charset="0"/>
              </a:rPr>
              <a:t>802 Chair Welcome    James Gilb  (GA-ASI)  	1min</a:t>
            </a:r>
          </a:p>
          <a:p>
            <a:pPr marL="457200" indent="-9525" algn="l" fontAlgn="b">
              <a:lnSpc>
                <a:spcPct val="80000"/>
              </a:lnSpc>
              <a:spcBef>
                <a:spcPts val="0"/>
              </a:spcBef>
              <a:spcAft>
                <a:spcPts val="800"/>
              </a:spcAft>
              <a:tabLst>
                <a:tab pos="7891463" algn="l"/>
              </a:tabLst>
              <a:defRPr/>
            </a:pPr>
            <a:r>
              <a:rPr lang="en-US" sz="1600" dirty="0">
                <a:latin typeface="Arial Rounded MT Bold" pitchFamily="34" charset="0"/>
                <a:cs typeface="Arial" charset="0"/>
              </a:rPr>
              <a:t>WG15 Overview and Agenda    Phil Beecher  (Wi-SUN Alliance)  	4min</a:t>
            </a:r>
          </a:p>
          <a:p>
            <a:pPr marL="1033463"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THz Intro    Thomas </a:t>
            </a:r>
            <a:r>
              <a:rPr lang="en-US" sz="1600" dirty="0" err="1">
                <a:latin typeface="Arial Rounded MT Bold" pitchFamily="34" charset="0"/>
                <a:cs typeface="Arial" charset="0"/>
              </a:rPr>
              <a:t>Kuerner</a:t>
            </a:r>
            <a:r>
              <a:rPr lang="en-US" sz="1600" dirty="0">
                <a:latin typeface="Arial Rounded MT Bold" pitchFamily="34" charset="0"/>
                <a:cs typeface="Arial" charset="0"/>
              </a:rPr>
              <a:t>  (TUB) / </a:t>
            </a:r>
            <a:r>
              <a:rPr lang="en-US" sz="1600" dirty="0" err="1">
                <a:latin typeface="Arial Rounded MT Bold" pitchFamily="34" charset="0"/>
                <a:cs typeface="Arial" charset="0"/>
              </a:rPr>
              <a:t>Iwao</a:t>
            </a:r>
            <a:r>
              <a:rPr lang="en-US" sz="1600" dirty="0">
                <a:latin typeface="Arial Rounded MT Bold" pitchFamily="34" charset="0"/>
                <a:cs typeface="Arial" charset="0"/>
              </a:rPr>
              <a:t> </a:t>
            </a:r>
            <a:r>
              <a:rPr lang="en-US" sz="1600" dirty="0" err="1">
                <a:latin typeface="Arial Rounded MT Bold" pitchFamily="34" charset="0"/>
                <a:cs typeface="Arial" charset="0"/>
              </a:rPr>
              <a:t>Hosako</a:t>
            </a:r>
            <a:r>
              <a:rPr lang="en-US" sz="1600" dirty="0">
                <a:latin typeface="Arial Rounded MT Bold" pitchFamily="34" charset="0"/>
                <a:cs typeface="Arial" charset="0"/>
              </a:rPr>
              <a:t>  (NICT)  	10min</a:t>
            </a:r>
          </a:p>
          <a:p>
            <a:pPr marL="1371600"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Current status of 3e device, Q&amp;A</a:t>
            </a:r>
            <a:br>
              <a:rPr lang="en-US" sz="1600" dirty="0">
                <a:latin typeface="Arial Rounded MT Bold" pitchFamily="34" charset="0"/>
                <a:cs typeface="Arial" charset="0"/>
              </a:rPr>
            </a:br>
            <a:r>
              <a:rPr lang="en-US" sz="1600" dirty="0">
                <a:latin typeface="Arial Rounded MT Bold" pitchFamily="34" charset="0"/>
                <a:cs typeface="Arial" charset="0"/>
              </a:rPr>
              <a:t>Mr. </a:t>
            </a:r>
            <a:r>
              <a:rPr lang="en-US" sz="1600" dirty="0" err="1">
                <a:latin typeface="Arial Rounded MT Bold" pitchFamily="34" charset="0"/>
                <a:cs typeface="Arial" charset="0"/>
              </a:rPr>
              <a:t>Keitarou</a:t>
            </a:r>
            <a:r>
              <a:rPr lang="en-US" sz="1600" dirty="0">
                <a:latin typeface="Arial Rounded MT Bold" pitchFamily="34" charset="0"/>
                <a:cs typeface="Arial" charset="0"/>
              </a:rPr>
              <a:t> </a:t>
            </a:r>
            <a:r>
              <a:rPr lang="en-US" sz="1600" dirty="0" err="1">
                <a:latin typeface="Arial Rounded MT Bold" pitchFamily="34" charset="0"/>
                <a:cs typeface="Arial" charset="0"/>
              </a:rPr>
              <a:t>Kondou</a:t>
            </a:r>
            <a:r>
              <a:rPr lang="en-US" sz="1600" dirty="0">
                <a:latin typeface="Arial Rounded MT Bold" pitchFamily="34" charset="0"/>
                <a:cs typeface="Arial" charset="0"/>
              </a:rPr>
              <a:t>  (NICT)  	20min</a:t>
            </a:r>
          </a:p>
          <a:p>
            <a:pPr marL="1371600"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Progress of 3d: Results of the </a:t>
            </a:r>
            <a:r>
              <a:rPr lang="en-US" sz="1600" dirty="0" err="1">
                <a:latin typeface="Arial Rounded MT Bold" pitchFamily="34" charset="0"/>
                <a:cs typeface="Arial" charset="0"/>
              </a:rPr>
              <a:t>ThoR</a:t>
            </a:r>
            <a:r>
              <a:rPr lang="en-US" sz="1600" dirty="0">
                <a:latin typeface="Arial Rounded MT Bold" pitchFamily="34" charset="0"/>
                <a:cs typeface="Arial" charset="0"/>
              </a:rPr>
              <a:t> Project, Q&amp;A</a:t>
            </a:r>
            <a:br>
              <a:rPr lang="en-US" sz="1600" dirty="0">
                <a:latin typeface="Arial Rounded MT Bold" pitchFamily="34" charset="0"/>
                <a:cs typeface="Arial" charset="0"/>
              </a:rPr>
            </a:br>
            <a:r>
              <a:rPr lang="en-US" sz="1600" dirty="0">
                <a:latin typeface="Arial Rounded MT Bold" pitchFamily="34" charset="0"/>
                <a:cs typeface="Arial" charset="0"/>
              </a:rPr>
              <a:t>Prof./Dr. Tetsuya </a:t>
            </a:r>
            <a:r>
              <a:rPr lang="en-US" sz="1600" dirty="0" err="1">
                <a:latin typeface="Arial Rounded MT Bold" pitchFamily="34" charset="0"/>
                <a:cs typeface="Arial" charset="0"/>
              </a:rPr>
              <a:t>Kawanishi</a:t>
            </a:r>
            <a:r>
              <a:rPr lang="en-US" sz="1600" dirty="0">
                <a:latin typeface="Arial Rounded MT Bold" pitchFamily="34" charset="0"/>
                <a:cs typeface="Arial" charset="0"/>
              </a:rPr>
              <a:t>  (</a:t>
            </a:r>
            <a:r>
              <a:rPr lang="en-US" sz="1600" dirty="0" err="1">
                <a:latin typeface="Arial Rounded MT Bold" pitchFamily="34" charset="0"/>
                <a:cs typeface="Arial" charset="0"/>
              </a:rPr>
              <a:t>Waseda</a:t>
            </a:r>
            <a:r>
              <a:rPr lang="en-US" sz="1600" dirty="0">
                <a:latin typeface="Arial Rounded MT Bold" pitchFamily="34" charset="0"/>
                <a:cs typeface="Arial" charset="0"/>
              </a:rPr>
              <a:t> Univ.)  	20min</a:t>
            </a:r>
          </a:p>
          <a:p>
            <a:pPr marL="1371600"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Progress of 3d: New Use Case, Q&amp;A</a:t>
            </a:r>
            <a:br>
              <a:rPr lang="en-US" sz="1600" dirty="0">
                <a:latin typeface="Arial Rounded MT Bold" pitchFamily="34" charset="0"/>
                <a:cs typeface="Arial" charset="0"/>
              </a:rPr>
            </a:br>
            <a:r>
              <a:rPr lang="en-US" sz="1600" dirty="0">
                <a:latin typeface="Arial Rounded MT Bold" pitchFamily="34" charset="0"/>
                <a:cs typeface="Arial" charset="0"/>
              </a:rPr>
              <a:t>Dr. </a:t>
            </a:r>
            <a:r>
              <a:rPr lang="en-US" sz="1600" dirty="0" err="1">
                <a:latin typeface="Arial Rounded MT Bold" pitchFamily="34" charset="0"/>
                <a:cs typeface="Arial" charset="0"/>
              </a:rPr>
              <a:t>Yozo</a:t>
            </a:r>
            <a:r>
              <a:rPr lang="en-US" sz="1600" dirty="0">
                <a:latin typeface="Arial Rounded MT Bold" pitchFamily="34" charset="0"/>
                <a:cs typeface="Arial" charset="0"/>
              </a:rPr>
              <a:t> Shoji  (NICT)  	20min</a:t>
            </a:r>
          </a:p>
          <a:p>
            <a:pPr marL="1033463"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THz Summary    Thomas </a:t>
            </a:r>
            <a:r>
              <a:rPr lang="en-US" sz="1600" dirty="0" err="1">
                <a:latin typeface="Arial Rounded MT Bold" pitchFamily="34" charset="0"/>
                <a:cs typeface="Arial" charset="0"/>
              </a:rPr>
              <a:t>Kuerner</a:t>
            </a:r>
            <a:r>
              <a:rPr lang="en-US" sz="1600" dirty="0">
                <a:latin typeface="Arial Rounded MT Bold" pitchFamily="34" charset="0"/>
                <a:cs typeface="Arial" charset="0"/>
              </a:rPr>
              <a:t>  (TUB) / </a:t>
            </a:r>
            <a:r>
              <a:rPr lang="en-US" sz="1600" dirty="0" err="1">
                <a:latin typeface="Arial Rounded MT Bold" pitchFamily="34" charset="0"/>
                <a:cs typeface="Arial" charset="0"/>
              </a:rPr>
              <a:t>Iwao</a:t>
            </a:r>
            <a:r>
              <a:rPr lang="en-US" sz="1600" dirty="0">
                <a:latin typeface="Arial Rounded MT Bold" pitchFamily="34" charset="0"/>
                <a:cs typeface="Arial" charset="0"/>
              </a:rPr>
              <a:t> </a:t>
            </a:r>
            <a:r>
              <a:rPr lang="en-US" sz="1600" dirty="0" err="1">
                <a:latin typeface="Arial Rounded MT Bold" pitchFamily="34" charset="0"/>
                <a:cs typeface="Arial" charset="0"/>
              </a:rPr>
              <a:t>Hosako</a:t>
            </a:r>
            <a:r>
              <a:rPr lang="en-US" sz="1600" dirty="0">
                <a:latin typeface="Arial Rounded MT Bold" pitchFamily="34" charset="0"/>
                <a:cs typeface="Arial" charset="0"/>
              </a:rPr>
              <a:t>  (NICT)  	5min</a:t>
            </a:r>
          </a:p>
          <a:p>
            <a:pPr marL="1033463"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15.4 Intro    Phil Beecher  (Wi-SUN Alliance)	1min</a:t>
            </a:r>
          </a:p>
          <a:p>
            <a:pPr marL="1371600"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Latest R&amp;D Progress in Wireless Smart Utility Networks, Q&amp;A</a:t>
            </a:r>
            <a:br>
              <a:rPr lang="en-US" sz="1600" dirty="0">
                <a:latin typeface="Arial Rounded MT Bold" pitchFamily="34" charset="0"/>
                <a:cs typeface="Arial" charset="0"/>
              </a:rPr>
            </a:br>
            <a:r>
              <a:rPr lang="en-US" sz="1600" dirty="0">
                <a:latin typeface="Arial Rounded MT Bold" pitchFamily="34" charset="0"/>
                <a:cs typeface="Arial" charset="0"/>
              </a:rPr>
              <a:t>Dr. Hiroshi Harada  (Kyoto Univ.), Q&amp;A	20min</a:t>
            </a:r>
          </a:p>
          <a:p>
            <a:pPr marL="1033463"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15.4 Summary    Phil Beecher  (Wi-SUN Alliance)  	5min</a:t>
            </a:r>
          </a:p>
          <a:p>
            <a:pPr marL="457200" indent="-9525" algn="l" fontAlgn="b">
              <a:lnSpc>
                <a:spcPct val="80000"/>
              </a:lnSpc>
              <a:spcBef>
                <a:spcPts val="0"/>
              </a:spcBef>
              <a:spcAft>
                <a:spcPts val="0"/>
              </a:spcAft>
              <a:tabLst>
                <a:tab pos="7891463" algn="l"/>
              </a:tabLst>
              <a:defRPr/>
            </a:pPr>
            <a:r>
              <a:rPr lang="en-US" sz="1600" dirty="0">
                <a:latin typeface="Arial Rounded MT Bold" pitchFamily="34" charset="0"/>
                <a:cs typeface="Arial" charset="0"/>
              </a:rPr>
              <a:t>WNG Close    Ben Rolfe  (</a:t>
            </a:r>
            <a:r>
              <a:rPr lang="en-US" sz="1600" dirty="0" err="1">
                <a:latin typeface="Arial Rounded MT Bold" pitchFamily="34" charset="0"/>
                <a:cs typeface="Arial" charset="0"/>
              </a:rPr>
              <a:t>BlindCreek</a:t>
            </a:r>
            <a:r>
              <a:rPr lang="en-US" sz="1600" dirty="0">
                <a:latin typeface="Arial Rounded MT Bold" pitchFamily="34" charset="0"/>
                <a:cs typeface="Arial" charset="0"/>
              </a:rPr>
              <a:t> Associates) 	1min</a:t>
            </a:r>
          </a:p>
          <a:p>
            <a:pPr marL="852488" algn="l" fontAlgn="b">
              <a:lnSpc>
                <a:spcPct val="80000"/>
              </a:lnSpc>
              <a:spcBef>
                <a:spcPts val="0"/>
              </a:spcBef>
              <a:spcAft>
                <a:spcPts val="0"/>
              </a:spcAft>
              <a:tabLst>
                <a:tab pos="7772400" algn="l"/>
              </a:tabLst>
              <a:defRPr/>
            </a:pPr>
            <a:endParaRPr lang="en-US" sz="1600" dirty="0">
              <a:latin typeface="Arial Rounded MT Bold" pitchFamily="34" charset="0"/>
              <a:cs typeface="Arial" charset="0"/>
            </a:endParaRPr>
          </a:p>
          <a:p>
            <a:pPr marL="457200" indent="-9525" algn="l" fontAlgn="b">
              <a:lnSpc>
                <a:spcPct val="80000"/>
              </a:lnSpc>
              <a:spcBef>
                <a:spcPts val="0"/>
              </a:spcBef>
              <a:spcAft>
                <a:spcPts val="800"/>
              </a:spcAft>
              <a:tabLst>
                <a:tab pos="7891463" algn="l"/>
              </a:tabLst>
              <a:defRPr/>
            </a:pPr>
            <a:r>
              <a:rPr lang="en-US" sz="1600" dirty="0">
                <a:latin typeface="Arial Rounded MT Bold" pitchFamily="34" charset="0"/>
                <a:cs typeface="Arial" charset="0"/>
              </a:rPr>
              <a:t>Demos immediately following WNG, until 4pm in common/break area on 4</a:t>
            </a:r>
            <a:r>
              <a:rPr lang="en-US" sz="1600" baseline="30000" dirty="0">
                <a:latin typeface="Arial Rounded MT Bold" pitchFamily="34" charset="0"/>
                <a:cs typeface="Arial" charset="0"/>
              </a:rPr>
              <a:t>th</a:t>
            </a:r>
            <a:r>
              <a:rPr lang="en-US" sz="1600" dirty="0">
                <a:latin typeface="Arial Rounded MT Bold" pitchFamily="34" charset="0"/>
                <a:cs typeface="Arial" charset="0"/>
              </a:rPr>
              <a:t> floor</a:t>
            </a:r>
          </a:p>
        </p:txBody>
      </p:sp>
      <p:sp>
        <p:nvSpPr>
          <p:cNvPr id="8" name="Slide Number Placeholder 6">
            <a:extLst>
              <a:ext uri="{FF2B5EF4-FFF2-40B4-BE49-F238E27FC236}">
                <a16:creationId xmlns:a16="http://schemas.microsoft.com/office/drawing/2014/main" id="{768A13D3-3244-A5E8-07FB-F0FB3B2B1978}"/>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13</a:t>
            </a:fld>
            <a:endParaRPr lang="en-US" sz="1200" dirty="0"/>
          </a:p>
        </p:txBody>
      </p:sp>
    </p:spTree>
    <p:extLst>
      <p:ext uri="{BB962C8B-B14F-4D97-AF65-F5344CB8AC3E}">
        <p14:creationId xmlns:p14="http://schemas.microsoft.com/office/powerpoint/2010/main" val="1681562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24D18-7E6C-29AE-9C66-D59F90ABF4E7}"/>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9C9F982-3906-1065-8935-872C4835F57D}"/>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48392157-BFD6-164B-8A27-EBA45B669BFD}"/>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2800" b="1" dirty="0">
                <a:latin typeface="Times New Roman" charset="0"/>
              </a:rPr>
              <a:t>802.15 WNG Tech Focus Agenda</a:t>
            </a:r>
            <a:endParaRPr lang="en-US" sz="3200" b="1" kern="0" dirty="0"/>
          </a:p>
        </p:txBody>
      </p:sp>
      <p:sp>
        <p:nvSpPr>
          <p:cNvPr id="7" name="Rectangle 3">
            <a:extLst>
              <a:ext uri="{FF2B5EF4-FFF2-40B4-BE49-F238E27FC236}">
                <a16:creationId xmlns:a16="http://schemas.microsoft.com/office/drawing/2014/main" id="{01C521F9-4857-90E5-4D86-13B8DCBC0B81}"/>
              </a:ext>
            </a:extLst>
          </p:cNvPr>
          <p:cNvSpPr txBox="1">
            <a:spLocks noChangeArrowheads="1"/>
          </p:cNvSpPr>
          <p:nvPr/>
        </p:nvSpPr>
        <p:spPr bwMode="auto">
          <a:xfrm>
            <a:off x="914400" y="1352819"/>
            <a:ext cx="10439400" cy="5122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457200" indent="-9525" algn="l" fontAlgn="b">
              <a:lnSpc>
                <a:spcPct val="80000"/>
              </a:lnSpc>
              <a:spcBef>
                <a:spcPts val="0"/>
              </a:spcBef>
              <a:spcAft>
                <a:spcPts val="800"/>
              </a:spcAft>
              <a:tabLst>
                <a:tab pos="7891463" algn="l"/>
              </a:tabLst>
              <a:defRPr/>
            </a:pPr>
            <a:r>
              <a:rPr lang="en-US" sz="1200" b="0" i="0" dirty="0">
                <a:effectLst/>
              </a:rPr>
              <a:t>At the IEEE 802 Wireless Interim Session in Kobe, Japan, three technical demonstrations operating at 300 GHz have proven the feasibility of Terahertz (THz) communications! All three demonstrations used the IEEE 802.15.3-2023 standard. These demos were part of the special IEEE 802.15 Wireless Next Generation Technology Focus, which included technical presentations on THz and Wi-SUN (employing the IEEE 802.15.4 standard) technologies, given earlier in the day at the special two-hour IEEE 802.15 Wireless Next Generation meeting.</a:t>
            </a:r>
            <a:endParaRPr lang="en-US" sz="1200" dirty="0">
              <a:cs typeface="Arial" charset="0"/>
            </a:endParaRPr>
          </a:p>
        </p:txBody>
      </p:sp>
      <p:sp>
        <p:nvSpPr>
          <p:cNvPr id="8" name="Slide Number Placeholder 6">
            <a:extLst>
              <a:ext uri="{FF2B5EF4-FFF2-40B4-BE49-F238E27FC236}">
                <a16:creationId xmlns:a16="http://schemas.microsoft.com/office/drawing/2014/main" id="{3A931BD1-0E0E-E0E5-000C-161421DCE395}"/>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14</a:t>
            </a:fld>
            <a:endParaRPr lang="en-US" sz="1200" dirty="0"/>
          </a:p>
        </p:txBody>
      </p:sp>
      <p:pic>
        <p:nvPicPr>
          <p:cNvPr id="3" name="Picture 2" descr="A group of people in front of a display&#10;&#10;AI-generated content may be incorrect.">
            <a:extLst>
              <a:ext uri="{FF2B5EF4-FFF2-40B4-BE49-F238E27FC236}">
                <a16:creationId xmlns:a16="http://schemas.microsoft.com/office/drawing/2014/main" id="{5883493D-3AE9-E629-5F56-F4C8005D2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150" y="2055282"/>
            <a:ext cx="8267700" cy="4424512"/>
          </a:xfrm>
          <a:prstGeom prst="rect">
            <a:avLst/>
          </a:prstGeom>
        </p:spPr>
      </p:pic>
    </p:spTree>
    <p:extLst>
      <p:ext uri="{BB962C8B-B14F-4D97-AF65-F5344CB8AC3E}">
        <p14:creationId xmlns:p14="http://schemas.microsoft.com/office/powerpoint/2010/main" val="413503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726A3-34B5-E3CA-E749-7F233996E116}"/>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6C1E054D-135C-123F-457E-BB277F00982D}"/>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87C6C025-B43A-3619-224F-2045BA66A345}"/>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2800" b="1" dirty="0">
                <a:latin typeface="Times New Roman" charset="0"/>
              </a:rPr>
              <a:t>802.15 WNG Tech Focus Agenda</a:t>
            </a:r>
            <a:endParaRPr lang="en-US" sz="3200" b="1" kern="0" dirty="0"/>
          </a:p>
        </p:txBody>
      </p:sp>
      <p:sp>
        <p:nvSpPr>
          <p:cNvPr id="7" name="Rectangle 3">
            <a:extLst>
              <a:ext uri="{FF2B5EF4-FFF2-40B4-BE49-F238E27FC236}">
                <a16:creationId xmlns:a16="http://schemas.microsoft.com/office/drawing/2014/main" id="{EF2342A2-BBC6-B08E-E237-E1D098E596EB}"/>
              </a:ext>
            </a:extLst>
          </p:cNvPr>
          <p:cNvSpPr txBox="1">
            <a:spLocks noChangeArrowheads="1"/>
          </p:cNvSpPr>
          <p:nvPr/>
        </p:nvSpPr>
        <p:spPr bwMode="auto">
          <a:xfrm>
            <a:off x="914400" y="1352819"/>
            <a:ext cx="10439400" cy="5122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457200" indent="-9525" algn="l" fontAlgn="b">
              <a:lnSpc>
                <a:spcPct val="80000"/>
              </a:lnSpc>
              <a:spcBef>
                <a:spcPts val="0"/>
              </a:spcBef>
              <a:spcAft>
                <a:spcPts val="800"/>
              </a:spcAft>
              <a:tabLst>
                <a:tab pos="7891463" algn="l"/>
              </a:tabLst>
              <a:defRPr/>
            </a:pPr>
            <a:r>
              <a:rPr lang="en-US" sz="1200" b="0" i="0" dirty="0">
                <a:effectLst/>
              </a:rPr>
              <a:t>The preceding evening NICT hosted a THz Social, welcoming the presenters, demo assistants and many of the 802 Wireless Interim Session attendees.</a:t>
            </a:r>
          </a:p>
        </p:txBody>
      </p:sp>
      <p:sp>
        <p:nvSpPr>
          <p:cNvPr id="8" name="Slide Number Placeholder 6">
            <a:extLst>
              <a:ext uri="{FF2B5EF4-FFF2-40B4-BE49-F238E27FC236}">
                <a16:creationId xmlns:a16="http://schemas.microsoft.com/office/drawing/2014/main" id="{5A7A60F5-CA9E-FF9C-96FF-17B14198E10F}"/>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15</a:t>
            </a:fld>
            <a:endParaRPr lang="en-US" sz="1200" dirty="0"/>
          </a:p>
        </p:txBody>
      </p:sp>
      <p:pic>
        <p:nvPicPr>
          <p:cNvPr id="5" name="Picture 4" descr="Several people standing in a room&#10;&#10;AI-generated content may be incorrect.">
            <a:extLst>
              <a:ext uri="{FF2B5EF4-FFF2-40B4-BE49-F238E27FC236}">
                <a16:creationId xmlns:a16="http://schemas.microsoft.com/office/drawing/2014/main" id="{BE8047E4-F870-EF3E-FA4F-8B8EB8DEE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903" y="1763363"/>
            <a:ext cx="8258194" cy="4645235"/>
          </a:xfrm>
          <a:prstGeom prst="rect">
            <a:avLst/>
          </a:prstGeom>
        </p:spPr>
      </p:pic>
    </p:spTree>
    <p:extLst>
      <p:ext uri="{BB962C8B-B14F-4D97-AF65-F5344CB8AC3E}">
        <p14:creationId xmlns:p14="http://schemas.microsoft.com/office/powerpoint/2010/main" val="1567717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1981201"/>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16</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TG4ab (NG UWB)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Next Gen. Ultra </a:t>
            </a:r>
            <a:r>
              <a:rPr lang="en-US" sz="3200" dirty="0" err="1">
                <a:latin typeface="Arial Rounded MT Bold" pitchFamily="34" charset="0"/>
                <a:cs typeface="Arial" charset="0"/>
              </a:rPr>
              <a:t>WideBand</a:t>
            </a:r>
            <a:r>
              <a:rPr lang="en-US" sz="3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17</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TG4ac (Privacy) -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18</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TG4ad (NG SUN PHYs)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Next Gen. SUN PHYs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19</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84F5-1010-1BE0-C5E8-B9971D532292}"/>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4EFA0664-5DA1-7031-803B-A4393C4875F0}"/>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54558312-DB0B-581C-93BE-40585B347F01}"/>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2</a:t>
            </a:fld>
            <a:endParaRPr lang="en-US" sz="1200"/>
          </a:p>
        </p:txBody>
      </p:sp>
      <p:sp>
        <p:nvSpPr>
          <p:cNvPr id="5" name="Rectangle 4">
            <a:extLst>
              <a:ext uri="{FF2B5EF4-FFF2-40B4-BE49-F238E27FC236}">
                <a16:creationId xmlns:a16="http://schemas.microsoft.com/office/drawing/2014/main" id="{43620EDE-7CA7-4EFA-D011-551663CB80EB}"/>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Org. Chart</a:t>
            </a:r>
          </a:p>
        </p:txBody>
      </p:sp>
      <p:pic>
        <p:nvPicPr>
          <p:cNvPr id="4" name="Picture 3">
            <a:extLst>
              <a:ext uri="{FF2B5EF4-FFF2-40B4-BE49-F238E27FC236}">
                <a16:creationId xmlns:a16="http://schemas.microsoft.com/office/drawing/2014/main" id="{75BF48B2-05C5-8068-CD87-F1C2DA1B9B82}"/>
              </a:ext>
            </a:extLst>
          </p:cNvPr>
          <p:cNvPicPr>
            <a:picLocks noChangeAspect="1"/>
          </p:cNvPicPr>
          <p:nvPr/>
        </p:nvPicPr>
        <p:blipFill>
          <a:blip r:embed="rId2"/>
          <a:stretch>
            <a:fillRect/>
          </a:stretch>
        </p:blipFill>
        <p:spPr>
          <a:xfrm>
            <a:off x="1669272" y="1313821"/>
            <a:ext cx="8853457" cy="5010336"/>
          </a:xfrm>
          <a:prstGeom prst="rect">
            <a:avLst/>
          </a:prstGeom>
        </p:spPr>
      </p:pic>
    </p:spTree>
    <p:extLst>
      <p:ext uri="{BB962C8B-B14F-4D97-AF65-F5344CB8AC3E}">
        <p14:creationId xmlns:p14="http://schemas.microsoft.com/office/powerpoint/2010/main" val="407911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adds the use of Ascon-128 and Ascon-128a cryptographic algorithms to the IEEE Std 802.15.4.</a:t>
            </a:r>
          </a:p>
          <a:p>
            <a:pPr marL="457200" indent="0" fontAlgn="b">
              <a:lnSpc>
                <a:spcPct val="80000"/>
              </a:lnSpc>
              <a:spcAft>
                <a:spcPts val="0"/>
              </a:spcAft>
              <a:buNone/>
              <a:tabLst>
                <a:tab pos="446088" algn="l"/>
              </a:tabLst>
              <a:defRPr/>
            </a:pPr>
            <a:r>
              <a:rPr lang="en-US" sz="1000" kern="1200" dirty="0">
                <a:cs typeface="Arial" panose="020B0604020202020204" pitchFamily="34" charset="0"/>
              </a:rPr>
              <a:t>Ascon-128 and Ascon-128a: Ascon is a family of lightweight authenticated ciphers that has been selected by US National Institute of Standards and Technology (NIST) for future standardization of the lightweight cryptography. Ascon provides the same Authenticated Encryption with Associated Data (AEAD) functionality as Advanced Encryption Standard (AES), allowing an Ascon algorithm to be a drop-in.</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TG4ae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TG4ae (Ascon Crypt. Alg.) -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20</a:t>
            </a:fld>
            <a:endParaRPr lang="en-US" sz="1200" dirty="0"/>
          </a:p>
        </p:txBody>
      </p:sp>
    </p:spTree>
    <p:extLst>
      <p:ext uri="{BB962C8B-B14F-4D97-AF65-F5344CB8AC3E}">
        <p14:creationId xmlns:p14="http://schemas.microsoft.com/office/powerpoint/2010/main" val="1486458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802.15.6 standard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TG6ma (BAN/VAN)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21</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1"/>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top of the existing 802.15.7 standard.</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22</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1905000" y="785229"/>
            <a:ext cx="83820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tabLst>
                <a:tab pos="446088" algn="l"/>
              </a:tabLst>
              <a:defRPr/>
            </a:pPr>
            <a:r>
              <a:rPr lang="en-US" sz="3200" dirty="0">
                <a:latin typeface="Arial Rounded MT Bold" pitchFamily="34" charset="0"/>
                <a:cs typeface="Arial" charset="0"/>
              </a:rPr>
              <a:t>TG7a (OCC) - Higher Rate, Longer Range Optical Camera Comms. Amendment</a:t>
            </a:r>
          </a:p>
        </p:txBody>
      </p:sp>
    </p:spTree>
    <p:extLst>
      <p:ext uri="{BB962C8B-B14F-4D97-AF65-F5344CB8AC3E}">
        <p14:creationId xmlns:p14="http://schemas.microsoft.com/office/powerpoint/2010/main" val="2930770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the use of EDHOC (RFC 9528) KMP for the IEEE Std 802.15.9. This standard describes support for transporting KMP datagrams to support the security functionality present in IEEE Std 802.15.4.</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TG9a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TG9a (EDHOC KMP) -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23</a:t>
            </a:fld>
            <a:endParaRPr lang="en-US" sz="1200" dirty="0"/>
          </a:p>
        </p:txBody>
      </p:sp>
    </p:spTree>
    <p:extLst>
      <p:ext uri="{BB962C8B-B14F-4D97-AF65-F5344CB8AC3E}">
        <p14:creationId xmlns:p14="http://schemas.microsoft.com/office/powerpoint/2010/main" val="1407045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TG14 (IR UWB AHN) - 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24</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TG15 (NB AHN) - 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25</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802.16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 NB) - 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26</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CC6CC-8F7E-1D33-D8FB-8358FD570DD6}"/>
            </a:ext>
          </a:extLst>
        </p:cNvPr>
        <p:cNvGrpSpPr/>
        <p:nvPr/>
      </p:nvGrpSpPr>
      <p:grpSpPr>
        <a:xfrm>
          <a:off x="0" y="0"/>
          <a:ext cx="0" cy="0"/>
          <a:chOff x="0" y="0"/>
          <a:chExt cx="0" cy="0"/>
        </a:xfrm>
      </p:grpSpPr>
      <p:sp>
        <p:nvSpPr>
          <p:cNvPr id="5126" name="Rectangle 3">
            <a:extLst>
              <a:ext uri="{FF2B5EF4-FFF2-40B4-BE49-F238E27FC236}">
                <a16:creationId xmlns:a16="http://schemas.microsoft.com/office/drawing/2014/main" id="{B8F53D03-D951-5253-9852-67D7311F5EF8}"/>
              </a:ext>
            </a:extLst>
          </p:cNvPr>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802.16-2017 is coming up on it’s 10-year anniversary and as such a revision needs to be started to incorporate any amendments (802.16t) since the 802.16-2017 standard.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TG16me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Roll up of 802.16t amendment</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Address any issues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is a revision to the 802.16-2017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440A7003-295C-10BE-13A3-ED4C20E3037B}"/>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C72E520-53F3-D2FF-A735-748A261946D0}"/>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TG16me (</a:t>
            </a:r>
            <a:r>
              <a:rPr lang="en-US" sz="3200" dirty="0" err="1">
                <a:latin typeface="Arial Rounded MT Bold" pitchFamily="34" charset="0"/>
                <a:cs typeface="Arial" charset="0"/>
              </a:rPr>
              <a:t>Lic</a:t>
            </a:r>
            <a:r>
              <a:rPr lang="en-US" sz="3200" dirty="0">
                <a:latin typeface="Arial Rounded MT Bold" pitchFamily="34" charset="0"/>
                <a:cs typeface="Arial" charset="0"/>
              </a:rPr>
              <a:t> NB) - Licensed Narrowband Revision</a:t>
            </a:r>
          </a:p>
        </p:txBody>
      </p:sp>
      <p:sp>
        <p:nvSpPr>
          <p:cNvPr id="2" name="Slide Number Placeholder 6">
            <a:extLst>
              <a:ext uri="{FF2B5EF4-FFF2-40B4-BE49-F238E27FC236}">
                <a16:creationId xmlns:a16="http://schemas.microsoft.com/office/drawing/2014/main" id="{C93DF164-17F0-98CF-7E61-F6C2C09E74AE}"/>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27</a:t>
            </a:fld>
            <a:endParaRPr lang="en-US" sz="1200" dirty="0"/>
          </a:p>
        </p:txBody>
      </p:sp>
    </p:spTree>
    <p:extLst>
      <p:ext uri="{BB962C8B-B14F-4D97-AF65-F5344CB8AC3E}">
        <p14:creationId xmlns:p14="http://schemas.microsoft.com/office/powerpoint/2010/main" val="1613167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1943100" y="762001"/>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WG15 Access Techniques</a:t>
            </a:r>
          </a:p>
        </p:txBody>
      </p:sp>
      <p:sp>
        <p:nvSpPr>
          <p:cNvPr id="4" name="Slide Number Placeholder 6">
            <a:extLst>
              <a:ext uri="{FF2B5EF4-FFF2-40B4-BE49-F238E27FC236}">
                <a16:creationId xmlns:a16="http://schemas.microsoft.com/office/drawing/2014/main" id="{2ABEB071-1174-77AE-D69F-BDFE02DFE49E}"/>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28</a:t>
            </a:fld>
            <a:endParaRPr lang="en-US" sz="1200" dirty="0"/>
          </a:p>
        </p:txBody>
      </p:sp>
    </p:spTree>
    <p:extLst>
      <p:ext uri="{BB962C8B-B14F-4D97-AF65-F5344CB8AC3E}">
        <p14:creationId xmlns:p14="http://schemas.microsoft.com/office/powerpoint/2010/main" val="1805168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IG (NG-OWC) - Next Gen. Optical Wireless Communication</a:t>
            </a:r>
          </a:p>
        </p:txBody>
      </p:sp>
      <p:sp>
        <p:nvSpPr>
          <p:cNvPr id="3" name="Slide Number Placeholder 6">
            <a:extLst>
              <a:ext uri="{FF2B5EF4-FFF2-40B4-BE49-F238E27FC236}">
                <a16:creationId xmlns:a16="http://schemas.microsoft.com/office/drawing/2014/main" id="{262038E5-384A-EB15-CCD5-F821D9387B8C}"/>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29</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3</a:t>
            </a:fld>
            <a:endParaRPr lang="en-US" sz="1200"/>
          </a:p>
        </p:txBody>
      </p:sp>
      <p:sp>
        <p:nvSpPr>
          <p:cNvPr id="4" name="Rectangle 4">
            <a:extLst>
              <a:ext uri="{FF2B5EF4-FFF2-40B4-BE49-F238E27FC236}">
                <a16:creationId xmlns:a16="http://schemas.microsoft.com/office/drawing/2014/main" id="{7B5E4C93-8226-F8D7-3000-08D7DBF40D71}"/>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Standards Pipeline</a:t>
            </a:r>
          </a:p>
        </p:txBody>
      </p:sp>
      <p:pic>
        <p:nvPicPr>
          <p:cNvPr id="3" name="Picture 2">
            <a:extLst>
              <a:ext uri="{FF2B5EF4-FFF2-40B4-BE49-F238E27FC236}">
                <a16:creationId xmlns:a16="http://schemas.microsoft.com/office/drawing/2014/main" id="{75365AFA-A17C-E976-94F2-42E06D42F444}"/>
              </a:ext>
            </a:extLst>
          </p:cNvPr>
          <p:cNvPicPr>
            <a:picLocks noChangeAspect="1"/>
          </p:cNvPicPr>
          <p:nvPr/>
        </p:nvPicPr>
        <p:blipFill>
          <a:blip r:embed="rId2"/>
          <a:stretch>
            <a:fillRect/>
          </a:stretch>
        </p:blipFill>
        <p:spPr>
          <a:xfrm>
            <a:off x="1678213" y="1319376"/>
            <a:ext cx="8835575" cy="5122594"/>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Internet Engineering Task Force</a:t>
            </a:r>
          </a:p>
        </p:txBody>
      </p:sp>
      <p:sp>
        <p:nvSpPr>
          <p:cNvPr id="4" name="Slide Number Placeholder 6">
            <a:extLst>
              <a:ext uri="{FF2B5EF4-FFF2-40B4-BE49-F238E27FC236}">
                <a16:creationId xmlns:a16="http://schemas.microsoft.com/office/drawing/2014/main" id="{F6D94F67-4161-F153-8758-B2D28C6DAC88}"/>
              </a:ext>
            </a:extLst>
          </p:cNvPr>
          <p:cNvSpPr>
            <a:spLocks noGrp="1"/>
          </p:cNvSpPr>
          <p:nvPr>
            <p:ph type="sldNum" sz="quarter" idx="12"/>
          </p:nvPr>
        </p:nvSpPr>
        <p:spPr>
          <a:xfrm>
            <a:off x="5879224" y="6477000"/>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30</a:t>
            </a:fld>
            <a:endParaRPr lang="en-US" sz="1200" dirty="0"/>
          </a:p>
        </p:txBody>
      </p:sp>
    </p:spTree>
    <p:extLst>
      <p:ext uri="{BB962C8B-B14F-4D97-AF65-F5344CB8AC3E}">
        <p14:creationId xmlns:p14="http://schemas.microsoft.com/office/powerpoint/2010/main" val="498836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44359"/>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802.15 Maintenance Activities</a:t>
            </a:r>
          </a:p>
        </p:txBody>
      </p:sp>
      <p:sp>
        <p:nvSpPr>
          <p:cNvPr id="4" name="Slide Number Placeholder 6">
            <a:extLst>
              <a:ext uri="{FF2B5EF4-FFF2-40B4-BE49-F238E27FC236}">
                <a16:creationId xmlns:a16="http://schemas.microsoft.com/office/drawing/2014/main" id="{6BF2225E-764C-42B5-51E0-F8DAF33B06AC}"/>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31</a:t>
            </a:fld>
            <a:endParaRPr lang="en-US" sz="1200" dirty="0"/>
          </a:p>
        </p:txBody>
      </p:sp>
    </p:spTree>
    <p:extLst>
      <p:ext uri="{BB962C8B-B14F-4D97-AF65-F5344CB8AC3E}">
        <p14:creationId xmlns:p14="http://schemas.microsoft.com/office/powerpoint/2010/main" val="4270502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THz -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32</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33</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83655"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34</a:t>
            </a:fld>
            <a:endParaRPr lang="en-US" sz="1200"/>
          </a:p>
        </p:txBody>
      </p:sp>
      <p:sp>
        <p:nvSpPr>
          <p:cNvPr id="5126" name="Rectangle 3"/>
          <p:cNvSpPr>
            <a:spLocks noGrp="1" noChangeArrowheads="1"/>
          </p:cNvSpPr>
          <p:nvPr>
            <p:ph type="body" sz="half" idx="1"/>
          </p:nvPr>
        </p:nvSpPr>
        <p:spPr>
          <a:xfrm>
            <a:off x="1752600" y="1309469"/>
            <a:ext cx="8686800" cy="5122812"/>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 UWB)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 </a:t>
            </a:r>
            <a:r>
              <a:rPr lang="en-US" sz="2000" dirty="0">
                <a:solidFill>
                  <a:srgbClr val="000000"/>
                </a:solidFill>
                <a:latin typeface="Arial Rounded MT Bold" pitchFamily="34" charset="0"/>
                <a:cs typeface="Arial" pitchFamily="34" charset="0"/>
              </a:rPr>
              <a:t>Amendment</a:t>
            </a:r>
            <a:endParaRPr lang="en-US" sz="2000" kern="1200" dirty="0">
              <a:latin typeface="Arial Rounded MT Bold" pitchFamily="34" charset="0"/>
              <a:cs typeface="Arial" charset="0"/>
            </a:endParaRP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 SUN PHYs) Amendment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4ae (</a:t>
            </a:r>
            <a:r>
              <a:rPr lang="en-US" sz="2000" dirty="0">
                <a:latin typeface="Arial Rounded MT Bold" pitchFamily="34" charset="0"/>
                <a:cs typeface="Arial" charset="0"/>
              </a:rPr>
              <a:t>Ascon Crypt. Alg.</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35</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 Amendment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9a (</a:t>
            </a:r>
            <a:r>
              <a:rPr lang="en-US" sz="2000" dirty="0">
                <a:latin typeface="Arial Rounded MT Bold" pitchFamily="34" charset="0"/>
                <a:cs typeface="Arial" charset="0"/>
              </a:rPr>
              <a:t>EDHOC KMP</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276639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36</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(IR UWB 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 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Address any feedback/comments from RevCom</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16me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Continue discussing approach to the revision</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37</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related technical areas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 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38</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PARs from other WG’s and provide feedback</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on future potential WG15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7D412-B6BC-FD9C-37B4-EB039E336ED5}"/>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F7DD2B1-3800-7FD2-A9CD-DF1BC438CAB9}"/>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6E529294-A43F-2660-0083-B93A199D5AA7}"/>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LB Closings Update</a:t>
            </a:r>
          </a:p>
        </p:txBody>
      </p:sp>
      <p:sp>
        <p:nvSpPr>
          <p:cNvPr id="7" name="Rectangle 3">
            <a:extLst>
              <a:ext uri="{FF2B5EF4-FFF2-40B4-BE49-F238E27FC236}">
                <a16:creationId xmlns:a16="http://schemas.microsoft.com/office/drawing/2014/main" id="{01B80B2E-AB0B-8B94-1DEE-F891B7D0C7E7}"/>
              </a:ext>
            </a:extLst>
          </p:cNvPr>
          <p:cNvSpPr txBox="1">
            <a:spLocks noChangeArrowheads="1"/>
          </p:cNvSpPr>
          <p:nvPr/>
        </p:nvSpPr>
        <p:spPr bwMode="auto">
          <a:xfrm>
            <a:off x="1828800" y="1676400"/>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09600" indent="-609600" algn="l" fontAlgn="b">
              <a:lnSpc>
                <a:spcPct val="80000"/>
              </a:lnSpc>
              <a:spcAft>
                <a:spcPts val="600"/>
              </a:spcAft>
              <a:defRPr/>
            </a:pPr>
            <a:r>
              <a:rPr lang="en-US" sz="2000" kern="0" dirty="0">
                <a:latin typeface="Arial Rounded MT Bold" pitchFamily="34" charset="0"/>
                <a:cs typeface="Arial" charset="0"/>
              </a:rPr>
              <a:t>WG15 Letter Ballots closing since the start of the previous session</a:t>
            </a:r>
          </a:p>
          <a:p>
            <a:pPr marL="920750" lvl="1" indent="-463550" algn="l" fontAlgn="b">
              <a:lnSpc>
                <a:spcPct val="80000"/>
              </a:lnSpc>
              <a:spcAft>
                <a:spcPts val="600"/>
              </a:spcAft>
              <a:tabLst>
                <a:tab pos="2001838" algn="l"/>
              </a:tabLst>
              <a:defRPr/>
            </a:pPr>
            <a:endParaRPr lang="en-US" sz="1200" b="1" kern="0" dirty="0">
              <a:latin typeface="Arial Rounded MT Bold" pitchFamily="34" charset="0"/>
              <a:cs typeface="Arial" charset="0"/>
            </a:endParaRP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Project</a:t>
            </a:r>
            <a:r>
              <a:rPr lang="en-US" sz="1200" kern="0" dirty="0">
                <a:latin typeface="Arial Rounded MT Bold" pitchFamily="34" charset="0"/>
                <a:cs typeface="Arial" charset="0"/>
              </a:rPr>
              <a:t>	P802.15.4ab	P802.15.4ac	P802.15.9a	P802.15.4ab	P802.15.6ma</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Draft / LB #</a:t>
            </a:r>
            <a:r>
              <a:rPr lang="en-US" sz="1200" kern="0" dirty="0">
                <a:latin typeface="Arial Rounded MT Bold" pitchFamily="34" charset="0"/>
                <a:cs typeface="Arial" charset="0"/>
              </a:rPr>
              <a:t>	D1/LB213	D1/LB214	D0/LB215	LB216	D5/LB217</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VOTERS</a:t>
            </a:r>
            <a:r>
              <a:rPr lang="en-US" sz="1200" kern="0" dirty="0">
                <a:latin typeface="Arial Rounded MT Bold" pitchFamily="34" charset="0"/>
                <a:cs typeface="Arial" charset="0"/>
              </a:rPr>
              <a:t>	133	116	129	129	124</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VOTED</a:t>
            </a:r>
            <a:r>
              <a:rPr lang="en-US" sz="1200" kern="0" dirty="0">
                <a:latin typeface="Arial Rounded MT Bold" pitchFamily="34" charset="0"/>
                <a:cs typeface="Arial" charset="0"/>
              </a:rPr>
              <a:t>	110	92	84	88	102</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YES</a:t>
            </a:r>
            <a:r>
              <a:rPr lang="en-US" sz="1200" kern="0" dirty="0">
                <a:latin typeface="Arial Rounded MT Bold" pitchFamily="34" charset="0"/>
                <a:cs typeface="Arial" charset="0"/>
              </a:rPr>
              <a:t>		92	82	75	82	95</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ABSTAIN</a:t>
            </a:r>
            <a:r>
              <a:rPr lang="en-US" sz="1200" kern="0" dirty="0">
                <a:latin typeface="Arial Rounded MT Bold" pitchFamily="34" charset="0"/>
                <a:cs typeface="Arial" charset="0"/>
              </a:rPr>
              <a:t>	3	8	7	1	7</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NO</a:t>
            </a:r>
            <a:r>
              <a:rPr lang="en-US" sz="1200" kern="0" dirty="0">
                <a:latin typeface="Arial Rounded MT Bold" pitchFamily="34" charset="0"/>
                <a:cs typeface="Arial" charset="0"/>
              </a:rPr>
              <a:t>		15	2	2	5	0</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VOTERS</a:t>
            </a:r>
            <a:r>
              <a:rPr lang="en-US" sz="1200" kern="0" dirty="0">
                <a:latin typeface="Arial Rounded MT Bold" pitchFamily="34" charset="0"/>
                <a:cs typeface="Arial" charset="0"/>
              </a:rPr>
              <a:t>	82.71	79.31	65.12	68.22	82.26</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YES</a:t>
            </a:r>
            <a:r>
              <a:rPr lang="en-US" sz="1200" kern="0" dirty="0">
                <a:latin typeface="Arial Rounded MT Bold" pitchFamily="34" charset="0"/>
                <a:cs typeface="Arial" charset="0"/>
              </a:rPr>
              <a:t>	85.98	97.62	97.4	94.25	100.00</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ABSTAIN</a:t>
            </a:r>
            <a:r>
              <a:rPr lang="en-US" sz="1200" kern="0" dirty="0">
                <a:latin typeface="Arial Rounded MT Bold" pitchFamily="34" charset="0"/>
                <a:cs typeface="Arial" charset="0"/>
              </a:rPr>
              <a:t>	2.73	8.7	8.33	1.14	6.86</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Did Not Vote</a:t>
            </a:r>
            <a:r>
              <a:rPr lang="en-US" sz="1200" kern="0" dirty="0">
                <a:latin typeface="Arial Rounded MT Bold" pitchFamily="34" charset="0"/>
                <a:cs typeface="Arial" charset="0"/>
              </a:rPr>
              <a:t>	23	24	45	41	22</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Did Not Vote %</a:t>
            </a:r>
            <a:r>
              <a:rPr lang="en-US" sz="1200" kern="0" dirty="0">
                <a:latin typeface="Arial Rounded MT Bold" pitchFamily="34" charset="0"/>
                <a:cs typeface="Arial" charset="0"/>
              </a:rPr>
              <a:t>	17.3	20.7	34.9	31.8	17.7</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Open Date</a:t>
            </a:r>
            <a:r>
              <a:rPr lang="en-US" sz="1200" kern="0" dirty="0">
                <a:latin typeface="Arial Rounded MT Bold" pitchFamily="34" charset="0"/>
                <a:cs typeface="Arial" charset="0"/>
              </a:rPr>
              <a:t>	3/4/25	3/24/25	3/26/25	4/5/25	4/25/25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Close Date</a:t>
            </a:r>
            <a:r>
              <a:rPr lang="en-US" sz="1200" kern="0" dirty="0">
                <a:latin typeface="Arial Rounded MT Bold" pitchFamily="34" charset="0"/>
                <a:cs typeface="Arial" charset="0"/>
              </a:rPr>
              <a:t>	3/28/25	4/8/25	4/25/25	4/20/25	5/10/25</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kern="0" dirty="0">
                <a:latin typeface="Arial Rounded MT Bold" pitchFamily="34" charset="0"/>
                <a:cs typeface="Arial" charset="0"/>
              </a:rPr>
              <a:t>				</a:t>
            </a:r>
          </a:p>
        </p:txBody>
      </p:sp>
      <p:sp>
        <p:nvSpPr>
          <p:cNvPr id="8" name="Slide Number Placeholder 6">
            <a:extLst>
              <a:ext uri="{FF2B5EF4-FFF2-40B4-BE49-F238E27FC236}">
                <a16:creationId xmlns:a16="http://schemas.microsoft.com/office/drawing/2014/main" id="{B9126702-8326-337A-CFB7-0D7F0EBB4F4D}"/>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4</a:t>
            </a:fld>
            <a:endParaRPr lang="en-US" sz="1200" dirty="0"/>
          </a:p>
        </p:txBody>
      </p:sp>
    </p:spTree>
    <p:extLst>
      <p:ext uri="{BB962C8B-B14F-4D97-AF65-F5344CB8AC3E}">
        <p14:creationId xmlns:p14="http://schemas.microsoft.com/office/powerpoint/2010/main" val="134023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4005C-EF8B-8228-9919-4676F558FA9E}"/>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30EC559D-3914-BE97-29A3-2BD83C2467C8}"/>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1E9846CC-7C94-E514-D0AE-40B301798216}"/>
              </a:ext>
            </a:extLst>
          </p:cNvPr>
          <p:cNvSpPr txBox="1">
            <a:spLocks noChangeArrowheads="1"/>
          </p:cNvSpPr>
          <p:nvPr/>
        </p:nvSpPr>
        <p:spPr bwMode="auto">
          <a:xfrm>
            <a:off x="2209800"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Active PARS</a:t>
            </a:r>
          </a:p>
        </p:txBody>
      </p:sp>
      <p:sp>
        <p:nvSpPr>
          <p:cNvPr id="7" name="Rectangle 3">
            <a:extLst>
              <a:ext uri="{FF2B5EF4-FFF2-40B4-BE49-F238E27FC236}">
                <a16:creationId xmlns:a16="http://schemas.microsoft.com/office/drawing/2014/main" id="{740049BE-24C0-C31C-C950-200D852A38EB}"/>
              </a:ext>
            </a:extLst>
          </p:cNvPr>
          <p:cNvSpPr txBox="1">
            <a:spLocks noChangeArrowheads="1"/>
          </p:cNvSpPr>
          <p:nvPr/>
        </p:nvSpPr>
        <p:spPr bwMode="auto">
          <a:xfrm>
            <a:off x="1828800" y="1676400"/>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920750" lvl="1" indent="-463550" algn="l" fontAlgn="b">
              <a:lnSpc>
                <a:spcPct val="80000"/>
              </a:lnSpc>
              <a:spcAft>
                <a:spcPts val="600"/>
              </a:spcAft>
              <a:tabLst>
                <a:tab pos="2174875" algn="l"/>
                <a:tab pos="4114800" algn="l"/>
                <a:tab pos="5943600" algn="l"/>
              </a:tabLst>
              <a:defRPr/>
            </a:pPr>
            <a:r>
              <a:rPr lang="en-US" sz="1600" b="1" kern="0" dirty="0">
                <a:latin typeface="Arial Rounded MT Bold" pitchFamily="34" charset="0"/>
                <a:cs typeface="Arial" charset="0"/>
              </a:rPr>
              <a:t>Project	Project Status	Approval Date	Expiration Date</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P802.15.14	In Hibernation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P802.15.15	In Hibernation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P802.15.4ab	Active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P802.15.6	Active	5/13/22	12/31/26</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P802.15.4ac	Active	6/5/23	12/31/27</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P802.15.4ad	Active	3/21/24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P802.15.4ae	Active	11/12/24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P802.15.9a	Active	11/12/24	12/31/28</a:t>
            </a: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2678E189-959B-4015-AE04-BE2F8ACC3225}"/>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5</a:t>
            </a:fld>
            <a:endParaRPr lang="en-US" sz="1200" dirty="0"/>
          </a:p>
        </p:txBody>
      </p:sp>
    </p:spTree>
    <p:extLst>
      <p:ext uri="{BB962C8B-B14F-4D97-AF65-F5344CB8AC3E}">
        <p14:creationId xmlns:p14="http://schemas.microsoft.com/office/powerpoint/2010/main" val="361366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dirty="0">
                <a:latin typeface="Arial Rounded MT Bold" pitchFamily="34" charset="0"/>
                <a:cs typeface="Arial" charset="0"/>
              </a:rPr>
              <a:t>Voting members:		129</a:t>
            </a:r>
          </a:p>
          <a:p>
            <a:pPr marL="1487488" indent="-635000" algn="l" fontAlgn="b">
              <a:lnSpc>
                <a:spcPct val="80000"/>
              </a:lnSpc>
              <a:spcAft>
                <a:spcPts val="600"/>
              </a:spcAft>
              <a:defRPr/>
            </a:pPr>
            <a:r>
              <a:rPr lang="en-US" sz="2000" dirty="0">
                <a:latin typeface="Arial Rounded MT Bold" pitchFamily="34" charset="0"/>
                <a:cs typeface="Arial" charset="0"/>
              </a:rPr>
              <a:t>Nearly voting members:	11</a:t>
            </a:r>
          </a:p>
          <a:p>
            <a:pPr marL="1487488" indent="-635000" algn="l" fontAlgn="b">
              <a:lnSpc>
                <a:spcPct val="80000"/>
              </a:lnSpc>
              <a:spcAft>
                <a:spcPts val="600"/>
              </a:spcAft>
              <a:defRPr/>
            </a:pPr>
            <a:r>
              <a:rPr lang="en-US" sz="2000" dirty="0">
                <a:latin typeface="Arial Rounded MT Bold" pitchFamily="34" charset="0"/>
                <a:cs typeface="Arial" charset="0"/>
              </a:rPr>
              <a:t>Aspirant voting members:	33</a:t>
            </a: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6</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dirty="0">
                <a:latin typeface="Arial Rounded MT Bold" pitchFamily="34" charset="0"/>
                <a:cs typeface="Arial" charset="0"/>
              </a:rPr>
              <a:t>802 Operations Links</a:t>
            </a: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7</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 LMSC Annual Review of 802.15</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of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 slide 6</a:t>
            </a:r>
          </a:p>
          <a:p>
            <a:pPr marL="1371600" indent="-457200" algn="l" fontAlgn="b">
              <a:lnSpc>
                <a:spcPct val="80000"/>
              </a:lnSpc>
              <a:spcAft>
                <a:spcPts val="600"/>
              </a:spcAft>
              <a:defRPr/>
            </a:pPr>
            <a:endParaRPr lang="en-US" sz="20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8</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48E86-29B6-8FA3-137F-45EFA693904F}"/>
            </a:ext>
          </a:extLst>
        </p:cNvPr>
        <p:cNvGrpSpPr/>
        <p:nvPr/>
      </p:nvGrpSpPr>
      <p:grpSpPr>
        <a:xfrm>
          <a:off x="0" y="0"/>
          <a:ext cx="0" cy="0"/>
          <a:chOff x="0" y="0"/>
          <a:chExt cx="0" cy="0"/>
        </a:xfrm>
      </p:grpSpPr>
      <p:sp>
        <p:nvSpPr>
          <p:cNvPr id="4100" name="Slide Number Placeholder 6">
            <a:extLst>
              <a:ext uri="{FF2B5EF4-FFF2-40B4-BE49-F238E27FC236}">
                <a16:creationId xmlns:a16="http://schemas.microsoft.com/office/drawing/2014/main" id="{1844BAB5-F4F6-EA33-1953-527A9004B942}"/>
              </a:ext>
            </a:extLst>
          </p:cNvPr>
          <p:cNvSpPr>
            <a:spLocks noGrp="1"/>
          </p:cNvSpPr>
          <p:nvPr>
            <p:ph type="sldNum" sz="quarter" idx="12"/>
          </p:nvPr>
        </p:nvSpPr>
        <p:spPr>
          <a:xfrm>
            <a:off x="5911494"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9</a:t>
            </a:fld>
            <a:endParaRPr lang="en-US" sz="1200" dirty="0"/>
          </a:p>
        </p:txBody>
      </p:sp>
      <p:sp>
        <p:nvSpPr>
          <p:cNvPr id="11" name="Rectangle 4">
            <a:extLst>
              <a:ext uri="{FF2B5EF4-FFF2-40B4-BE49-F238E27FC236}">
                <a16:creationId xmlns:a16="http://schemas.microsoft.com/office/drawing/2014/main" id="{F0FE0A64-0329-4471-3706-866F40181814}"/>
              </a:ext>
            </a:extLst>
          </p:cNvPr>
          <p:cNvSpPr txBox="1">
            <a:spLocks noChangeArrowheads="1"/>
          </p:cNvSpPr>
          <p:nvPr/>
        </p:nvSpPr>
        <p:spPr bwMode="auto">
          <a:xfrm>
            <a:off x="2057400" y="762002"/>
            <a:ext cx="8077200" cy="38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May 2025 802.15 WG Agenda</a:t>
            </a:r>
          </a:p>
        </p:txBody>
      </p:sp>
      <p:pic>
        <p:nvPicPr>
          <p:cNvPr id="3" name="Picture 2">
            <a:extLst>
              <a:ext uri="{FF2B5EF4-FFF2-40B4-BE49-F238E27FC236}">
                <a16:creationId xmlns:a16="http://schemas.microsoft.com/office/drawing/2014/main" id="{E8EFF921-0BD0-C7AE-FAAB-F246EE23B737}"/>
              </a:ext>
            </a:extLst>
          </p:cNvPr>
          <p:cNvPicPr>
            <a:picLocks noChangeAspect="1"/>
          </p:cNvPicPr>
          <p:nvPr/>
        </p:nvPicPr>
        <p:blipFill>
          <a:blip r:embed="rId2"/>
          <a:stretch>
            <a:fillRect/>
          </a:stretch>
        </p:blipFill>
        <p:spPr>
          <a:xfrm>
            <a:off x="1028700" y="1210212"/>
            <a:ext cx="10134600" cy="5260224"/>
          </a:xfrm>
          <a:prstGeom prst="rect">
            <a:avLst/>
          </a:prstGeom>
        </p:spPr>
      </p:pic>
    </p:spTree>
    <p:extLst>
      <p:ext uri="{BB962C8B-B14F-4D97-AF65-F5344CB8AC3E}">
        <p14:creationId xmlns:p14="http://schemas.microsoft.com/office/powerpoint/2010/main" val="2259536738"/>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49501</TotalTime>
  <Words>3849</Words>
  <Application>Microsoft Office PowerPoint</Application>
  <PresentationFormat>Widescreen</PresentationFormat>
  <Paragraphs>544</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Arial Rounded MT Bold</vt:lpstr>
      <vt:lpstr>Symbol</vt:lpstr>
      <vt:lpstr>Times New Roman</vt:lpstr>
      <vt:lpstr>IEEE-802_15</vt:lpstr>
      <vt:lpstr> 156th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1592</cp:revision>
  <cp:lastPrinted>2000-07-07T01:25:49Z</cp:lastPrinted>
  <dcterms:created xsi:type="dcterms:W3CDTF">1999-06-22T06:24:01Z</dcterms:created>
  <dcterms:modified xsi:type="dcterms:W3CDTF">2025-05-15T18:36:54Z</dcterms:modified>
  <cp:category/>
</cp:coreProperties>
</file>