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0"/>
  </p:notesMasterIdLst>
  <p:handoutMasterIdLst>
    <p:handoutMasterId r:id="rId41"/>
  </p:handoutMasterIdLst>
  <p:sldIdLst>
    <p:sldId id="359" r:id="rId2"/>
    <p:sldId id="2070" r:id="rId3"/>
    <p:sldId id="340" r:id="rId4"/>
    <p:sldId id="2055" r:id="rId5"/>
    <p:sldId id="2071" r:id="rId6"/>
    <p:sldId id="342" r:id="rId7"/>
    <p:sldId id="2049" r:id="rId8"/>
    <p:sldId id="2050" r:id="rId9"/>
    <p:sldId id="2068" r:id="rId10"/>
    <p:sldId id="2069" r:id="rId11"/>
    <p:sldId id="2054" r:id="rId12"/>
    <p:sldId id="2073" r:id="rId13"/>
    <p:sldId id="2067" r:id="rId14"/>
    <p:sldId id="2075" r:id="rId15"/>
    <p:sldId id="2076" r:id="rId16"/>
    <p:sldId id="349" r:id="rId17"/>
    <p:sldId id="2031" r:id="rId18"/>
    <p:sldId id="2045" r:id="rId19"/>
    <p:sldId id="2037" r:id="rId20"/>
    <p:sldId id="2051" r:id="rId21"/>
    <p:sldId id="2033" r:id="rId22"/>
    <p:sldId id="2041" r:id="rId23"/>
    <p:sldId id="2052" r:id="rId24"/>
    <p:sldId id="2034" r:id="rId25"/>
    <p:sldId id="2035" r:id="rId26"/>
    <p:sldId id="2036" r:id="rId27"/>
    <p:sldId id="2072" r:id="rId28"/>
    <p:sldId id="2048" r:id="rId29"/>
    <p:sldId id="2042" r:id="rId30"/>
    <p:sldId id="2044" r:id="rId31"/>
    <p:sldId id="2038" r:id="rId32"/>
    <p:sldId id="2039" r:id="rId33"/>
    <p:sldId id="2040" r:id="rId34"/>
    <p:sldId id="350" r:id="rId35"/>
    <p:sldId id="2053" r:id="rId36"/>
    <p:sldId id="351" r:id="rId37"/>
    <p:sldId id="2047" r:id="rId38"/>
    <p:sldId id="356" r:id="rId39"/>
  </p:sldIdLst>
  <p:sldSz cx="12192000" cy="6858000"/>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2AB1FF"/>
    <a:srgbClr val="C77A00"/>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55" autoAdjust="0"/>
    <p:restoredTop sz="94676" autoAdjust="0"/>
  </p:normalViewPr>
  <p:slideViewPr>
    <p:cSldViewPr>
      <p:cViewPr varScale="1">
        <p:scale>
          <a:sx n="66" d="100"/>
          <a:sy n="66" d="100"/>
        </p:scale>
        <p:origin x="53" y="187"/>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11101138" y="519765"/>
            <a:ext cx="184731" cy="584775"/>
          </a:xfrm>
          <a:prstGeom prst="rect">
            <a:avLst/>
          </a:prstGeom>
          <a:noFill/>
        </p:spPr>
        <p:txBody>
          <a:bodyPr wrap="none" rtlCol="0">
            <a:spAutoFit/>
          </a:bodyPr>
          <a:lstStyle/>
          <a:p>
            <a:endParaRPr lang="en-US" sz="3200"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10587790" y="519765"/>
            <a:ext cx="184731" cy="584775"/>
          </a:xfrm>
          <a:prstGeom prst="rect">
            <a:avLst/>
          </a:prstGeom>
          <a:noFill/>
        </p:spPr>
        <p:txBody>
          <a:bodyPr wrap="none" rtlCol="0">
            <a:spAutoFit/>
          </a:bodyPr>
          <a:lstStyle/>
          <a:p>
            <a:endParaRPr lang="en-US" sz="3200"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9676598" y="481264"/>
            <a:ext cx="184731" cy="584775"/>
          </a:xfrm>
          <a:prstGeom prst="rect">
            <a:avLst/>
          </a:prstGeom>
          <a:noFill/>
        </p:spPr>
        <p:txBody>
          <a:bodyPr wrap="none" rtlCol="0">
            <a:spAutoFit/>
          </a:bodyPr>
          <a:lstStyle/>
          <a:p>
            <a:endParaRPr lang="en-US" sz="3200"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
        <p:nvSpPr>
          <p:cNvPr id="8" name="Rectangle 5">
            <a:extLst>
              <a:ext uri="{FF2B5EF4-FFF2-40B4-BE49-F238E27FC236}">
                <a16:creationId xmlns:a16="http://schemas.microsoft.com/office/drawing/2014/main" id="{12AC5FFF-9316-BA20-E3B3-38A4872F4735}"/>
              </a:ext>
            </a:extLst>
          </p:cNvPr>
          <p:cNvSpPr>
            <a:spLocks noGrp="1" noChangeArrowheads="1"/>
          </p:cNvSpPr>
          <p:nvPr>
            <p:ph type="ftr" sz="quarter" idx="11"/>
          </p:nvPr>
        </p:nvSpPr>
        <p:spPr>
          <a:xfrm>
            <a:off x="7315200" y="6475413"/>
            <a:ext cx="4165600" cy="184666"/>
          </a:xfrm>
          <a:prstGeom prst="rect">
            <a:avLst/>
          </a:prstGeom>
          <a:ln/>
        </p:spPr>
        <p:txBody>
          <a:bodyPr/>
          <a:lstStyle>
            <a:lvl1pPr>
              <a:defRPr/>
            </a:lvl1pPr>
          </a:lstStyle>
          <a:p>
            <a:pPr>
              <a:defRPr/>
            </a:pPr>
            <a:r>
              <a:rPr lang="en-US" dirty="0"/>
              <a:t>Clint Powell, Meta Platforms</a:t>
            </a:r>
          </a:p>
        </p:txBody>
      </p:sp>
    </p:spTree>
    <p:extLst>
      <p:ext uri="{BB962C8B-B14F-4D97-AF65-F5344CB8AC3E}">
        <p14:creationId xmlns:p14="http://schemas.microsoft.com/office/powerpoint/2010/main" val="37311294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28299" y="6475413"/>
            <a:ext cx="5354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5689600" y="393700"/>
            <a:ext cx="5588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802.15-25-0168-03</a:t>
            </a:r>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1033"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914400" y="413854"/>
            <a:ext cx="20341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May 2025</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8432801" y="6469556"/>
            <a:ext cx="29417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Clint Powell (PWC, LLC)</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Lst>
  <p:hf hdr="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mentor.ieee.org/802-ec/dcn/17/ec-17-0090-26-0PNP-ieee-802-lmsc-operations-manual.pdf"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1.gif"/><Relationship Id="rId13" Type="http://schemas.openxmlformats.org/officeDocument/2006/relationships/image" Target="../media/image16.jpeg"/><Relationship Id="rId18" Type="http://schemas.openxmlformats.org/officeDocument/2006/relationships/image" Target="../media/image21.png"/><Relationship Id="rId3" Type="http://schemas.openxmlformats.org/officeDocument/2006/relationships/image" Target="../media/image6.png"/><Relationship Id="rId21" Type="http://schemas.openxmlformats.org/officeDocument/2006/relationships/image" Target="../media/image24.jp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0.jpeg"/><Relationship Id="rId2" Type="http://schemas.openxmlformats.org/officeDocument/2006/relationships/image" Target="../media/image5.png"/><Relationship Id="rId16" Type="http://schemas.openxmlformats.org/officeDocument/2006/relationships/image" Target="../media/image19.png"/><Relationship Id="rId20"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jpeg"/><Relationship Id="rId15" Type="http://schemas.openxmlformats.org/officeDocument/2006/relationships/image" Target="../media/image18.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jpeg"/><Relationship Id="rId9" Type="http://schemas.openxmlformats.org/officeDocument/2006/relationships/image" Target="../media/image12.png"/><Relationship Id="rId14" Type="http://schemas.openxmlformats.org/officeDocument/2006/relationships/image" Target="../media/image1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ieee802.org/15/pub/TG4ab.html" TargetMode="External"/><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ieee802.org/15/pub/TG4ac.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ieee802.org/15/pub/TG4ad.html" TargetMode="External"/><Relationship Id="rId2" Type="http://schemas.openxmlformats.org/officeDocument/2006/relationships/hyperlink" Target="mailto:pbeecher@wi-sun.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ieee802.org/15/pub/TG4ae.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ieee802.org/15/pub/TG6ma.html" TargetMode="External"/><Relationship Id="rId2" Type="http://schemas.openxmlformats.org/officeDocument/2006/relationships/hyperlink" Target="mailto:kohno@yrp-iai.jp?subject=TG15.6ma%20mai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ieee802.org/15/pub/TG7a.html" TargetMode="External"/><Relationship Id="rId2" Type="http://schemas.openxmlformats.org/officeDocument/2006/relationships/hyperlink" Target="http://wireless.kookmin.ac.kr/?page_id=12"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ieee802.org/15/pub/TG9a.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ieee802.org/15/pub/TG14.html" TargetMode="External"/><Relationship Id="rId2" Type="http://schemas.openxmlformats.org/officeDocument/2006/relationships/hyperlink" Target="mailto:cpowell@ieee.or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ieee802.org/15/pub/TG15.html" TargetMode="External"/><Relationship Id="rId2" Type="http://schemas.openxmlformats.org/officeDocument/2006/relationships/hyperlink" Target="mailto:pbeecher@wi-sun.org"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ieee802.org/15/pub/TG16t.html" TargetMode="External"/><Relationship Id="rId2" Type="http://schemas.openxmlformats.org/officeDocument/2006/relationships/hyperlink" Target="mailto:tim.godfrey@ieee.or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ieee802.org/15/pub/TG16me.html" TargetMode="External"/><Relationship Id="rId2" Type="http://schemas.openxmlformats.org/officeDocument/2006/relationships/hyperlink" Target="mailto:tim.godfrey@ieee.org"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ireless.kookmin.ac.kr/?page_id=12"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www.ieee802.org/15/pub/ietf.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ieee802.org/15/pub/scm.html" TargetMode="External"/><Relationship Id="rId2" Type="http://schemas.openxmlformats.org/officeDocument/2006/relationships/hyperlink" Target="mailto:phil@beecher.co.uk"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ieee802.org/15/pub/SCTHz.html" TargetMode="External"/><Relationship Id="rId2" Type="http://schemas.openxmlformats.org/officeDocument/2006/relationships/hyperlink" Target="mailto:t.kuerner@tu-braunschweig.de"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ieee802.org/15/pub/SCWNG.html" TargetMode="External"/><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grouper.ieee.org/groups/802/15/member_status.html"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mentor.ieee.org/802-ec/documents?is_dcn=90&amp;is_year=2017" TargetMode="External"/><Relationship Id="rId2" Type="http://schemas.openxmlformats.org/officeDocument/2006/relationships/hyperlink" Target="https://mentor.ieee.org/802.15/documents?is_dcn=235&amp;is_year=2010" TargetMode="External"/><Relationship Id="rId1" Type="http://schemas.openxmlformats.org/officeDocument/2006/relationships/slideLayout" Target="../slideLayouts/slideLayout1.xml"/><Relationship Id="rId6" Type="http://schemas.openxmlformats.org/officeDocument/2006/relationships/hyperlink" Target="https://mentor.ieee.org/802-ec/documents?is_dcn=187&amp;is_year=2020" TargetMode="External"/><Relationship Id="rId5" Type="http://schemas.openxmlformats.org/officeDocument/2006/relationships/hyperlink" Target="https://mentor.ieee.org/802-ec/documents?is_dcn=120&amp;is_year=2017" TargetMode="External"/><Relationship Id="rId4" Type="http://schemas.openxmlformats.org/officeDocument/2006/relationships/hyperlink" Target="https://mentor.ieee.org/802-ec/documents?is_dcn=207&amp;is_year=2021"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8668B767-4C5C-A342-72A7-47852D13D16B}"/>
              </a:ext>
            </a:extLst>
          </p:cNvPr>
          <p:cNvSpPr>
            <a:spLocks noGrp="1" noChangeArrowheads="1"/>
          </p:cNvSpPr>
          <p:nvPr>
            <p:ph type="ctrTitle"/>
          </p:nvPr>
        </p:nvSpPr>
        <p:spPr>
          <a:xfrm>
            <a:off x="2209800" y="2349586"/>
            <a:ext cx="7772400" cy="1143000"/>
          </a:xfrm>
        </p:spPr>
        <p:txBody>
          <a:bodyPr/>
          <a:lstStyle/>
          <a:p>
            <a:pPr>
              <a:defRPr/>
            </a:pPr>
            <a:br>
              <a:rPr lang="en-US" dirty="0"/>
            </a:br>
            <a:r>
              <a:rPr lang="en-US" dirty="0"/>
              <a:t>156</a:t>
            </a:r>
            <a:r>
              <a:rPr lang="en-US" baseline="30000" dirty="0"/>
              <a:t>th</a:t>
            </a:r>
            <a:r>
              <a:rPr lang="en-US" dirty="0"/>
              <a:t> Session of meetings of the </a:t>
            </a:r>
            <a:br>
              <a:rPr lang="en-US" dirty="0"/>
            </a:br>
            <a:r>
              <a:rPr lang="en-US" dirty="0"/>
              <a:t>IEEE 802.15 Working Group for Wireless Specialty Networks (WSN)</a:t>
            </a:r>
          </a:p>
        </p:txBody>
      </p:sp>
      <p:sp>
        <p:nvSpPr>
          <p:cNvPr id="8" name="Rectangle 3">
            <a:extLst>
              <a:ext uri="{FF2B5EF4-FFF2-40B4-BE49-F238E27FC236}">
                <a16:creationId xmlns:a16="http://schemas.microsoft.com/office/drawing/2014/main" id="{7E83B966-E656-DA6F-14DE-E078DA859EC9}"/>
              </a:ext>
            </a:extLst>
          </p:cNvPr>
          <p:cNvSpPr>
            <a:spLocks noGrp="1" noChangeArrowheads="1"/>
          </p:cNvSpPr>
          <p:nvPr>
            <p:ph type="subTitle" idx="1"/>
          </p:nvPr>
        </p:nvSpPr>
        <p:spPr>
          <a:xfrm>
            <a:off x="2057400" y="3962400"/>
            <a:ext cx="8077200" cy="2513012"/>
          </a:xfrm>
        </p:spPr>
        <p:txBody>
          <a:bodyPr/>
          <a:lstStyle/>
          <a:p>
            <a:pPr>
              <a:lnSpc>
                <a:spcPct val="70000"/>
              </a:lnSpc>
              <a:defRPr/>
            </a:pPr>
            <a:endParaRPr lang="en-US" sz="2400" b="1" dirty="0">
              <a:latin typeface="Times New Roman" charset="0"/>
            </a:endParaRPr>
          </a:p>
          <a:p>
            <a:pPr>
              <a:lnSpc>
                <a:spcPct val="70000"/>
              </a:lnSpc>
              <a:spcBef>
                <a:spcPts val="0"/>
              </a:spcBef>
              <a:defRPr/>
            </a:pPr>
            <a:r>
              <a:rPr lang="en-US" b="1" dirty="0">
                <a:latin typeface="Times New Roman" charset="0"/>
              </a:rPr>
              <a:t>Opening Report</a:t>
            </a:r>
          </a:p>
          <a:p>
            <a:pPr>
              <a:lnSpc>
                <a:spcPct val="70000"/>
              </a:lnSpc>
              <a:defRPr/>
            </a:pPr>
            <a:endParaRPr lang="en-US" sz="2400" b="1" dirty="0">
              <a:latin typeface="Times New Roman" charset="0"/>
            </a:endParaRPr>
          </a:p>
          <a:p>
            <a:pPr>
              <a:lnSpc>
                <a:spcPct val="70000"/>
              </a:lnSpc>
              <a:defRPr/>
            </a:pPr>
            <a:r>
              <a:rPr lang="en-US" sz="2800" b="1" dirty="0">
                <a:latin typeface="Times New Roman" charset="0"/>
              </a:rPr>
              <a:t>May 11-15, 2025</a:t>
            </a:r>
          </a:p>
          <a:p>
            <a:pPr>
              <a:lnSpc>
                <a:spcPct val="70000"/>
              </a:lnSpc>
              <a:defRPr/>
            </a:pPr>
            <a:endParaRPr lang="en-US" sz="2400" b="1" dirty="0">
              <a:latin typeface="Times New Roman" charset="0"/>
            </a:endParaRPr>
          </a:p>
          <a:p>
            <a:pPr eaLnBrk="1" fontAlgn="b" hangingPunct="1">
              <a:spcBef>
                <a:spcPts val="0"/>
              </a:spcBef>
              <a:defRPr/>
            </a:pPr>
            <a:r>
              <a:rPr lang="en-US" b="1" dirty="0"/>
              <a:t>Held in Warsaw &amp; Hybrid via Webex</a:t>
            </a:r>
            <a:endParaRPr lang="en-US" sz="2400" b="1" dirty="0"/>
          </a:p>
        </p:txBody>
      </p:sp>
      <p:pic>
        <p:nvPicPr>
          <p:cNvPr id="9" name="Picture 8">
            <a:extLst>
              <a:ext uri="{FF2B5EF4-FFF2-40B4-BE49-F238E27FC236}">
                <a16:creationId xmlns:a16="http://schemas.microsoft.com/office/drawing/2014/main" id="{A580A8FD-6AFB-77D7-7CE8-0B220A768ABB}"/>
              </a:ext>
            </a:extLst>
          </p:cNvPr>
          <p:cNvPicPr>
            <a:picLocks noChangeAspect="1" noChangeArrowheads="1"/>
          </p:cNvPicPr>
          <p:nvPr/>
        </p:nvPicPr>
        <p:blipFill>
          <a:blip r:embed="rId2"/>
          <a:srcRect/>
          <a:stretch>
            <a:fillRect/>
          </a:stretch>
        </p:blipFill>
        <p:spPr bwMode="auto">
          <a:xfrm>
            <a:off x="4608514" y="847725"/>
            <a:ext cx="297497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034134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34277-448F-EEE9-0CA0-346EBF8F3C58}"/>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BB9352A7-947B-AF83-C6C3-C01447927C61}"/>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8" name="Slide Number Placeholder 6">
            <a:extLst>
              <a:ext uri="{FF2B5EF4-FFF2-40B4-BE49-F238E27FC236}">
                <a16:creationId xmlns:a16="http://schemas.microsoft.com/office/drawing/2014/main" id="{97B1EAF4-8926-9F0B-BF5E-5BBA87E5706B}"/>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10</a:t>
            </a:fld>
            <a:endParaRPr lang="en-US" sz="1200" dirty="0"/>
          </a:p>
        </p:txBody>
      </p:sp>
      <p:sp>
        <p:nvSpPr>
          <p:cNvPr id="2" name="Content Placeholder 2">
            <a:extLst>
              <a:ext uri="{FF2B5EF4-FFF2-40B4-BE49-F238E27FC236}">
                <a16:creationId xmlns:a16="http://schemas.microsoft.com/office/drawing/2014/main" id="{EBD4D9FA-7422-4D34-90DA-850ACD8BE827}"/>
              </a:ext>
            </a:extLst>
          </p:cNvPr>
          <p:cNvSpPr txBox="1">
            <a:spLocks/>
          </p:cNvSpPr>
          <p:nvPr/>
        </p:nvSpPr>
        <p:spPr bwMode="auto">
          <a:xfrm>
            <a:off x="2091928" y="2209801"/>
            <a:ext cx="8008144" cy="3995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r>
              <a:rPr lang="en-US" sz="1200" kern="0" dirty="0"/>
              <a:t>Individual experts who attend electronically for a specific purpose/presentation can be designated as such by the WG Chair and receive a registration fee waiver and limited attendance rights.</a:t>
            </a:r>
          </a:p>
          <a:p>
            <a:endParaRPr lang="en-US" sz="1000" kern="0" dirty="0"/>
          </a:p>
          <a:p>
            <a:r>
              <a:rPr lang="en-US" sz="1200" kern="0" dirty="0"/>
              <a:t>See section 5 in </a:t>
            </a:r>
            <a:r>
              <a:rPr lang="en-US" sz="1200" kern="0" dirty="0">
                <a:solidFill>
                  <a:srgbClr val="0000FF"/>
                </a:solidFill>
                <a:hlinkClick r:id="rId2">
                  <a:extLst>
                    <a:ext uri="{A12FA001-AC4F-418D-AE19-62706E023703}">
                      <ahyp:hlinkClr xmlns:ahyp="http://schemas.microsoft.com/office/drawing/2018/hyperlinkcolor" val="tx"/>
                    </a:ext>
                  </a:extLst>
                </a:hlinkClick>
              </a:rPr>
              <a:t>https://mentor.ieee.org/802-ec/dcn/17/ec-17-0090-26-0PNP-ieee-802-lmsc-operations-manual.pdf</a:t>
            </a:r>
            <a:r>
              <a:rPr lang="en-US" sz="1200" kern="0" dirty="0"/>
              <a:t>.</a:t>
            </a:r>
          </a:p>
          <a:p>
            <a:pPr lvl="1"/>
            <a:endParaRPr lang="en-US" sz="1000" i="1" kern="0" dirty="0"/>
          </a:p>
          <a:p>
            <a:pPr lvl="1"/>
            <a:r>
              <a:rPr lang="en-US" sz="1000" i="1" kern="0" dirty="0"/>
              <a:t>The Working Group Chair may designate specific individual experts who are allowed to participate in Working Group discussions via electronic means during an in-person meeting for the benefit of the group. These individuals are not considered to be attending the meeting and so they are not required to pay meeting fees and they do not get participation credit. The participation of these individuals should be limited to specific technical topics. Such participation shall be documented in the minutes of the Working Group meeting.</a:t>
            </a:r>
            <a:br>
              <a:rPr lang="en-US" sz="1000" kern="0" dirty="0"/>
            </a:br>
            <a:endParaRPr lang="en-US" sz="1000" kern="0" dirty="0"/>
          </a:p>
          <a:p>
            <a:r>
              <a:rPr lang="en-US" sz="1200" kern="0" dirty="0"/>
              <a:t>The individuals listed below are hereby designated as specific individual experts on their respective topics and subject to the restrictions and benefits described in the 802 OM. </a:t>
            </a:r>
          </a:p>
          <a:p>
            <a:pPr lvl="1"/>
            <a:r>
              <a:rPr lang="en-US" sz="1200" kern="0" dirty="0"/>
              <a:t>Expert: </a:t>
            </a:r>
            <a:r>
              <a:rPr lang="en-US" sz="1200" kern="0" dirty="0" err="1"/>
              <a:t>Sangsung</a:t>
            </a:r>
            <a:r>
              <a:rPr lang="en-US" sz="1200" kern="0" dirty="0"/>
              <a:t> Choi;</a:t>
            </a:r>
            <a:br>
              <a:rPr lang="en-US" sz="1200" kern="0" dirty="0"/>
            </a:br>
            <a:r>
              <a:rPr lang="en-US" sz="1200" kern="0" dirty="0"/>
              <a:t>Topic: P-FSK performance simulation results for COST207 and IEEE802 channel models;</a:t>
            </a:r>
            <a:br>
              <a:rPr lang="en-US" sz="1200" kern="0" dirty="0"/>
            </a:br>
            <a:r>
              <a:rPr lang="en-US" sz="1200" kern="0" dirty="0"/>
              <a:t>Mtg.: TUES PM1 TG4ad</a:t>
            </a:r>
          </a:p>
          <a:p>
            <a:pPr lvl="1"/>
            <a:r>
              <a:rPr lang="en-US" sz="1200" kern="0" dirty="0"/>
              <a:t>Expert: Mr. Nakagawa;</a:t>
            </a:r>
            <a:br>
              <a:rPr lang="en-US" sz="1200" kern="0" dirty="0"/>
            </a:br>
            <a:r>
              <a:rPr lang="en-US" sz="1200" kern="0" dirty="0"/>
              <a:t>Topic: Japanese MIC Update;</a:t>
            </a:r>
            <a:br>
              <a:rPr lang="en-US" sz="1200" kern="0" dirty="0"/>
            </a:br>
            <a:r>
              <a:rPr lang="en-US" sz="1200" kern="0" dirty="0"/>
              <a:t>Mtg.: WED AM2 WNG</a:t>
            </a:r>
          </a:p>
          <a:p>
            <a:r>
              <a:rPr lang="en-US" sz="1200" kern="0" dirty="0"/>
              <a:t>For WNG, attendance for each is limited to the WNG timeslot in which the respective presentation is scheduled. </a:t>
            </a:r>
            <a:br>
              <a:rPr lang="en-US" kern="0" dirty="0"/>
            </a:br>
            <a:endParaRPr lang="en-US" kern="0" dirty="0"/>
          </a:p>
        </p:txBody>
      </p:sp>
      <p:sp>
        <p:nvSpPr>
          <p:cNvPr id="3" name="Title 1">
            <a:extLst>
              <a:ext uri="{FF2B5EF4-FFF2-40B4-BE49-F238E27FC236}">
                <a16:creationId xmlns:a16="http://schemas.microsoft.com/office/drawing/2014/main" id="{F5F0DE28-1CA8-3C7E-2A00-855ACE657F3A}"/>
              </a:ext>
            </a:extLst>
          </p:cNvPr>
          <p:cNvSpPr txBox="1">
            <a:spLocks/>
          </p:cNvSpPr>
          <p:nvPr/>
        </p:nvSpPr>
        <p:spPr bwMode="auto">
          <a:xfrm>
            <a:off x="2209800" y="652347"/>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GB" altLang="en-US" sz="3200" b="1" dirty="0">
                <a:latin typeface="Times New Roman" charset="0"/>
              </a:rPr>
              <a:t>2.6a: Designation of Individual Experts</a:t>
            </a:r>
            <a:br>
              <a:rPr lang="en-GB" altLang="en-US" sz="3200" b="1" dirty="0">
                <a:latin typeface="Times New Roman" charset="0"/>
              </a:rPr>
            </a:br>
            <a:r>
              <a:rPr lang="en-GB" altLang="en-US" sz="3200" b="1" dirty="0">
                <a:latin typeface="Times New Roman" charset="0"/>
              </a:rPr>
              <a:t>for this Session</a:t>
            </a:r>
          </a:p>
        </p:txBody>
      </p:sp>
    </p:spTree>
    <p:extLst>
      <p:ext uri="{BB962C8B-B14F-4D97-AF65-F5344CB8AC3E}">
        <p14:creationId xmlns:p14="http://schemas.microsoft.com/office/powerpoint/2010/main" val="2607287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1600200"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82077" y="6475413"/>
            <a:ext cx="504049"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11</a:t>
            </a:fld>
            <a:endParaRPr lang="en-US" sz="1200" dirty="0"/>
          </a:p>
        </p:txBody>
      </p:sp>
      <p:sp>
        <p:nvSpPr>
          <p:cNvPr id="46" name="Rectangle 4">
            <a:extLst>
              <a:ext uri="{FF2B5EF4-FFF2-40B4-BE49-F238E27FC236}">
                <a16:creationId xmlns:a16="http://schemas.microsoft.com/office/drawing/2014/main" id="{D26721B7-5AA6-CD8C-B3C2-7922A518D1D7}"/>
              </a:ext>
            </a:extLst>
          </p:cNvPr>
          <p:cNvSpPr txBox="1">
            <a:spLocks noChangeArrowheads="1"/>
          </p:cNvSpPr>
          <p:nvPr/>
        </p:nvSpPr>
        <p:spPr bwMode="auto">
          <a:xfrm>
            <a:off x="2057400" y="602748"/>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dirty="0"/>
              <a:t>IEEE 802.15 Standards &amp; their Applications</a:t>
            </a:r>
            <a:endParaRPr lang="en-US" sz="3200" b="1" kern="0" dirty="0"/>
          </a:p>
        </p:txBody>
      </p:sp>
      <p:sp>
        <p:nvSpPr>
          <p:cNvPr id="73" name="Google Shape;157;p7">
            <a:extLst>
              <a:ext uri="{FF2B5EF4-FFF2-40B4-BE49-F238E27FC236}">
                <a16:creationId xmlns:a16="http://schemas.microsoft.com/office/drawing/2014/main" id="{860C0334-CB89-358E-C948-709290D0248C}"/>
              </a:ext>
            </a:extLst>
          </p:cNvPr>
          <p:cNvSpPr txBox="1">
            <a:spLocks/>
          </p:cNvSpPr>
          <p:nvPr/>
        </p:nvSpPr>
        <p:spPr bwMode="auto">
          <a:xfrm>
            <a:off x="9549502" y="5641190"/>
            <a:ext cx="6016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0" tIns="0" rIns="0" bIns="0" numCol="1" anchor="ctr" anchorCtr="0" compatLnSpc="1">
            <a:prstTxWarp prst="textNoShape">
              <a:avLst/>
            </a:prstTxWarp>
            <a:no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spcBef>
                <a:spcPts val="0"/>
              </a:spcBef>
              <a:spcAft>
                <a:spcPts val="0"/>
              </a:spcAft>
              <a:buSzPts val="800"/>
            </a:pPr>
            <a:fld id="{00000000-1234-1234-1234-123412341234}" type="slidenum">
              <a:rPr lang="en-US">
                <a:latin typeface="+mn-lt"/>
              </a:rPr>
              <a:pPr algn="r">
                <a:spcBef>
                  <a:spcPts val="0"/>
                </a:spcBef>
                <a:spcAft>
                  <a:spcPts val="0"/>
                </a:spcAft>
                <a:buSzPts val="800"/>
              </a:pPr>
              <a:t>11</a:t>
            </a:fld>
            <a:endParaRPr lang="en-US">
              <a:latin typeface="+mn-lt"/>
            </a:endParaRPr>
          </a:p>
        </p:txBody>
      </p:sp>
      <p:pic>
        <p:nvPicPr>
          <p:cNvPr id="74" name="Picture 73">
            <a:extLst>
              <a:ext uri="{FF2B5EF4-FFF2-40B4-BE49-F238E27FC236}">
                <a16:creationId xmlns:a16="http://schemas.microsoft.com/office/drawing/2014/main" id="{6DAFCE2C-49B5-EA4B-2ED2-29E2C06C4FA1}"/>
              </a:ext>
            </a:extLst>
          </p:cNvPr>
          <p:cNvPicPr>
            <a:picLocks noChangeAspect="1"/>
          </p:cNvPicPr>
          <p:nvPr/>
        </p:nvPicPr>
        <p:blipFill>
          <a:blip r:embed="rId2"/>
          <a:stretch>
            <a:fillRect/>
          </a:stretch>
        </p:blipFill>
        <p:spPr>
          <a:xfrm>
            <a:off x="7124079" y="1674405"/>
            <a:ext cx="1691898" cy="919220"/>
          </a:xfrm>
          <a:prstGeom prst="rect">
            <a:avLst/>
          </a:prstGeom>
        </p:spPr>
      </p:pic>
      <p:pic>
        <p:nvPicPr>
          <p:cNvPr id="75" name="図 5">
            <a:extLst>
              <a:ext uri="{FF2B5EF4-FFF2-40B4-BE49-F238E27FC236}">
                <a16:creationId xmlns:a16="http://schemas.microsoft.com/office/drawing/2014/main" id="{02E74B2E-999D-187C-B13B-49C88D964A9A}"/>
              </a:ext>
            </a:extLst>
          </p:cNvPr>
          <p:cNvPicPr>
            <a:picLocks noChangeAspect="1"/>
          </p:cNvPicPr>
          <p:nvPr/>
        </p:nvPicPr>
        <p:blipFill>
          <a:blip r:embed="rId3" cstate="print"/>
          <a:stretch>
            <a:fillRect/>
          </a:stretch>
        </p:blipFill>
        <p:spPr>
          <a:xfrm>
            <a:off x="9182119" y="3413394"/>
            <a:ext cx="1257587" cy="980501"/>
          </a:xfrm>
          <a:prstGeom prst="rect">
            <a:avLst/>
          </a:prstGeom>
        </p:spPr>
      </p:pic>
      <p:pic>
        <p:nvPicPr>
          <p:cNvPr id="78" name="Content Placeholder 4">
            <a:extLst>
              <a:ext uri="{FF2B5EF4-FFF2-40B4-BE49-F238E27FC236}">
                <a16:creationId xmlns:a16="http://schemas.microsoft.com/office/drawing/2014/main" id="{AC117200-5AD5-59B5-F6FA-03652C281B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47461" y="1801629"/>
            <a:ext cx="1312189" cy="599641"/>
          </a:xfrm>
          <a:prstGeom prst="rect">
            <a:avLst/>
          </a:prstGeom>
          <a:noFill/>
          <a:ln>
            <a:noFill/>
          </a:ln>
        </p:spPr>
      </p:pic>
      <p:pic>
        <p:nvPicPr>
          <p:cNvPr id="79" name="Content Placeholder 4" descr="A picture containing diagram&#10;&#10;Description automatically generated">
            <a:extLst>
              <a:ext uri="{FF2B5EF4-FFF2-40B4-BE49-F238E27FC236}">
                <a16:creationId xmlns:a16="http://schemas.microsoft.com/office/drawing/2014/main" id="{34437145-3CF3-32B2-4ACB-4C8B4794B228}"/>
              </a:ext>
            </a:extLst>
          </p:cNvPr>
          <p:cNvPicPr>
            <a:picLocks noChangeAspect="1"/>
          </p:cNvPicPr>
          <p:nvPr/>
        </p:nvPicPr>
        <p:blipFill>
          <a:blip r:embed="rId5" cstate="print">
            <a:extLst>
              <a:ext uri="{28A0092B-C50C-407E-A947-70E740481C1C}">
                <a14:useLocalDpi xmlns:a14="http://schemas.microsoft.com/office/drawing/2010/main" val="0"/>
              </a:ext>
            </a:extLst>
          </a:blip>
          <a:srcRect l="6727" r="11343"/>
          <a:stretch/>
        </p:blipFill>
        <p:spPr>
          <a:xfrm>
            <a:off x="3378928" y="5049221"/>
            <a:ext cx="1188044" cy="621252"/>
          </a:xfrm>
          <a:prstGeom prst="rect">
            <a:avLst/>
          </a:prstGeom>
        </p:spPr>
      </p:pic>
      <p:pic>
        <p:nvPicPr>
          <p:cNvPr id="80" name="Picture 79">
            <a:extLst>
              <a:ext uri="{FF2B5EF4-FFF2-40B4-BE49-F238E27FC236}">
                <a16:creationId xmlns:a16="http://schemas.microsoft.com/office/drawing/2014/main" id="{9AEA61AD-2F73-A764-6460-B66AF9E31018}"/>
              </a:ext>
            </a:extLst>
          </p:cNvPr>
          <p:cNvPicPr>
            <a:picLocks noChangeAspect="1" noChangeArrowheads="1"/>
          </p:cNvPicPr>
          <p:nvPr/>
        </p:nvPicPr>
        <p:blipFill>
          <a:blip r:embed="rId6" cstate="print"/>
          <a:srcRect t="13144"/>
          <a:stretch/>
        </p:blipFill>
        <p:spPr bwMode="auto">
          <a:xfrm>
            <a:off x="1877263" y="4836993"/>
            <a:ext cx="1160133" cy="628183"/>
          </a:xfrm>
          <a:prstGeom prst="rect">
            <a:avLst/>
          </a:prstGeom>
          <a:noFill/>
          <a:ln w="9525">
            <a:noFill/>
            <a:miter lim="800000"/>
            <a:headEnd/>
            <a:tailEnd/>
          </a:ln>
        </p:spPr>
      </p:pic>
      <p:pic>
        <p:nvPicPr>
          <p:cNvPr id="81" name="Picture 80">
            <a:extLst>
              <a:ext uri="{FF2B5EF4-FFF2-40B4-BE49-F238E27FC236}">
                <a16:creationId xmlns:a16="http://schemas.microsoft.com/office/drawing/2014/main" id="{E7B1EFE7-48E5-7D55-EB45-1FC540470A3E}"/>
              </a:ext>
            </a:extLst>
          </p:cNvPr>
          <p:cNvPicPr>
            <a:picLocks noChangeAspect="1" noChangeArrowheads="1"/>
          </p:cNvPicPr>
          <p:nvPr/>
        </p:nvPicPr>
        <p:blipFill>
          <a:blip r:embed="rId7" cstate="print"/>
          <a:srcRect b="12396"/>
          <a:stretch/>
        </p:blipFill>
        <p:spPr bwMode="auto">
          <a:xfrm>
            <a:off x="2039358" y="3791398"/>
            <a:ext cx="1110188" cy="736896"/>
          </a:xfrm>
          <a:prstGeom prst="rect">
            <a:avLst/>
          </a:prstGeom>
          <a:noFill/>
          <a:ln w="9525">
            <a:noFill/>
            <a:miter lim="800000"/>
            <a:headEnd/>
            <a:tailEnd/>
          </a:ln>
        </p:spPr>
      </p:pic>
      <p:pic>
        <p:nvPicPr>
          <p:cNvPr id="82" name="Picture 81" descr="Warehouse Management">
            <a:extLst>
              <a:ext uri="{FF2B5EF4-FFF2-40B4-BE49-F238E27FC236}">
                <a16:creationId xmlns:a16="http://schemas.microsoft.com/office/drawing/2014/main" id="{64349FFF-4226-5E9D-EBD9-C5BA787D33FD}"/>
              </a:ext>
            </a:extLst>
          </p:cNvPr>
          <p:cNvPicPr>
            <a:picLocks noChangeAspect="1" noChangeArrowheads="1"/>
          </p:cNvPicPr>
          <p:nvPr/>
        </p:nvPicPr>
        <p:blipFill>
          <a:blip r:embed="rId8" cstate="print"/>
          <a:srcRect/>
          <a:stretch>
            <a:fillRect/>
          </a:stretch>
        </p:blipFill>
        <p:spPr bwMode="auto">
          <a:xfrm>
            <a:off x="1852332" y="1797773"/>
            <a:ext cx="977081" cy="649472"/>
          </a:xfrm>
          <a:prstGeom prst="rect">
            <a:avLst/>
          </a:prstGeom>
          <a:noFill/>
        </p:spPr>
      </p:pic>
      <p:pic>
        <p:nvPicPr>
          <p:cNvPr id="83" name="Picture 82">
            <a:extLst>
              <a:ext uri="{FF2B5EF4-FFF2-40B4-BE49-F238E27FC236}">
                <a16:creationId xmlns:a16="http://schemas.microsoft.com/office/drawing/2014/main" id="{099E0AD3-FDF0-32C2-5CD5-AE453704B066}"/>
              </a:ext>
            </a:extLst>
          </p:cNvPr>
          <p:cNvPicPr>
            <a:picLocks noChangeAspect="1" noChangeArrowheads="1"/>
          </p:cNvPicPr>
          <p:nvPr/>
        </p:nvPicPr>
        <p:blipFill>
          <a:blip r:embed="rId9" cstate="print"/>
          <a:srcRect/>
          <a:stretch>
            <a:fillRect/>
          </a:stretch>
        </p:blipFill>
        <p:spPr bwMode="auto">
          <a:xfrm>
            <a:off x="1928023" y="2787064"/>
            <a:ext cx="1039724" cy="663992"/>
          </a:xfrm>
          <a:prstGeom prst="rect">
            <a:avLst/>
          </a:prstGeom>
          <a:noFill/>
          <a:ln w="9525">
            <a:noFill/>
            <a:miter lim="800000"/>
            <a:headEnd/>
            <a:tailEnd/>
          </a:ln>
        </p:spPr>
      </p:pic>
      <p:grpSp>
        <p:nvGrpSpPr>
          <p:cNvPr id="84" name="Group 83">
            <a:extLst>
              <a:ext uri="{FF2B5EF4-FFF2-40B4-BE49-F238E27FC236}">
                <a16:creationId xmlns:a16="http://schemas.microsoft.com/office/drawing/2014/main" id="{EB02DEB7-FD84-E401-D3D8-DAA57F9D1D82}"/>
              </a:ext>
            </a:extLst>
          </p:cNvPr>
          <p:cNvGrpSpPr>
            <a:grpSpLocks noChangeAspect="1"/>
          </p:cNvGrpSpPr>
          <p:nvPr/>
        </p:nvGrpSpPr>
        <p:grpSpPr>
          <a:xfrm>
            <a:off x="9659951" y="4604861"/>
            <a:ext cx="528092" cy="1036328"/>
            <a:chOff x="8756083" y="1726475"/>
            <a:chExt cx="1396105" cy="2798307"/>
          </a:xfrm>
        </p:grpSpPr>
        <p:pic>
          <p:nvPicPr>
            <p:cNvPr id="85" name="Picture 84">
              <a:extLst>
                <a:ext uri="{FF2B5EF4-FFF2-40B4-BE49-F238E27FC236}">
                  <a16:creationId xmlns:a16="http://schemas.microsoft.com/office/drawing/2014/main" id="{EEF1D5EC-CC59-C9CF-46B8-7436E02A6BCC}"/>
                </a:ext>
              </a:extLst>
            </p:cNvPr>
            <p:cNvPicPr>
              <a:picLocks noChangeAspect="1"/>
            </p:cNvPicPr>
            <p:nvPr/>
          </p:nvPicPr>
          <p:blipFill>
            <a:blip r:embed="rId10"/>
            <a:stretch>
              <a:fillRect/>
            </a:stretch>
          </p:blipFill>
          <p:spPr>
            <a:xfrm>
              <a:off x="8756083" y="1726475"/>
              <a:ext cx="1396105" cy="2798307"/>
            </a:xfrm>
            <a:prstGeom prst="rect">
              <a:avLst/>
            </a:prstGeom>
          </p:spPr>
        </p:pic>
        <p:sp>
          <p:nvSpPr>
            <p:cNvPr id="86" name="TextBox 85">
              <a:extLst>
                <a:ext uri="{FF2B5EF4-FFF2-40B4-BE49-F238E27FC236}">
                  <a16:creationId xmlns:a16="http://schemas.microsoft.com/office/drawing/2014/main" id="{67339CC9-0416-0602-16BE-7A3959828062}"/>
                </a:ext>
              </a:extLst>
            </p:cNvPr>
            <p:cNvSpPr txBox="1"/>
            <p:nvPr/>
          </p:nvSpPr>
          <p:spPr>
            <a:xfrm>
              <a:off x="9222489" y="3698943"/>
              <a:ext cx="463294" cy="623296"/>
            </a:xfrm>
            <a:prstGeom prst="rect">
              <a:avLst/>
            </a:prstGeom>
            <a:noFill/>
          </p:spPr>
          <p:txBody>
            <a:bodyPr wrap="square" rtlCol="0">
              <a:spAutoFit/>
            </a:bodyPr>
            <a:lstStyle/>
            <a:p>
              <a:r>
                <a:rPr lang="en-US" sz="900" dirty="0">
                  <a:latin typeface="+mn-lt"/>
                </a:rPr>
                <a:t> </a:t>
              </a:r>
            </a:p>
          </p:txBody>
        </p:sp>
      </p:grpSp>
      <p:grpSp>
        <p:nvGrpSpPr>
          <p:cNvPr id="127" name="Group 126">
            <a:extLst>
              <a:ext uri="{FF2B5EF4-FFF2-40B4-BE49-F238E27FC236}">
                <a16:creationId xmlns:a16="http://schemas.microsoft.com/office/drawing/2014/main" id="{D219CE4F-2B2D-BFFA-9254-76F2CD276F10}"/>
              </a:ext>
            </a:extLst>
          </p:cNvPr>
          <p:cNvGrpSpPr/>
          <p:nvPr/>
        </p:nvGrpSpPr>
        <p:grpSpPr>
          <a:xfrm>
            <a:off x="4305864" y="2849258"/>
            <a:ext cx="3418002" cy="2200749"/>
            <a:chOff x="2781864" y="2849257"/>
            <a:chExt cx="3418002" cy="2200749"/>
          </a:xfrm>
        </p:grpSpPr>
        <p:pic>
          <p:nvPicPr>
            <p:cNvPr id="76" name="Graphic 75" descr="Map compass with solid fill">
              <a:extLst>
                <a:ext uri="{FF2B5EF4-FFF2-40B4-BE49-F238E27FC236}">
                  <a16:creationId xmlns:a16="http://schemas.microsoft.com/office/drawing/2014/main" id="{133B1F9D-3507-5A6B-B7AA-849AF2C4778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781864" y="2849257"/>
              <a:ext cx="3418002" cy="2200749"/>
            </a:xfrm>
            <a:prstGeom prst="rect">
              <a:avLst/>
            </a:prstGeom>
          </p:spPr>
        </p:pic>
        <p:pic>
          <p:nvPicPr>
            <p:cNvPr id="77" name="Picture 76" descr="Massive planets orbiting a bright space">
              <a:extLst>
                <a:ext uri="{FF2B5EF4-FFF2-40B4-BE49-F238E27FC236}">
                  <a16:creationId xmlns:a16="http://schemas.microsoft.com/office/drawing/2014/main" id="{E90A6A99-2F5C-E596-3D70-B8F51AD91C2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390606" y="3326561"/>
              <a:ext cx="2198418" cy="12368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7" name="Picture 86" descr="A picture containing text, clipart, dishware&#10;&#10;Description automatically generated">
              <a:extLst>
                <a:ext uri="{FF2B5EF4-FFF2-40B4-BE49-F238E27FC236}">
                  <a16:creationId xmlns:a16="http://schemas.microsoft.com/office/drawing/2014/main" id="{43E81A97-AB98-D7F7-5B4A-2E569072B70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974553" y="3699599"/>
              <a:ext cx="1014413" cy="500063"/>
            </a:xfrm>
            <a:prstGeom prst="rect">
              <a:avLst/>
            </a:prstGeom>
          </p:spPr>
        </p:pic>
      </p:grpSp>
      <p:sp>
        <p:nvSpPr>
          <p:cNvPr id="88" name="TextBox 87">
            <a:extLst>
              <a:ext uri="{FF2B5EF4-FFF2-40B4-BE49-F238E27FC236}">
                <a16:creationId xmlns:a16="http://schemas.microsoft.com/office/drawing/2014/main" id="{A77687B4-51BF-E4E4-47DF-CBD11A5E5E14}"/>
              </a:ext>
            </a:extLst>
          </p:cNvPr>
          <p:cNvSpPr txBox="1"/>
          <p:nvPr/>
        </p:nvSpPr>
        <p:spPr>
          <a:xfrm>
            <a:off x="1731693" y="3469858"/>
            <a:ext cx="1366415" cy="230832"/>
          </a:xfrm>
          <a:prstGeom prst="rect">
            <a:avLst/>
          </a:prstGeom>
          <a:noFill/>
        </p:spPr>
        <p:txBody>
          <a:bodyPr wrap="square" rtlCol="0">
            <a:spAutoFit/>
          </a:bodyPr>
          <a:lstStyle/>
          <a:p>
            <a:pPr algn="ctr"/>
            <a:r>
              <a:rPr lang="en-US" sz="900" dirty="0">
                <a:latin typeface="+mn-lt"/>
              </a:rPr>
              <a:t>Industrial Networks</a:t>
            </a:r>
          </a:p>
        </p:txBody>
      </p:sp>
      <p:sp>
        <p:nvSpPr>
          <p:cNvPr id="89" name="TextBox 88">
            <a:extLst>
              <a:ext uri="{FF2B5EF4-FFF2-40B4-BE49-F238E27FC236}">
                <a16:creationId xmlns:a16="http://schemas.microsoft.com/office/drawing/2014/main" id="{CC4F44D8-0724-4867-1EF6-4F2FFE39F94C}"/>
              </a:ext>
            </a:extLst>
          </p:cNvPr>
          <p:cNvSpPr txBox="1"/>
          <p:nvPr/>
        </p:nvSpPr>
        <p:spPr>
          <a:xfrm>
            <a:off x="5433830" y="2450859"/>
            <a:ext cx="1366415" cy="230832"/>
          </a:xfrm>
          <a:prstGeom prst="rect">
            <a:avLst/>
          </a:prstGeom>
          <a:noFill/>
        </p:spPr>
        <p:txBody>
          <a:bodyPr wrap="square" rtlCol="0">
            <a:spAutoFit/>
          </a:bodyPr>
          <a:lstStyle/>
          <a:p>
            <a:pPr algn="ctr"/>
            <a:r>
              <a:rPr lang="en-US" sz="900" dirty="0">
                <a:latin typeface="+mn-lt"/>
              </a:rPr>
              <a:t>Automotive</a:t>
            </a:r>
          </a:p>
        </p:txBody>
      </p:sp>
      <p:sp>
        <p:nvSpPr>
          <p:cNvPr id="90" name="TextBox 89">
            <a:extLst>
              <a:ext uri="{FF2B5EF4-FFF2-40B4-BE49-F238E27FC236}">
                <a16:creationId xmlns:a16="http://schemas.microsoft.com/office/drawing/2014/main" id="{1E219E68-4936-6743-A082-FBF9BDF0163D}"/>
              </a:ext>
            </a:extLst>
          </p:cNvPr>
          <p:cNvSpPr txBox="1"/>
          <p:nvPr/>
        </p:nvSpPr>
        <p:spPr>
          <a:xfrm>
            <a:off x="3289743" y="5682657"/>
            <a:ext cx="1366415" cy="230832"/>
          </a:xfrm>
          <a:prstGeom prst="rect">
            <a:avLst/>
          </a:prstGeom>
          <a:noFill/>
        </p:spPr>
        <p:txBody>
          <a:bodyPr wrap="square" rtlCol="0">
            <a:spAutoFit/>
          </a:bodyPr>
          <a:lstStyle/>
          <a:p>
            <a:pPr algn="ctr"/>
            <a:r>
              <a:rPr lang="en-US" sz="900" dirty="0">
                <a:latin typeface="+mn-lt"/>
              </a:rPr>
              <a:t>Consumer Devices</a:t>
            </a:r>
          </a:p>
        </p:txBody>
      </p:sp>
      <p:pic>
        <p:nvPicPr>
          <p:cNvPr id="91" name="Picture 90" descr="next-46-att-telehealth">
            <a:extLst>
              <a:ext uri="{FF2B5EF4-FFF2-40B4-BE49-F238E27FC236}">
                <a16:creationId xmlns:a16="http://schemas.microsoft.com/office/drawing/2014/main" id="{66BFC5BA-0D7A-1A93-10D7-56F2BCFD9101}"/>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308188" y="4837485"/>
            <a:ext cx="925449" cy="117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 name="TextBox 91">
            <a:extLst>
              <a:ext uri="{FF2B5EF4-FFF2-40B4-BE49-F238E27FC236}">
                <a16:creationId xmlns:a16="http://schemas.microsoft.com/office/drawing/2014/main" id="{E28FA1AF-AE48-AB4F-212B-941A3585A019}"/>
              </a:ext>
            </a:extLst>
          </p:cNvPr>
          <p:cNvSpPr txBox="1"/>
          <p:nvPr/>
        </p:nvSpPr>
        <p:spPr>
          <a:xfrm>
            <a:off x="9023035" y="4596907"/>
            <a:ext cx="721955" cy="230832"/>
          </a:xfrm>
          <a:prstGeom prst="rect">
            <a:avLst/>
          </a:prstGeom>
          <a:noFill/>
        </p:spPr>
        <p:txBody>
          <a:bodyPr wrap="square" rtlCol="0">
            <a:spAutoFit/>
          </a:bodyPr>
          <a:lstStyle/>
          <a:p>
            <a:pPr algn="ctr"/>
            <a:r>
              <a:rPr lang="en-US" sz="900" dirty="0">
                <a:latin typeface="+mn-lt"/>
              </a:rPr>
              <a:t>Medical</a:t>
            </a:r>
          </a:p>
        </p:txBody>
      </p:sp>
      <p:pic>
        <p:nvPicPr>
          <p:cNvPr id="93" name="Picture 92">
            <a:extLst>
              <a:ext uri="{FF2B5EF4-FFF2-40B4-BE49-F238E27FC236}">
                <a16:creationId xmlns:a16="http://schemas.microsoft.com/office/drawing/2014/main" id="{720EF1EB-25F1-3FEA-AF26-DBFA1467E788}"/>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134846" y="5409222"/>
            <a:ext cx="838406" cy="62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 name="TextBox 93">
            <a:extLst>
              <a:ext uri="{FF2B5EF4-FFF2-40B4-BE49-F238E27FC236}">
                <a16:creationId xmlns:a16="http://schemas.microsoft.com/office/drawing/2014/main" id="{6CE5DBB2-7DD1-9577-0B20-3B410E64DE0F}"/>
              </a:ext>
            </a:extLst>
          </p:cNvPr>
          <p:cNvSpPr txBox="1"/>
          <p:nvPr/>
        </p:nvSpPr>
        <p:spPr>
          <a:xfrm>
            <a:off x="6874415" y="5048046"/>
            <a:ext cx="1366415" cy="369332"/>
          </a:xfrm>
          <a:prstGeom prst="rect">
            <a:avLst/>
          </a:prstGeom>
          <a:noFill/>
        </p:spPr>
        <p:txBody>
          <a:bodyPr wrap="square" rtlCol="0">
            <a:spAutoFit/>
          </a:bodyPr>
          <a:lstStyle/>
          <a:p>
            <a:pPr algn="ctr"/>
            <a:r>
              <a:rPr lang="en-US" sz="900" dirty="0">
                <a:latin typeface="+mn-lt"/>
              </a:rPr>
              <a:t>Optical</a:t>
            </a:r>
            <a:br>
              <a:rPr lang="en-US" sz="900" dirty="0">
                <a:latin typeface="+mn-lt"/>
              </a:rPr>
            </a:br>
            <a:r>
              <a:rPr lang="en-US" sz="900" dirty="0">
                <a:latin typeface="+mn-lt"/>
              </a:rPr>
              <a:t>Communications</a:t>
            </a:r>
          </a:p>
        </p:txBody>
      </p:sp>
      <p:sp>
        <p:nvSpPr>
          <p:cNvPr id="95" name="TextBox 94">
            <a:extLst>
              <a:ext uri="{FF2B5EF4-FFF2-40B4-BE49-F238E27FC236}">
                <a16:creationId xmlns:a16="http://schemas.microsoft.com/office/drawing/2014/main" id="{071120E9-C6FA-5870-FFC9-2C6FD4726C02}"/>
              </a:ext>
            </a:extLst>
          </p:cNvPr>
          <p:cNvSpPr txBox="1"/>
          <p:nvPr/>
        </p:nvSpPr>
        <p:spPr>
          <a:xfrm>
            <a:off x="8250764" y="3502899"/>
            <a:ext cx="1048211" cy="784830"/>
          </a:xfrm>
          <a:prstGeom prst="rect">
            <a:avLst/>
          </a:prstGeom>
          <a:noFill/>
        </p:spPr>
        <p:txBody>
          <a:bodyPr wrap="square" rtlCol="0">
            <a:spAutoFit/>
          </a:bodyPr>
          <a:lstStyle/>
          <a:p>
            <a:pPr algn="ctr"/>
            <a:r>
              <a:rPr lang="en-US" sz="900" dirty="0">
                <a:latin typeface="+mn-lt"/>
              </a:rPr>
              <a:t>Multi-media networks</a:t>
            </a:r>
            <a:br>
              <a:rPr lang="en-US" sz="900" dirty="0">
                <a:latin typeface="+mn-lt"/>
              </a:rPr>
            </a:br>
            <a:r>
              <a:rPr lang="en-US" sz="900" dirty="0">
                <a:latin typeface="+mn-lt"/>
              </a:rPr>
              <a:t>&amp;</a:t>
            </a:r>
          </a:p>
          <a:p>
            <a:pPr algn="ctr"/>
            <a:r>
              <a:rPr lang="en-US" sz="900" dirty="0">
                <a:latin typeface="+mn-lt"/>
              </a:rPr>
              <a:t>High Speed</a:t>
            </a:r>
            <a:br>
              <a:rPr lang="en-US" sz="900" dirty="0">
                <a:latin typeface="+mn-lt"/>
              </a:rPr>
            </a:br>
            <a:r>
              <a:rPr lang="en-US" sz="900" dirty="0">
                <a:latin typeface="+mn-lt"/>
              </a:rPr>
              <a:t>Interconnect</a:t>
            </a:r>
          </a:p>
        </p:txBody>
      </p:sp>
      <p:pic>
        <p:nvPicPr>
          <p:cNvPr id="96" name="Picture 95">
            <a:extLst>
              <a:ext uri="{FF2B5EF4-FFF2-40B4-BE49-F238E27FC236}">
                <a16:creationId xmlns:a16="http://schemas.microsoft.com/office/drawing/2014/main" id="{E2C89860-77B9-36E6-55A8-4B461552A72D}"/>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993754" y="1797774"/>
            <a:ext cx="1066025" cy="653079"/>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96">
            <a:extLst>
              <a:ext uri="{FF2B5EF4-FFF2-40B4-BE49-F238E27FC236}">
                <a16:creationId xmlns:a16="http://schemas.microsoft.com/office/drawing/2014/main" id="{6069394B-6A16-8C2E-80FB-975C0232F67B}"/>
              </a:ext>
            </a:extLst>
          </p:cNvPr>
          <p:cNvSpPr txBox="1"/>
          <p:nvPr/>
        </p:nvSpPr>
        <p:spPr>
          <a:xfrm>
            <a:off x="2221657" y="2450859"/>
            <a:ext cx="1366415" cy="230832"/>
          </a:xfrm>
          <a:prstGeom prst="rect">
            <a:avLst/>
          </a:prstGeom>
          <a:noFill/>
        </p:spPr>
        <p:txBody>
          <a:bodyPr wrap="square" rtlCol="0">
            <a:spAutoFit/>
          </a:bodyPr>
          <a:lstStyle/>
          <a:p>
            <a:pPr algn="ctr"/>
            <a:r>
              <a:rPr lang="en-US" sz="900" dirty="0">
                <a:latin typeface="+mn-lt"/>
              </a:rPr>
              <a:t>Locating and Tracking</a:t>
            </a:r>
          </a:p>
        </p:txBody>
      </p:sp>
      <p:pic>
        <p:nvPicPr>
          <p:cNvPr id="98" name="Bild 4">
            <a:extLst>
              <a:ext uri="{FF2B5EF4-FFF2-40B4-BE49-F238E27FC236}">
                <a16:creationId xmlns:a16="http://schemas.microsoft.com/office/drawing/2014/main" id="{A2C9A5F2-029C-8DAE-A967-1A544CFF45F0}"/>
              </a:ext>
            </a:extLst>
          </p:cNvPr>
          <p:cNvPicPr>
            <a:picLocks noChangeAspect="1"/>
          </p:cNvPicPr>
          <p:nvPr/>
        </p:nvPicPr>
        <p:blipFill>
          <a:blip r:embed="rId18" cstate="print"/>
          <a:srcRect/>
          <a:stretch>
            <a:fillRect/>
          </a:stretch>
        </p:blipFill>
        <p:spPr bwMode="auto">
          <a:xfrm>
            <a:off x="8869331" y="2119245"/>
            <a:ext cx="1530127" cy="987734"/>
          </a:xfrm>
          <a:prstGeom prst="rect">
            <a:avLst/>
          </a:prstGeom>
          <a:noFill/>
        </p:spPr>
      </p:pic>
      <p:sp>
        <p:nvSpPr>
          <p:cNvPr id="99" name="TextBox 98">
            <a:extLst>
              <a:ext uri="{FF2B5EF4-FFF2-40B4-BE49-F238E27FC236}">
                <a16:creationId xmlns:a16="http://schemas.microsoft.com/office/drawing/2014/main" id="{2091AF21-E0FD-DAFC-B1D1-29C016DB70C2}"/>
              </a:ext>
            </a:extLst>
          </p:cNvPr>
          <p:cNvSpPr txBox="1"/>
          <p:nvPr/>
        </p:nvSpPr>
        <p:spPr>
          <a:xfrm>
            <a:off x="7968794" y="2824804"/>
            <a:ext cx="1366415" cy="230832"/>
          </a:xfrm>
          <a:prstGeom prst="rect">
            <a:avLst/>
          </a:prstGeom>
          <a:noFill/>
        </p:spPr>
        <p:txBody>
          <a:bodyPr wrap="square" rtlCol="0">
            <a:spAutoFit/>
          </a:bodyPr>
          <a:lstStyle/>
          <a:p>
            <a:pPr algn="ctr"/>
            <a:r>
              <a:rPr lang="en-US" sz="900" dirty="0">
                <a:latin typeface="+mn-lt"/>
              </a:rPr>
              <a:t>FAN/MAN/RAN</a:t>
            </a:r>
          </a:p>
        </p:txBody>
      </p:sp>
      <p:pic>
        <p:nvPicPr>
          <p:cNvPr id="100" name="Picture 99">
            <a:extLst>
              <a:ext uri="{FF2B5EF4-FFF2-40B4-BE49-F238E27FC236}">
                <a16:creationId xmlns:a16="http://schemas.microsoft.com/office/drawing/2014/main" id="{2229DE0A-32F2-3907-17B1-BA36791F3D7A}"/>
              </a:ext>
            </a:extLst>
          </p:cNvPr>
          <p:cNvPicPr>
            <a:picLocks noChangeAspect="1" noChangeArrowheads="1"/>
          </p:cNvPicPr>
          <p:nvPr/>
        </p:nvPicPr>
        <p:blipFill>
          <a:blip r:embed="rId19" cstate="print"/>
          <a:srcRect/>
          <a:stretch>
            <a:fillRect/>
          </a:stretch>
        </p:blipFill>
        <p:spPr bwMode="auto">
          <a:xfrm>
            <a:off x="4286326" y="1745041"/>
            <a:ext cx="922622" cy="711188"/>
          </a:xfrm>
          <a:prstGeom prst="rect">
            <a:avLst/>
          </a:prstGeom>
          <a:noFill/>
          <a:ln w="9525">
            <a:noFill/>
            <a:miter lim="800000"/>
            <a:headEnd/>
            <a:tailEnd/>
          </a:ln>
        </p:spPr>
      </p:pic>
      <p:sp>
        <p:nvSpPr>
          <p:cNvPr id="101" name="TextBox 100">
            <a:extLst>
              <a:ext uri="{FF2B5EF4-FFF2-40B4-BE49-F238E27FC236}">
                <a16:creationId xmlns:a16="http://schemas.microsoft.com/office/drawing/2014/main" id="{EA883975-AE05-1E61-95D4-74DF3BCA475A}"/>
              </a:ext>
            </a:extLst>
          </p:cNvPr>
          <p:cNvSpPr txBox="1"/>
          <p:nvPr/>
        </p:nvSpPr>
        <p:spPr>
          <a:xfrm>
            <a:off x="4220633" y="2450859"/>
            <a:ext cx="1075812" cy="369332"/>
          </a:xfrm>
          <a:prstGeom prst="rect">
            <a:avLst/>
          </a:prstGeom>
          <a:noFill/>
        </p:spPr>
        <p:txBody>
          <a:bodyPr wrap="square" rtlCol="0">
            <a:spAutoFit/>
          </a:bodyPr>
          <a:lstStyle/>
          <a:p>
            <a:pPr algn="ctr"/>
            <a:r>
              <a:rPr lang="en-US" sz="900" dirty="0">
                <a:latin typeface="+mn-lt"/>
              </a:rPr>
              <a:t>Ultra-low Power Sensors</a:t>
            </a:r>
          </a:p>
        </p:txBody>
      </p:sp>
      <p:sp>
        <p:nvSpPr>
          <p:cNvPr id="102" name="Rectangle 101">
            <a:extLst>
              <a:ext uri="{FF2B5EF4-FFF2-40B4-BE49-F238E27FC236}">
                <a16:creationId xmlns:a16="http://schemas.microsoft.com/office/drawing/2014/main" id="{8E8049B6-5860-B2CB-025E-4E3C110C3C84}"/>
              </a:ext>
            </a:extLst>
          </p:cNvPr>
          <p:cNvSpPr/>
          <p:nvPr/>
        </p:nvSpPr>
        <p:spPr>
          <a:xfrm>
            <a:off x="7070725" y="1591619"/>
            <a:ext cx="3453744" cy="1708469"/>
          </a:xfrm>
          <a:prstGeom prst="rect">
            <a:avLst/>
          </a:prstGeom>
          <a:noFill/>
          <a:ln>
            <a:solidFill>
              <a:srgbClr val="C77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F24BB662-7FDC-0602-A70D-CC5B66D5BFA5}"/>
              </a:ext>
            </a:extLst>
          </p:cNvPr>
          <p:cNvSpPr txBox="1"/>
          <p:nvPr/>
        </p:nvSpPr>
        <p:spPr>
          <a:xfrm>
            <a:off x="7111613" y="2723968"/>
            <a:ext cx="979756" cy="523220"/>
          </a:xfrm>
          <a:prstGeom prst="rect">
            <a:avLst/>
          </a:prstGeom>
          <a:noFill/>
        </p:spPr>
        <p:txBody>
          <a:bodyPr wrap="none" rtlCol="0">
            <a:spAutoFit/>
          </a:bodyPr>
          <a:lstStyle/>
          <a:p>
            <a:pPr algn="ctr"/>
            <a:r>
              <a:rPr lang="en-US" sz="1400" b="1" dirty="0">
                <a:solidFill>
                  <a:srgbClr val="C77A00"/>
                </a:solidFill>
                <a:latin typeface="+mn-lt"/>
              </a:rPr>
              <a:t>802.15.16</a:t>
            </a:r>
          </a:p>
          <a:p>
            <a:pPr algn="ctr"/>
            <a:r>
              <a:rPr lang="en-US" sz="1400" b="1" dirty="0">
                <a:solidFill>
                  <a:srgbClr val="C77A00"/>
                </a:solidFill>
                <a:latin typeface="+mn-lt"/>
              </a:rPr>
              <a:t>802.15.4</a:t>
            </a:r>
          </a:p>
        </p:txBody>
      </p:sp>
      <p:sp>
        <p:nvSpPr>
          <p:cNvPr id="104" name="Rectangle 103">
            <a:extLst>
              <a:ext uri="{FF2B5EF4-FFF2-40B4-BE49-F238E27FC236}">
                <a16:creationId xmlns:a16="http://schemas.microsoft.com/office/drawing/2014/main" id="{75F09C2D-4AEB-272B-14B3-E3F4CA1F14D7}"/>
              </a:ext>
            </a:extLst>
          </p:cNvPr>
          <p:cNvSpPr/>
          <p:nvPr/>
        </p:nvSpPr>
        <p:spPr>
          <a:xfrm>
            <a:off x="7554766" y="3413394"/>
            <a:ext cx="2969703" cy="97291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0158A3E9-59B7-9E46-F156-AC5AEC950089}"/>
              </a:ext>
            </a:extLst>
          </p:cNvPr>
          <p:cNvSpPr txBox="1"/>
          <p:nvPr/>
        </p:nvSpPr>
        <p:spPr>
          <a:xfrm>
            <a:off x="7554766" y="3753420"/>
            <a:ext cx="880369" cy="307777"/>
          </a:xfrm>
          <a:prstGeom prst="rect">
            <a:avLst/>
          </a:prstGeom>
          <a:noFill/>
        </p:spPr>
        <p:txBody>
          <a:bodyPr wrap="none" rtlCol="0">
            <a:spAutoFit/>
          </a:bodyPr>
          <a:lstStyle/>
          <a:p>
            <a:r>
              <a:rPr lang="en-US" sz="1400" b="1" dirty="0">
                <a:solidFill>
                  <a:srgbClr val="00B050"/>
                </a:solidFill>
                <a:latin typeface="+mn-lt"/>
              </a:rPr>
              <a:t>802.15.3</a:t>
            </a:r>
          </a:p>
        </p:txBody>
      </p:sp>
      <p:sp>
        <p:nvSpPr>
          <p:cNvPr id="106" name="Rectangle 105">
            <a:extLst>
              <a:ext uri="{FF2B5EF4-FFF2-40B4-BE49-F238E27FC236}">
                <a16:creationId xmlns:a16="http://schemas.microsoft.com/office/drawing/2014/main" id="{CC9E344C-39DB-3097-25AB-88B9F0F9F582}"/>
              </a:ext>
            </a:extLst>
          </p:cNvPr>
          <p:cNvSpPr/>
          <p:nvPr/>
        </p:nvSpPr>
        <p:spPr>
          <a:xfrm>
            <a:off x="8150768" y="4505480"/>
            <a:ext cx="2373701" cy="156485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D0B677BA-9C09-AAFD-7745-55F79F0F070D}"/>
              </a:ext>
            </a:extLst>
          </p:cNvPr>
          <p:cNvSpPr txBox="1"/>
          <p:nvPr/>
        </p:nvSpPr>
        <p:spPr>
          <a:xfrm>
            <a:off x="8166616" y="4549764"/>
            <a:ext cx="880369" cy="307777"/>
          </a:xfrm>
          <a:prstGeom prst="rect">
            <a:avLst/>
          </a:prstGeom>
          <a:noFill/>
        </p:spPr>
        <p:txBody>
          <a:bodyPr wrap="none" rtlCol="0">
            <a:spAutoFit/>
          </a:bodyPr>
          <a:lstStyle/>
          <a:p>
            <a:r>
              <a:rPr lang="en-US" sz="1400" b="1" dirty="0">
                <a:solidFill>
                  <a:srgbClr val="FF0000"/>
                </a:solidFill>
                <a:latin typeface="+mn-lt"/>
              </a:rPr>
              <a:t>802.15.6</a:t>
            </a:r>
          </a:p>
        </p:txBody>
      </p:sp>
      <p:sp>
        <p:nvSpPr>
          <p:cNvPr id="108" name="Rectangle 107">
            <a:extLst>
              <a:ext uri="{FF2B5EF4-FFF2-40B4-BE49-F238E27FC236}">
                <a16:creationId xmlns:a16="http://schemas.microsoft.com/office/drawing/2014/main" id="{7D4D240A-A511-5055-A5E0-34E0D9E49902}"/>
              </a:ext>
            </a:extLst>
          </p:cNvPr>
          <p:cNvSpPr/>
          <p:nvPr/>
        </p:nvSpPr>
        <p:spPr>
          <a:xfrm>
            <a:off x="7057984" y="4506120"/>
            <a:ext cx="985359" cy="1564859"/>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extBox 108">
            <a:extLst>
              <a:ext uri="{FF2B5EF4-FFF2-40B4-BE49-F238E27FC236}">
                <a16:creationId xmlns:a16="http://schemas.microsoft.com/office/drawing/2014/main" id="{B5AAB971-F6C6-C095-3299-2D4A348A0498}"/>
              </a:ext>
            </a:extLst>
          </p:cNvPr>
          <p:cNvSpPr txBox="1"/>
          <p:nvPr/>
        </p:nvSpPr>
        <p:spPr>
          <a:xfrm>
            <a:off x="7059632" y="4557220"/>
            <a:ext cx="979756" cy="523220"/>
          </a:xfrm>
          <a:prstGeom prst="rect">
            <a:avLst/>
          </a:prstGeom>
          <a:noFill/>
        </p:spPr>
        <p:txBody>
          <a:bodyPr wrap="none" rtlCol="0">
            <a:spAutoFit/>
          </a:bodyPr>
          <a:lstStyle/>
          <a:p>
            <a:pPr algn="ctr"/>
            <a:r>
              <a:rPr lang="en-US" sz="1400" b="1" dirty="0">
                <a:solidFill>
                  <a:schemeClr val="tx2">
                    <a:lumMod val="50000"/>
                  </a:schemeClr>
                </a:solidFill>
                <a:latin typeface="+mn-lt"/>
              </a:rPr>
              <a:t>802.15.7</a:t>
            </a:r>
          </a:p>
          <a:p>
            <a:pPr algn="ctr"/>
            <a:r>
              <a:rPr lang="en-US" sz="1400" b="1" dirty="0">
                <a:solidFill>
                  <a:schemeClr val="tx2">
                    <a:lumMod val="50000"/>
                  </a:schemeClr>
                </a:solidFill>
                <a:latin typeface="+mn-lt"/>
              </a:rPr>
              <a:t>802.15.13</a:t>
            </a:r>
          </a:p>
        </p:txBody>
      </p:sp>
      <p:sp>
        <p:nvSpPr>
          <p:cNvPr id="110" name="TextBox 109">
            <a:extLst>
              <a:ext uri="{FF2B5EF4-FFF2-40B4-BE49-F238E27FC236}">
                <a16:creationId xmlns:a16="http://schemas.microsoft.com/office/drawing/2014/main" id="{35082F46-BD66-20AA-D8C8-15B90B9F4B33}"/>
              </a:ext>
            </a:extLst>
          </p:cNvPr>
          <p:cNvSpPr txBox="1"/>
          <p:nvPr/>
        </p:nvSpPr>
        <p:spPr>
          <a:xfrm>
            <a:off x="3509273" y="3795140"/>
            <a:ext cx="880369" cy="307777"/>
          </a:xfrm>
          <a:prstGeom prst="rect">
            <a:avLst/>
          </a:prstGeom>
          <a:noFill/>
        </p:spPr>
        <p:txBody>
          <a:bodyPr wrap="none" rtlCol="0">
            <a:spAutoFit/>
          </a:bodyPr>
          <a:lstStyle/>
          <a:p>
            <a:r>
              <a:rPr lang="en-US" sz="1400" b="1" dirty="0">
                <a:solidFill>
                  <a:srgbClr val="0000FF"/>
                </a:solidFill>
                <a:latin typeface="+mn-lt"/>
              </a:rPr>
              <a:t>802.15.4</a:t>
            </a:r>
          </a:p>
        </p:txBody>
      </p:sp>
      <p:sp>
        <p:nvSpPr>
          <p:cNvPr id="111" name="TextBox 110">
            <a:extLst>
              <a:ext uri="{FF2B5EF4-FFF2-40B4-BE49-F238E27FC236}">
                <a16:creationId xmlns:a16="http://schemas.microsoft.com/office/drawing/2014/main" id="{B76F9A34-828A-260D-47FC-D7F2B55FB8C6}"/>
              </a:ext>
            </a:extLst>
          </p:cNvPr>
          <p:cNvSpPr txBox="1"/>
          <p:nvPr/>
        </p:nvSpPr>
        <p:spPr>
          <a:xfrm>
            <a:off x="1928457" y="4510251"/>
            <a:ext cx="1366415" cy="230832"/>
          </a:xfrm>
          <a:prstGeom prst="rect">
            <a:avLst/>
          </a:prstGeom>
          <a:noFill/>
        </p:spPr>
        <p:txBody>
          <a:bodyPr wrap="square" rtlCol="0">
            <a:spAutoFit/>
          </a:bodyPr>
          <a:lstStyle/>
          <a:p>
            <a:pPr algn="ctr"/>
            <a:r>
              <a:rPr lang="en-US" sz="900" dirty="0">
                <a:latin typeface="+mn-lt"/>
              </a:rPr>
              <a:t>Structural Monitoring</a:t>
            </a:r>
          </a:p>
        </p:txBody>
      </p:sp>
      <p:sp>
        <p:nvSpPr>
          <p:cNvPr id="112" name="TextBox 111">
            <a:extLst>
              <a:ext uri="{FF2B5EF4-FFF2-40B4-BE49-F238E27FC236}">
                <a16:creationId xmlns:a16="http://schemas.microsoft.com/office/drawing/2014/main" id="{1398E624-37AD-704E-FE17-D05584BABE71}"/>
              </a:ext>
            </a:extLst>
          </p:cNvPr>
          <p:cNvSpPr txBox="1"/>
          <p:nvPr/>
        </p:nvSpPr>
        <p:spPr>
          <a:xfrm>
            <a:off x="1765223" y="5462466"/>
            <a:ext cx="1366415" cy="230832"/>
          </a:xfrm>
          <a:prstGeom prst="rect">
            <a:avLst/>
          </a:prstGeom>
          <a:noFill/>
        </p:spPr>
        <p:txBody>
          <a:bodyPr wrap="square" rtlCol="0">
            <a:spAutoFit/>
          </a:bodyPr>
          <a:lstStyle/>
          <a:p>
            <a:pPr algn="ctr"/>
            <a:r>
              <a:rPr lang="en-US" sz="900" dirty="0">
                <a:latin typeface="+mn-lt"/>
              </a:rPr>
              <a:t>Agricultural Monitoring</a:t>
            </a:r>
          </a:p>
        </p:txBody>
      </p:sp>
      <p:grpSp>
        <p:nvGrpSpPr>
          <p:cNvPr id="115" name="Group 114">
            <a:extLst>
              <a:ext uri="{FF2B5EF4-FFF2-40B4-BE49-F238E27FC236}">
                <a16:creationId xmlns:a16="http://schemas.microsoft.com/office/drawing/2014/main" id="{10083B25-15F9-5659-BF74-2E803DE3707A}"/>
              </a:ext>
            </a:extLst>
          </p:cNvPr>
          <p:cNvGrpSpPr/>
          <p:nvPr/>
        </p:nvGrpSpPr>
        <p:grpSpPr>
          <a:xfrm>
            <a:off x="1688512" y="1583625"/>
            <a:ext cx="5270485" cy="4495520"/>
            <a:chOff x="1740921" y="457565"/>
            <a:chExt cx="5270485" cy="4495520"/>
          </a:xfrm>
        </p:grpSpPr>
        <p:cxnSp>
          <p:nvCxnSpPr>
            <p:cNvPr id="116" name="Straight Connector 115">
              <a:extLst>
                <a:ext uri="{FF2B5EF4-FFF2-40B4-BE49-F238E27FC236}">
                  <a16:creationId xmlns:a16="http://schemas.microsoft.com/office/drawing/2014/main" id="{98CD1232-7004-B5E0-5D27-6E3606AED0B9}"/>
                </a:ext>
              </a:extLst>
            </p:cNvPr>
            <p:cNvCxnSpPr>
              <a:cxnSpLocks/>
            </p:cNvCxnSpPr>
            <p:nvPr/>
          </p:nvCxnSpPr>
          <p:spPr>
            <a:xfrm>
              <a:off x="1740921" y="457565"/>
              <a:ext cx="3797" cy="449552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a16="http://schemas.microsoft.com/office/drawing/2014/main" id="{B3346AF7-BF80-540E-2F62-3027310810FA}"/>
                </a:ext>
              </a:extLst>
            </p:cNvPr>
            <p:cNvCxnSpPr>
              <a:cxnSpLocks/>
            </p:cNvCxnSpPr>
            <p:nvPr/>
          </p:nvCxnSpPr>
          <p:spPr>
            <a:xfrm>
              <a:off x="1746096" y="457565"/>
              <a:ext cx="5265310" cy="382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a16="http://schemas.microsoft.com/office/drawing/2014/main" id="{326613D3-38FE-B929-7025-5C5164F8D44C}"/>
                </a:ext>
              </a:extLst>
            </p:cNvPr>
            <p:cNvCxnSpPr>
              <a:cxnSpLocks/>
            </p:cNvCxnSpPr>
            <p:nvPr/>
          </p:nvCxnSpPr>
          <p:spPr>
            <a:xfrm flipH="1">
              <a:off x="7007588" y="461389"/>
              <a:ext cx="3818" cy="1344511"/>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19" name="Straight Connector 118">
              <a:extLst>
                <a:ext uri="{FF2B5EF4-FFF2-40B4-BE49-F238E27FC236}">
                  <a16:creationId xmlns:a16="http://schemas.microsoft.com/office/drawing/2014/main" id="{C960CDE2-5DEA-E93B-98D0-3C9B2B5848C6}"/>
                </a:ext>
              </a:extLst>
            </p:cNvPr>
            <p:cNvCxnSpPr>
              <a:cxnSpLocks/>
            </p:cNvCxnSpPr>
            <p:nvPr/>
          </p:nvCxnSpPr>
          <p:spPr>
            <a:xfrm flipH="1">
              <a:off x="5062049" y="1805900"/>
              <a:ext cx="1945539" cy="151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20" name="Straight Connector 119">
              <a:extLst>
                <a:ext uri="{FF2B5EF4-FFF2-40B4-BE49-F238E27FC236}">
                  <a16:creationId xmlns:a16="http://schemas.microsoft.com/office/drawing/2014/main" id="{560E4085-7C13-706D-B5FA-6EC879AB84A5}"/>
                </a:ext>
              </a:extLst>
            </p:cNvPr>
            <p:cNvCxnSpPr>
              <a:cxnSpLocks/>
            </p:cNvCxnSpPr>
            <p:nvPr/>
          </p:nvCxnSpPr>
          <p:spPr>
            <a:xfrm flipH="1">
              <a:off x="4488712" y="1807410"/>
              <a:ext cx="573337" cy="1013558"/>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21" name="Straight Connector 120">
              <a:extLst>
                <a:ext uri="{FF2B5EF4-FFF2-40B4-BE49-F238E27FC236}">
                  <a16:creationId xmlns:a16="http://schemas.microsoft.com/office/drawing/2014/main" id="{2DE37328-E28F-9CB5-13DA-7C6F46559ED8}"/>
                </a:ext>
              </a:extLst>
            </p:cNvPr>
            <p:cNvCxnSpPr>
              <a:cxnSpLocks/>
            </p:cNvCxnSpPr>
            <p:nvPr/>
          </p:nvCxnSpPr>
          <p:spPr>
            <a:xfrm>
              <a:off x="4488712" y="2820968"/>
              <a:ext cx="561165" cy="956345"/>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22" name="Straight Connector 121">
              <a:extLst>
                <a:ext uri="{FF2B5EF4-FFF2-40B4-BE49-F238E27FC236}">
                  <a16:creationId xmlns:a16="http://schemas.microsoft.com/office/drawing/2014/main" id="{29DB6545-408F-90D3-6772-6881D162929E}"/>
                </a:ext>
              </a:extLst>
            </p:cNvPr>
            <p:cNvCxnSpPr>
              <a:cxnSpLocks/>
            </p:cNvCxnSpPr>
            <p:nvPr/>
          </p:nvCxnSpPr>
          <p:spPr>
            <a:xfrm>
              <a:off x="5049877" y="3777313"/>
              <a:ext cx="0" cy="1175772"/>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23" name="Straight Connector 122">
              <a:extLst>
                <a:ext uri="{FF2B5EF4-FFF2-40B4-BE49-F238E27FC236}">
                  <a16:creationId xmlns:a16="http://schemas.microsoft.com/office/drawing/2014/main" id="{0AC464C7-383F-4952-BEBD-7A5DEEC718B3}"/>
                </a:ext>
              </a:extLst>
            </p:cNvPr>
            <p:cNvCxnSpPr>
              <a:cxnSpLocks/>
            </p:cNvCxnSpPr>
            <p:nvPr/>
          </p:nvCxnSpPr>
          <p:spPr>
            <a:xfrm flipH="1">
              <a:off x="1749893" y="4953085"/>
              <a:ext cx="3312156" cy="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grpSp>
      <p:sp>
        <p:nvSpPr>
          <p:cNvPr id="12" name="Rectangle 11">
            <a:extLst>
              <a:ext uri="{FF2B5EF4-FFF2-40B4-BE49-F238E27FC236}">
                <a16:creationId xmlns:a16="http://schemas.microsoft.com/office/drawing/2014/main" id="{2393C3FE-3750-E4C7-4500-EA08E007AF7C}"/>
              </a:ext>
            </a:extLst>
          </p:cNvPr>
          <p:cNvSpPr/>
          <p:nvPr/>
        </p:nvSpPr>
        <p:spPr>
          <a:xfrm>
            <a:off x="5116593" y="4907491"/>
            <a:ext cx="848831" cy="1166918"/>
          </a:xfrm>
          <a:prstGeom prst="rect">
            <a:avLst/>
          </a:prstGeom>
          <a:noFill/>
          <a:ln>
            <a:solidFill>
              <a:srgbClr val="2AB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D99EC505-BFE6-FE23-FC22-F2142BB658A4}"/>
              </a:ext>
            </a:extLst>
          </p:cNvPr>
          <p:cNvSpPr txBox="1"/>
          <p:nvPr/>
        </p:nvSpPr>
        <p:spPr>
          <a:xfrm>
            <a:off x="5104422" y="4927838"/>
            <a:ext cx="880369" cy="307777"/>
          </a:xfrm>
          <a:prstGeom prst="rect">
            <a:avLst/>
          </a:prstGeom>
          <a:noFill/>
        </p:spPr>
        <p:txBody>
          <a:bodyPr wrap="none" rtlCol="0">
            <a:spAutoFit/>
          </a:bodyPr>
          <a:lstStyle/>
          <a:p>
            <a:r>
              <a:rPr lang="en-US" sz="1400" b="1" dirty="0">
                <a:solidFill>
                  <a:srgbClr val="2AB1FF"/>
                </a:solidFill>
                <a:latin typeface="+mn-lt"/>
              </a:rPr>
              <a:t>802.15.9</a:t>
            </a:r>
          </a:p>
        </p:txBody>
      </p:sp>
      <p:pic>
        <p:nvPicPr>
          <p:cNvPr id="14" name="Picture 4">
            <a:extLst>
              <a:ext uri="{FF2B5EF4-FFF2-40B4-BE49-F238E27FC236}">
                <a16:creationId xmlns:a16="http://schemas.microsoft.com/office/drawing/2014/main" id="{122C3FE8-FB09-4658-3870-EFF02455E60D}"/>
              </a:ext>
            </a:extLst>
          </p:cNvPr>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l="56565" t="5340" b="7488"/>
          <a:stretch/>
        </p:blipFill>
        <p:spPr bwMode="auto">
          <a:xfrm>
            <a:off x="5275071" y="5452332"/>
            <a:ext cx="519396" cy="60267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F4170388-BEDD-57BB-21A8-47E2CE55E39E}"/>
              </a:ext>
            </a:extLst>
          </p:cNvPr>
          <p:cNvSpPr/>
          <p:nvPr/>
        </p:nvSpPr>
        <p:spPr>
          <a:xfrm>
            <a:off x="6090411" y="4908119"/>
            <a:ext cx="848831" cy="1166919"/>
          </a:xfrm>
          <a:prstGeom prst="rect">
            <a:avLst/>
          </a:prstGeom>
          <a:noFill/>
          <a:ln>
            <a:solidFill>
              <a:srgbClr val="2AB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C2283631-CD04-2460-F83C-42043A77D7BC}"/>
              </a:ext>
            </a:extLst>
          </p:cNvPr>
          <p:cNvSpPr txBox="1"/>
          <p:nvPr/>
        </p:nvSpPr>
        <p:spPr>
          <a:xfrm>
            <a:off x="6026886" y="4927838"/>
            <a:ext cx="979755" cy="307777"/>
          </a:xfrm>
          <a:prstGeom prst="rect">
            <a:avLst/>
          </a:prstGeom>
          <a:noFill/>
        </p:spPr>
        <p:txBody>
          <a:bodyPr wrap="none" rtlCol="0">
            <a:spAutoFit/>
          </a:bodyPr>
          <a:lstStyle/>
          <a:p>
            <a:r>
              <a:rPr lang="en-US" sz="1400" b="1" dirty="0">
                <a:solidFill>
                  <a:srgbClr val="2AB1FF"/>
                </a:solidFill>
                <a:latin typeface="+mn-lt"/>
              </a:rPr>
              <a:t>802.15.10</a:t>
            </a:r>
          </a:p>
        </p:txBody>
      </p:sp>
      <p:pic>
        <p:nvPicPr>
          <p:cNvPr id="17" name="Picture 16" descr="A picture containing text&#10;&#10;Description automatically generated">
            <a:extLst>
              <a:ext uri="{FF2B5EF4-FFF2-40B4-BE49-F238E27FC236}">
                <a16:creationId xmlns:a16="http://schemas.microsoft.com/office/drawing/2014/main" id="{D15B5727-8641-7E19-8525-3070D9473477}"/>
              </a:ext>
            </a:extLst>
          </p:cNvPr>
          <p:cNvPicPr>
            <a:picLocks noChangeAspect="1"/>
          </p:cNvPicPr>
          <p:nvPr/>
        </p:nvPicPr>
        <p:blipFill rotWithShape="1">
          <a:blip r:embed="rId21"/>
          <a:srcRect l="43181" t="4746" r="8059" b="68979"/>
          <a:stretch/>
        </p:blipFill>
        <p:spPr>
          <a:xfrm>
            <a:off x="6110437" y="5475756"/>
            <a:ext cx="803116" cy="579253"/>
          </a:xfrm>
          <a:prstGeom prst="rect">
            <a:avLst/>
          </a:prstGeom>
        </p:spPr>
      </p:pic>
      <p:sp>
        <p:nvSpPr>
          <p:cNvPr id="18" name="TextBox 17">
            <a:extLst>
              <a:ext uri="{FF2B5EF4-FFF2-40B4-BE49-F238E27FC236}">
                <a16:creationId xmlns:a16="http://schemas.microsoft.com/office/drawing/2014/main" id="{2087C7D4-C8F0-3908-5C90-C71F287F6B37}"/>
              </a:ext>
            </a:extLst>
          </p:cNvPr>
          <p:cNvSpPr txBox="1"/>
          <p:nvPr/>
        </p:nvSpPr>
        <p:spPr>
          <a:xfrm>
            <a:off x="5119092" y="5133987"/>
            <a:ext cx="861682" cy="369332"/>
          </a:xfrm>
          <a:prstGeom prst="rect">
            <a:avLst/>
          </a:prstGeom>
          <a:noFill/>
        </p:spPr>
        <p:txBody>
          <a:bodyPr wrap="square" rtlCol="0">
            <a:spAutoFit/>
          </a:bodyPr>
          <a:lstStyle/>
          <a:p>
            <a:pPr algn="ctr"/>
            <a:r>
              <a:rPr lang="en-US" sz="900" dirty="0">
                <a:latin typeface="+mn-lt"/>
              </a:rPr>
              <a:t>Key</a:t>
            </a:r>
            <a:br>
              <a:rPr lang="en-US" sz="900" dirty="0">
                <a:latin typeface="+mn-lt"/>
              </a:rPr>
            </a:br>
            <a:r>
              <a:rPr lang="en-US" sz="900" dirty="0">
                <a:latin typeface="+mn-lt"/>
              </a:rPr>
              <a:t>Management</a:t>
            </a:r>
          </a:p>
        </p:txBody>
      </p:sp>
      <p:sp>
        <p:nvSpPr>
          <p:cNvPr id="19" name="TextBox 18">
            <a:extLst>
              <a:ext uri="{FF2B5EF4-FFF2-40B4-BE49-F238E27FC236}">
                <a16:creationId xmlns:a16="http://schemas.microsoft.com/office/drawing/2014/main" id="{562DF6B0-3D04-D555-E312-0FF1DB7B1EC8}"/>
              </a:ext>
            </a:extLst>
          </p:cNvPr>
          <p:cNvSpPr txBox="1"/>
          <p:nvPr/>
        </p:nvSpPr>
        <p:spPr>
          <a:xfrm>
            <a:off x="6147639" y="5133987"/>
            <a:ext cx="740806" cy="369332"/>
          </a:xfrm>
          <a:prstGeom prst="rect">
            <a:avLst/>
          </a:prstGeom>
          <a:noFill/>
        </p:spPr>
        <p:txBody>
          <a:bodyPr wrap="square">
            <a:spAutoFit/>
          </a:bodyPr>
          <a:lstStyle/>
          <a:p>
            <a:pPr algn="ctr"/>
            <a:r>
              <a:rPr lang="en-US" sz="900" dirty="0">
                <a:latin typeface="+mn-lt"/>
              </a:rPr>
              <a:t>Layer 2</a:t>
            </a:r>
            <a:br>
              <a:rPr lang="en-US" sz="900" dirty="0">
                <a:latin typeface="+mn-lt"/>
              </a:rPr>
            </a:br>
            <a:r>
              <a:rPr lang="en-US" sz="900" dirty="0">
                <a:latin typeface="+mn-lt"/>
              </a:rPr>
              <a:t>Routing</a:t>
            </a:r>
          </a:p>
        </p:txBody>
      </p:sp>
    </p:spTree>
    <p:extLst>
      <p:ext uri="{BB962C8B-B14F-4D97-AF65-F5344CB8AC3E}">
        <p14:creationId xmlns:p14="http://schemas.microsoft.com/office/powerpoint/2010/main" val="527119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DC83CB-62F0-435C-E0F8-6C0C3480E78A}"/>
            </a:ext>
          </a:extLst>
        </p:cNvPr>
        <p:cNvGrpSpPr/>
        <p:nvPr/>
      </p:nvGrpSpPr>
      <p:grpSpPr>
        <a:xfrm>
          <a:off x="0" y="0"/>
          <a:ext cx="0" cy="0"/>
          <a:chOff x="0" y="0"/>
          <a:chExt cx="0" cy="0"/>
        </a:xfrm>
      </p:grpSpPr>
      <p:sp>
        <p:nvSpPr>
          <p:cNvPr id="4" name="AutoShape 3" descr="2520541b.jpg">
            <a:extLst>
              <a:ext uri="{FF2B5EF4-FFF2-40B4-BE49-F238E27FC236}">
                <a16:creationId xmlns:a16="http://schemas.microsoft.com/office/drawing/2014/main" id="{672CA668-C3DC-2311-058C-713EDAF88A94}"/>
              </a:ext>
            </a:extLst>
          </p:cNvPr>
          <p:cNvSpPr>
            <a:spLocks noChangeAspect="1" noChangeArrowheads="1"/>
          </p:cNvSpPr>
          <p:nvPr/>
        </p:nvSpPr>
        <p:spPr bwMode="auto">
          <a:xfrm>
            <a:off x="1616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19A24681-E037-A2E2-99E7-AE0C1A8FC737}"/>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78C1AD79-A240-9CDE-2169-28445D24B997}"/>
              </a:ext>
            </a:extLst>
          </p:cNvPr>
          <p:cNvSpPr txBox="1">
            <a:spLocks noChangeArrowheads="1"/>
          </p:cNvSpPr>
          <p:nvPr/>
        </p:nvSpPr>
        <p:spPr bwMode="auto">
          <a:xfrm>
            <a:off x="1028700" y="1981201"/>
            <a:ext cx="10134600" cy="1597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4400" b="1" kern="0" dirty="0"/>
              <a:t>IEEE 802.15 WNG</a:t>
            </a:r>
            <a:br>
              <a:rPr lang="en-US" sz="4400" b="1" kern="0" dirty="0"/>
            </a:br>
            <a:r>
              <a:rPr lang="en-US" sz="4400" b="1" kern="0" dirty="0"/>
              <a:t>THz Tech Focus Demos</a:t>
            </a:r>
          </a:p>
          <a:p>
            <a:pPr>
              <a:defRPr/>
            </a:pPr>
            <a:r>
              <a:rPr lang="en-US" sz="4400" b="1" kern="0" dirty="0"/>
              <a:t>at Jan. 2025 Kobe 802 Wireless Interim</a:t>
            </a:r>
          </a:p>
        </p:txBody>
      </p:sp>
      <p:sp>
        <p:nvSpPr>
          <p:cNvPr id="2" name="Slide Number Placeholder 6">
            <a:extLst>
              <a:ext uri="{FF2B5EF4-FFF2-40B4-BE49-F238E27FC236}">
                <a16:creationId xmlns:a16="http://schemas.microsoft.com/office/drawing/2014/main" id="{79AEED64-209E-A934-42B1-3E0C978D78B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12</a:t>
            </a:fld>
            <a:endParaRPr lang="en-US" sz="1200" dirty="0"/>
          </a:p>
        </p:txBody>
      </p:sp>
    </p:spTree>
    <p:extLst>
      <p:ext uri="{BB962C8B-B14F-4D97-AF65-F5344CB8AC3E}">
        <p14:creationId xmlns:p14="http://schemas.microsoft.com/office/powerpoint/2010/main" val="3058898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D7F3C8-A842-FF38-783E-8310584366BC}"/>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96DB5844-1B13-45A3-69DA-2C292D59239B}"/>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72E23DFA-8C01-633A-4571-75FA2D486615}"/>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2800" b="1" dirty="0">
                <a:latin typeface="Times New Roman" charset="0"/>
              </a:rPr>
              <a:t>802.15 WNG Tech Focus Agenda</a:t>
            </a:r>
            <a:endParaRPr lang="en-US" sz="3200" b="1" kern="0" dirty="0"/>
          </a:p>
        </p:txBody>
      </p:sp>
      <p:sp>
        <p:nvSpPr>
          <p:cNvPr id="7" name="Rectangle 3">
            <a:extLst>
              <a:ext uri="{FF2B5EF4-FFF2-40B4-BE49-F238E27FC236}">
                <a16:creationId xmlns:a16="http://schemas.microsoft.com/office/drawing/2014/main" id="{B47A53C6-E47D-DB47-09A0-00550ABEDA21}"/>
              </a:ext>
            </a:extLst>
          </p:cNvPr>
          <p:cNvSpPr txBox="1">
            <a:spLocks noChangeArrowheads="1"/>
          </p:cNvSpPr>
          <p:nvPr/>
        </p:nvSpPr>
        <p:spPr bwMode="auto">
          <a:xfrm>
            <a:off x="1676400" y="1352819"/>
            <a:ext cx="8839200" cy="5122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457200" indent="-9525" algn="l" fontAlgn="b">
              <a:lnSpc>
                <a:spcPct val="80000"/>
              </a:lnSpc>
              <a:spcBef>
                <a:spcPts val="0"/>
              </a:spcBef>
              <a:spcAft>
                <a:spcPts val="800"/>
              </a:spcAft>
              <a:tabLst>
                <a:tab pos="7891463" algn="l"/>
              </a:tabLst>
              <a:defRPr/>
            </a:pPr>
            <a:r>
              <a:rPr lang="en-US" sz="1600" dirty="0">
                <a:latin typeface="Arial Rounded MT Bold" pitchFamily="34" charset="0"/>
                <a:cs typeface="Arial" charset="0"/>
              </a:rPr>
              <a:t>WNG Open    Ben Rolfe  (</a:t>
            </a:r>
            <a:r>
              <a:rPr lang="en-US" sz="1600" dirty="0" err="1">
                <a:latin typeface="Arial Rounded MT Bold" pitchFamily="34" charset="0"/>
                <a:cs typeface="Arial" charset="0"/>
              </a:rPr>
              <a:t>BlindCreek</a:t>
            </a:r>
            <a:r>
              <a:rPr lang="en-US" sz="1600" dirty="0">
                <a:latin typeface="Arial Rounded MT Bold" pitchFamily="34" charset="0"/>
                <a:cs typeface="Arial" charset="0"/>
              </a:rPr>
              <a:t> Associates)  	1min</a:t>
            </a:r>
          </a:p>
          <a:p>
            <a:pPr marL="457200" indent="-9525" algn="l" fontAlgn="b">
              <a:lnSpc>
                <a:spcPct val="80000"/>
              </a:lnSpc>
              <a:spcBef>
                <a:spcPts val="0"/>
              </a:spcBef>
              <a:spcAft>
                <a:spcPts val="800"/>
              </a:spcAft>
              <a:tabLst>
                <a:tab pos="7891463" algn="l"/>
              </a:tabLst>
              <a:defRPr/>
            </a:pPr>
            <a:r>
              <a:rPr lang="en-US" sz="1600" dirty="0">
                <a:latin typeface="Arial Rounded MT Bold" pitchFamily="34" charset="0"/>
                <a:cs typeface="Arial" charset="0"/>
              </a:rPr>
              <a:t>802 Chair Welcome    James Gilb  (GA-ASI)  	1min</a:t>
            </a:r>
          </a:p>
          <a:p>
            <a:pPr marL="457200" indent="-9525" algn="l" fontAlgn="b">
              <a:lnSpc>
                <a:spcPct val="80000"/>
              </a:lnSpc>
              <a:spcBef>
                <a:spcPts val="0"/>
              </a:spcBef>
              <a:spcAft>
                <a:spcPts val="800"/>
              </a:spcAft>
              <a:tabLst>
                <a:tab pos="7891463" algn="l"/>
              </a:tabLst>
              <a:defRPr/>
            </a:pPr>
            <a:r>
              <a:rPr lang="en-US" sz="1600" dirty="0">
                <a:latin typeface="Arial Rounded MT Bold" pitchFamily="34" charset="0"/>
                <a:cs typeface="Arial" charset="0"/>
              </a:rPr>
              <a:t>WG15 Overview and Agenda    Phil Beecher  (Wi-SUN Alliance)  	4min</a:t>
            </a:r>
          </a:p>
          <a:p>
            <a:pPr marL="1033463" indent="-290513" algn="l" fontAlgn="b">
              <a:lnSpc>
                <a:spcPct val="80000"/>
              </a:lnSpc>
              <a:spcBef>
                <a:spcPts val="0"/>
              </a:spcBef>
              <a:spcAft>
                <a:spcPts val="800"/>
              </a:spcAft>
              <a:buFont typeface="Arial" panose="020B0604020202020204" pitchFamily="34" charset="0"/>
              <a:buChar char="•"/>
              <a:tabLst>
                <a:tab pos="7891463" algn="l"/>
              </a:tabLst>
              <a:defRPr/>
            </a:pPr>
            <a:r>
              <a:rPr lang="en-US" sz="1600" dirty="0">
                <a:latin typeface="Arial Rounded MT Bold" pitchFamily="34" charset="0"/>
                <a:cs typeface="Arial" charset="0"/>
              </a:rPr>
              <a:t>THz Intro    Thomas </a:t>
            </a:r>
            <a:r>
              <a:rPr lang="en-US" sz="1600" dirty="0" err="1">
                <a:latin typeface="Arial Rounded MT Bold" pitchFamily="34" charset="0"/>
                <a:cs typeface="Arial" charset="0"/>
              </a:rPr>
              <a:t>Kuerner</a:t>
            </a:r>
            <a:r>
              <a:rPr lang="en-US" sz="1600" dirty="0">
                <a:latin typeface="Arial Rounded MT Bold" pitchFamily="34" charset="0"/>
                <a:cs typeface="Arial" charset="0"/>
              </a:rPr>
              <a:t>  (TUB) / </a:t>
            </a:r>
            <a:r>
              <a:rPr lang="en-US" sz="1600" dirty="0" err="1">
                <a:latin typeface="Arial Rounded MT Bold" pitchFamily="34" charset="0"/>
                <a:cs typeface="Arial" charset="0"/>
              </a:rPr>
              <a:t>Iwao</a:t>
            </a:r>
            <a:r>
              <a:rPr lang="en-US" sz="1600" dirty="0">
                <a:latin typeface="Arial Rounded MT Bold" pitchFamily="34" charset="0"/>
                <a:cs typeface="Arial" charset="0"/>
              </a:rPr>
              <a:t> </a:t>
            </a:r>
            <a:r>
              <a:rPr lang="en-US" sz="1600" dirty="0" err="1">
                <a:latin typeface="Arial Rounded MT Bold" pitchFamily="34" charset="0"/>
                <a:cs typeface="Arial" charset="0"/>
              </a:rPr>
              <a:t>Hosako</a:t>
            </a:r>
            <a:r>
              <a:rPr lang="en-US" sz="1600" dirty="0">
                <a:latin typeface="Arial Rounded MT Bold" pitchFamily="34" charset="0"/>
                <a:cs typeface="Arial" charset="0"/>
              </a:rPr>
              <a:t>  (NICT)  	10min</a:t>
            </a:r>
          </a:p>
          <a:p>
            <a:pPr marL="1371600" lvl="1" indent="-290513" algn="l" fontAlgn="b">
              <a:lnSpc>
                <a:spcPct val="80000"/>
              </a:lnSpc>
              <a:spcBef>
                <a:spcPts val="0"/>
              </a:spcBef>
              <a:spcAft>
                <a:spcPts val="800"/>
              </a:spcAft>
              <a:buFont typeface="Arial" panose="020B0604020202020204" pitchFamily="34" charset="0"/>
              <a:buChar char="•"/>
              <a:tabLst>
                <a:tab pos="7891463" algn="l"/>
              </a:tabLst>
              <a:defRPr/>
            </a:pPr>
            <a:r>
              <a:rPr lang="en-US" sz="1600" dirty="0">
                <a:latin typeface="Arial Rounded MT Bold" pitchFamily="34" charset="0"/>
                <a:cs typeface="Arial" charset="0"/>
              </a:rPr>
              <a:t>Current status of 3e device, Q&amp;A</a:t>
            </a:r>
            <a:br>
              <a:rPr lang="en-US" sz="1600" dirty="0">
                <a:latin typeface="Arial Rounded MT Bold" pitchFamily="34" charset="0"/>
                <a:cs typeface="Arial" charset="0"/>
              </a:rPr>
            </a:br>
            <a:r>
              <a:rPr lang="en-US" sz="1600" dirty="0">
                <a:latin typeface="Arial Rounded MT Bold" pitchFamily="34" charset="0"/>
                <a:cs typeface="Arial" charset="0"/>
              </a:rPr>
              <a:t>Mr. </a:t>
            </a:r>
            <a:r>
              <a:rPr lang="en-US" sz="1600" dirty="0" err="1">
                <a:latin typeface="Arial Rounded MT Bold" pitchFamily="34" charset="0"/>
                <a:cs typeface="Arial" charset="0"/>
              </a:rPr>
              <a:t>Keitarou</a:t>
            </a:r>
            <a:r>
              <a:rPr lang="en-US" sz="1600" dirty="0">
                <a:latin typeface="Arial Rounded MT Bold" pitchFamily="34" charset="0"/>
                <a:cs typeface="Arial" charset="0"/>
              </a:rPr>
              <a:t> </a:t>
            </a:r>
            <a:r>
              <a:rPr lang="en-US" sz="1600" dirty="0" err="1">
                <a:latin typeface="Arial Rounded MT Bold" pitchFamily="34" charset="0"/>
                <a:cs typeface="Arial" charset="0"/>
              </a:rPr>
              <a:t>Kondou</a:t>
            </a:r>
            <a:r>
              <a:rPr lang="en-US" sz="1600" dirty="0">
                <a:latin typeface="Arial Rounded MT Bold" pitchFamily="34" charset="0"/>
                <a:cs typeface="Arial" charset="0"/>
              </a:rPr>
              <a:t>  (NICT)  	20min</a:t>
            </a:r>
          </a:p>
          <a:p>
            <a:pPr marL="1371600" lvl="1" indent="-290513" algn="l" fontAlgn="b">
              <a:lnSpc>
                <a:spcPct val="80000"/>
              </a:lnSpc>
              <a:spcBef>
                <a:spcPts val="0"/>
              </a:spcBef>
              <a:spcAft>
                <a:spcPts val="800"/>
              </a:spcAft>
              <a:buFont typeface="Arial" panose="020B0604020202020204" pitchFamily="34" charset="0"/>
              <a:buChar char="•"/>
              <a:tabLst>
                <a:tab pos="7891463" algn="l"/>
              </a:tabLst>
              <a:defRPr/>
            </a:pPr>
            <a:r>
              <a:rPr lang="en-US" sz="1600" dirty="0">
                <a:latin typeface="Arial Rounded MT Bold" pitchFamily="34" charset="0"/>
                <a:cs typeface="Arial" charset="0"/>
              </a:rPr>
              <a:t>Progress of 3d: Results of the </a:t>
            </a:r>
            <a:r>
              <a:rPr lang="en-US" sz="1600" dirty="0" err="1">
                <a:latin typeface="Arial Rounded MT Bold" pitchFamily="34" charset="0"/>
                <a:cs typeface="Arial" charset="0"/>
              </a:rPr>
              <a:t>ThoR</a:t>
            </a:r>
            <a:r>
              <a:rPr lang="en-US" sz="1600" dirty="0">
                <a:latin typeface="Arial Rounded MT Bold" pitchFamily="34" charset="0"/>
                <a:cs typeface="Arial" charset="0"/>
              </a:rPr>
              <a:t> Project, Q&amp;A</a:t>
            </a:r>
            <a:br>
              <a:rPr lang="en-US" sz="1600" dirty="0">
                <a:latin typeface="Arial Rounded MT Bold" pitchFamily="34" charset="0"/>
                <a:cs typeface="Arial" charset="0"/>
              </a:rPr>
            </a:br>
            <a:r>
              <a:rPr lang="en-US" sz="1600" dirty="0">
                <a:latin typeface="Arial Rounded MT Bold" pitchFamily="34" charset="0"/>
                <a:cs typeface="Arial" charset="0"/>
              </a:rPr>
              <a:t>Prof./Dr. Tetsuya </a:t>
            </a:r>
            <a:r>
              <a:rPr lang="en-US" sz="1600" dirty="0" err="1">
                <a:latin typeface="Arial Rounded MT Bold" pitchFamily="34" charset="0"/>
                <a:cs typeface="Arial" charset="0"/>
              </a:rPr>
              <a:t>Kawanishi</a:t>
            </a:r>
            <a:r>
              <a:rPr lang="en-US" sz="1600" dirty="0">
                <a:latin typeface="Arial Rounded MT Bold" pitchFamily="34" charset="0"/>
                <a:cs typeface="Arial" charset="0"/>
              </a:rPr>
              <a:t>  (</a:t>
            </a:r>
            <a:r>
              <a:rPr lang="en-US" sz="1600" dirty="0" err="1">
                <a:latin typeface="Arial Rounded MT Bold" pitchFamily="34" charset="0"/>
                <a:cs typeface="Arial" charset="0"/>
              </a:rPr>
              <a:t>Waseda</a:t>
            </a:r>
            <a:r>
              <a:rPr lang="en-US" sz="1600" dirty="0">
                <a:latin typeface="Arial Rounded MT Bold" pitchFamily="34" charset="0"/>
                <a:cs typeface="Arial" charset="0"/>
              </a:rPr>
              <a:t> Univ.)  	20min</a:t>
            </a:r>
          </a:p>
          <a:p>
            <a:pPr marL="1371600" lvl="1" indent="-290513" algn="l" fontAlgn="b">
              <a:lnSpc>
                <a:spcPct val="80000"/>
              </a:lnSpc>
              <a:spcBef>
                <a:spcPts val="0"/>
              </a:spcBef>
              <a:spcAft>
                <a:spcPts val="800"/>
              </a:spcAft>
              <a:buFont typeface="Arial" panose="020B0604020202020204" pitchFamily="34" charset="0"/>
              <a:buChar char="•"/>
              <a:tabLst>
                <a:tab pos="7891463" algn="l"/>
              </a:tabLst>
              <a:defRPr/>
            </a:pPr>
            <a:r>
              <a:rPr lang="en-US" sz="1600" dirty="0">
                <a:latin typeface="Arial Rounded MT Bold" pitchFamily="34" charset="0"/>
                <a:cs typeface="Arial" charset="0"/>
              </a:rPr>
              <a:t>Progress of 3d: New Use Case, Q&amp;A</a:t>
            </a:r>
            <a:br>
              <a:rPr lang="en-US" sz="1600" dirty="0">
                <a:latin typeface="Arial Rounded MT Bold" pitchFamily="34" charset="0"/>
                <a:cs typeface="Arial" charset="0"/>
              </a:rPr>
            </a:br>
            <a:r>
              <a:rPr lang="en-US" sz="1600" dirty="0">
                <a:latin typeface="Arial Rounded MT Bold" pitchFamily="34" charset="0"/>
                <a:cs typeface="Arial" charset="0"/>
              </a:rPr>
              <a:t>Dr. </a:t>
            </a:r>
            <a:r>
              <a:rPr lang="en-US" sz="1600" dirty="0" err="1">
                <a:latin typeface="Arial Rounded MT Bold" pitchFamily="34" charset="0"/>
                <a:cs typeface="Arial" charset="0"/>
              </a:rPr>
              <a:t>Yozo</a:t>
            </a:r>
            <a:r>
              <a:rPr lang="en-US" sz="1600" dirty="0">
                <a:latin typeface="Arial Rounded MT Bold" pitchFamily="34" charset="0"/>
                <a:cs typeface="Arial" charset="0"/>
              </a:rPr>
              <a:t> Shoji  (NICT)  	20min</a:t>
            </a:r>
          </a:p>
          <a:p>
            <a:pPr marL="1033463" lvl="1" indent="-290513" algn="l" fontAlgn="b">
              <a:lnSpc>
                <a:spcPct val="80000"/>
              </a:lnSpc>
              <a:spcBef>
                <a:spcPts val="0"/>
              </a:spcBef>
              <a:spcAft>
                <a:spcPts val="800"/>
              </a:spcAft>
              <a:buFont typeface="Arial" panose="020B0604020202020204" pitchFamily="34" charset="0"/>
              <a:buChar char="•"/>
              <a:tabLst>
                <a:tab pos="7891463" algn="l"/>
              </a:tabLst>
              <a:defRPr/>
            </a:pPr>
            <a:r>
              <a:rPr lang="en-US" sz="1600" dirty="0">
                <a:latin typeface="Arial Rounded MT Bold" pitchFamily="34" charset="0"/>
                <a:cs typeface="Arial" charset="0"/>
              </a:rPr>
              <a:t>THz Summary    Thomas </a:t>
            </a:r>
            <a:r>
              <a:rPr lang="en-US" sz="1600" dirty="0" err="1">
                <a:latin typeface="Arial Rounded MT Bold" pitchFamily="34" charset="0"/>
                <a:cs typeface="Arial" charset="0"/>
              </a:rPr>
              <a:t>Kuerner</a:t>
            </a:r>
            <a:r>
              <a:rPr lang="en-US" sz="1600" dirty="0">
                <a:latin typeface="Arial Rounded MT Bold" pitchFamily="34" charset="0"/>
                <a:cs typeface="Arial" charset="0"/>
              </a:rPr>
              <a:t>  (TUB) / </a:t>
            </a:r>
            <a:r>
              <a:rPr lang="en-US" sz="1600" dirty="0" err="1">
                <a:latin typeface="Arial Rounded MT Bold" pitchFamily="34" charset="0"/>
                <a:cs typeface="Arial" charset="0"/>
              </a:rPr>
              <a:t>Iwao</a:t>
            </a:r>
            <a:r>
              <a:rPr lang="en-US" sz="1600" dirty="0">
                <a:latin typeface="Arial Rounded MT Bold" pitchFamily="34" charset="0"/>
                <a:cs typeface="Arial" charset="0"/>
              </a:rPr>
              <a:t> </a:t>
            </a:r>
            <a:r>
              <a:rPr lang="en-US" sz="1600" dirty="0" err="1">
                <a:latin typeface="Arial Rounded MT Bold" pitchFamily="34" charset="0"/>
                <a:cs typeface="Arial" charset="0"/>
              </a:rPr>
              <a:t>Hosako</a:t>
            </a:r>
            <a:r>
              <a:rPr lang="en-US" sz="1600" dirty="0">
                <a:latin typeface="Arial Rounded MT Bold" pitchFamily="34" charset="0"/>
                <a:cs typeface="Arial" charset="0"/>
              </a:rPr>
              <a:t>  (NICT)  	5min</a:t>
            </a:r>
          </a:p>
          <a:p>
            <a:pPr marL="1033463" indent="-290513" algn="l" fontAlgn="b">
              <a:lnSpc>
                <a:spcPct val="80000"/>
              </a:lnSpc>
              <a:spcBef>
                <a:spcPts val="0"/>
              </a:spcBef>
              <a:spcAft>
                <a:spcPts val="800"/>
              </a:spcAft>
              <a:buFont typeface="Arial" panose="020B0604020202020204" pitchFamily="34" charset="0"/>
              <a:buChar char="•"/>
              <a:tabLst>
                <a:tab pos="7891463" algn="l"/>
              </a:tabLst>
              <a:defRPr/>
            </a:pPr>
            <a:r>
              <a:rPr lang="en-US" sz="1600" dirty="0">
                <a:latin typeface="Arial Rounded MT Bold" pitchFamily="34" charset="0"/>
                <a:cs typeface="Arial" charset="0"/>
              </a:rPr>
              <a:t>15.4 Intro    Phil Beecher  (Wi-SUN Alliance)	1min</a:t>
            </a:r>
          </a:p>
          <a:p>
            <a:pPr marL="1371600" lvl="1" indent="-290513" algn="l" fontAlgn="b">
              <a:lnSpc>
                <a:spcPct val="80000"/>
              </a:lnSpc>
              <a:spcBef>
                <a:spcPts val="0"/>
              </a:spcBef>
              <a:spcAft>
                <a:spcPts val="800"/>
              </a:spcAft>
              <a:buFont typeface="Arial" panose="020B0604020202020204" pitchFamily="34" charset="0"/>
              <a:buChar char="•"/>
              <a:tabLst>
                <a:tab pos="7891463" algn="l"/>
              </a:tabLst>
              <a:defRPr/>
            </a:pPr>
            <a:r>
              <a:rPr lang="en-US" sz="1600" dirty="0">
                <a:latin typeface="Arial Rounded MT Bold" pitchFamily="34" charset="0"/>
                <a:cs typeface="Arial" charset="0"/>
              </a:rPr>
              <a:t>Latest R&amp;D Progress in Wireless Smart Utility Networks, Q&amp;A</a:t>
            </a:r>
            <a:br>
              <a:rPr lang="en-US" sz="1600" dirty="0">
                <a:latin typeface="Arial Rounded MT Bold" pitchFamily="34" charset="0"/>
                <a:cs typeface="Arial" charset="0"/>
              </a:rPr>
            </a:br>
            <a:r>
              <a:rPr lang="en-US" sz="1600" dirty="0">
                <a:latin typeface="Arial Rounded MT Bold" pitchFamily="34" charset="0"/>
                <a:cs typeface="Arial" charset="0"/>
              </a:rPr>
              <a:t>Dr. Hiroshi Harada  (Kyoto Univ.), Q&amp;A	20min</a:t>
            </a:r>
          </a:p>
          <a:p>
            <a:pPr marL="1033463" lvl="1" indent="-290513" algn="l" fontAlgn="b">
              <a:lnSpc>
                <a:spcPct val="80000"/>
              </a:lnSpc>
              <a:spcBef>
                <a:spcPts val="0"/>
              </a:spcBef>
              <a:spcAft>
                <a:spcPts val="800"/>
              </a:spcAft>
              <a:buFont typeface="Arial" panose="020B0604020202020204" pitchFamily="34" charset="0"/>
              <a:buChar char="•"/>
              <a:tabLst>
                <a:tab pos="7891463" algn="l"/>
              </a:tabLst>
              <a:defRPr/>
            </a:pPr>
            <a:r>
              <a:rPr lang="en-US" sz="1600" dirty="0">
                <a:latin typeface="Arial Rounded MT Bold" pitchFamily="34" charset="0"/>
                <a:cs typeface="Arial" charset="0"/>
              </a:rPr>
              <a:t>15.4 Summary    Phil Beecher  (Wi-SUN Alliance)  	5min</a:t>
            </a:r>
          </a:p>
          <a:p>
            <a:pPr marL="457200" indent="-9525" algn="l" fontAlgn="b">
              <a:lnSpc>
                <a:spcPct val="80000"/>
              </a:lnSpc>
              <a:spcBef>
                <a:spcPts val="0"/>
              </a:spcBef>
              <a:spcAft>
                <a:spcPts val="0"/>
              </a:spcAft>
              <a:tabLst>
                <a:tab pos="7891463" algn="l"/>
              </a:tabLst>
              <a:defRPr/>
            </a:pPr>
            <a:r>
              <a:rPr lang="en-US" sz="1600" dirty="0">
                <a:latin typeface="Arial Rounded MT Bold" pitchFamily="34" charset="0"/>
                <a:cs typeface="Arial" charset="0"/>
              </a:rPr>
              <a:t>WNG Close    Ben Rolfe  (</a:t>
            </a:r>
            <a:r>
              <a:rPr lang="en-US" sz="1600" dirty="0" err="1">
                <a:latin typeface="Arial Rounded MT Bold" pitchFamily="34" charset="0"/>
                <a:cs typeface="Arial" charset="0"/>
              </a:rPr>
              <a:t>BlindCreek</a:t>
            </a:r>
            <a:r>
              <a:rPr lang="en-US" sz="1600" dirty="0">
                <a:latin typeface="Arial Rounded MT Bold" pitchFamily="34" charset="0"/>
                <a:cs typeface="Arial" charset="0"/>
              </a:rPr>
              <a:t> Associates) 	1min</a:t>
            </a:r>
          </a:p>
          <a:p>
            <a:pPr marL="852488" algn="l" fontAlgn="b">
              <a:lnSpc>
                <a:spcPct val="80000"/>
              </a:lnSpc>
              <a:spcBef>
                <a:spcPts val="0"/>
              </a:spcBef>
              <a:spcAft>
                <a:spcPts val="0"/>
              </a:spcAft>
              <a:tabLst>
                <a:tab pos="7772400" algn="l"/>
              </a:tabLst>
              <a:defRPr/>
            </a:pPr>
            <a:endParaRPr lang="en-US" sz="1600" dirty="0">
              <a:latin typeface="Arial Rounded MT Bold" pitchFamily="34" charset="0"/>
              <a:cs typeface="Arial" charset="0"/>
            </a:endParaRPr>
          </a:p>
          <a:p>
            <a:pPr marL="457200" indent="-9525" algn="l" fontAlgn="b">
              <a:lnSpc>
                <a:spcPct val="80000"/>
              </a:lnSpc>
              <a:spcBef>
                <a:spcPts val="0"/>
              </a:spcBef>
              <a:spcAft>
                <a:spcPts val="800"/>
              </a:spcAft>
              <a:tabLst>
                <a:tab pos="7891463" algn="l"/>
              </a:tabLst>
              <a:defRPr/>
            </a:pPr>
            <a:r>
              <a:rPr lang="en-US" sz="1600" dirty="0">
                <a:latin typeface="Arial Rounded MT Bold" pitchFamily="34" charset="0"/>
                <a:cs typeface="Arial" charset="0"/>
              </a:rPr>
              <a:t>Demos immediately following WNG, until 4pm in common/break area on 4</a:t>
            </a:r>
            <a:r>
              <a:rPr lang="en-US" sz="1600" baseline="30000" dirty="0">
                <a:latin typeface="Arial Rounded MT Bold" pitchFamily="34" charset="0"/>
                <a:cs typeface="Arial" charset="0"/>
              </a:rPr>
              <a:t>th</a:t>
            </a:r>
            <a:r>
              <a:rPr lang="en-US" sz="1600" dirty="0">
                <a:latin typeface="Arial Rounded MT Bold" pitchFamily="34" charset="0"/>
                <a:cs typeface="Arial" charset="0"/>
              </a:rPr>
              <a:t> floor</a:t>
            </a:r>
          </a:p>
        </p:txBody>
      </p:sp>
      <p:sp>
        <p:nvSpPr>
          <p:cNvPr id="8" name="Slide Number Placeholder 6">
            <a:extLst>
              <a:ext uri="{FF2B5EF4-FFF2-40B4-BE49-F238E27FC236}">
                <a16:creationId xmlns:a16="http://schemas.microsoft.com/office/drawing/2014/main" id="{768A13D3-3244-A5E8-07FB-F0FB3B2B1978}"/>
              </a:ext>
            </a:extLst>
          </p:cNvPr>
          <p:cNvSpPr>
            <a:spLocks noGrp="1"/>
          </p:cNvSpPr>
          <p:nvPr>
            <p:ph type="sldNum" sz="quarter" idx="12"/>
          </p:nvPr>
        </p:nvSpPr>
        <p:spPr>
          <a:xfrm>
            <a:off x="5917696"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13</a:t>
            </a:fld>
            <a:endParaRPr lang="en-US" sz="1200" dirty="0"/>
          </a:p>
        </p:txBody>
      </p:sp>
    </p:spTree>
    <p:extLst>
      <p:ext uri="{BB962C8B-B14F-4D97-AF65-F5344CB8AC3E}">
        <p14:creationId xmlns:p14="http://schemas.microsoft.com/office/powerpoint/2010/main" val="1681562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024D18-7E6C-29AE-9C66-D59F90ABF4E7}"/>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B9C9F982-3906-1065-8935-872C4835F57D}"/>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48392157-BFD6-164B-8A27-EBA45B669BFD}"/>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2800" b="1" dirty="0">
                <a:latin typeface="Times New Roman" charset="0"/>
              </a:rPr>
              <a:t>802.15 WNG Tech Focus Agenda</a:t>
            </a:r>
            <a:endParaRPr lang="en-US" sz="3200" b="1" kern="0" dirty="0"/>
          </a:p>
        </p:txBody>
      </p:sp>
      <p:sp>
        <p:nvSpPr>
          <p:cNvPr id="7" name="Rectangle 3">
            <a:extLst>
              <a:ext uri="{FF2B5EF4-FFF2-40B4-BE49-F238E27FC236}">
                <a16:creationId xmlns:a16="http://schemas.microsoft.com/office/drawing/2014/main" id="{01C521F9-4857-90E5-4D86-13B8DCBC0B81}"/>
              </a:ext>
            </a:extLst>
          </p:cNvPr>
          <p:cNvSpPr txBox="1">
            <a:spLocks noChangeArrowheads="1"/>
          </p:cNvSpPr>
          <p:nvPr/>
        </p:nvSpPr>
        <p:spPr bwMode="auto">
          <a:xfrm>
            <a:off x="914400" y="1352819"/>
            <a:ext cx="10439400" cy="5122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457200" indent="-9525" algn="l" fontAlgn="b">
              <a:lnSpc>
                <a:spcPct val="80000"/>
              </a:lnSpc>
              <a:spcBef>
                <a:spcPts val="0"/>
              </a:spcBef>
              <a:spcAft>
                <a:spcPts val="800"/>
              </a:spcAft>
              <a:tabLst>
                <a:tab pos="7891463" algn="l"/>
              </a:tabLst>
              <a:defRPr/>
            </a:pPr>
            <a:r>
              <a:rPr lang="en-US" sz="1200" b="0" i="0" dirty="0">
                <a:effectLst/>
              </a:rPr>
              <a:t>At the IEEE 802 Wireless Interim Session in Kobe, Japan, three technical demonstrations operating at 300 GHz have proven the feasibility of Terahertz (THz) communications! All three demonstrations used the IEEE 802.15.3-2023 standard. These demos were part of the special IEEE 802.15 Wireless Next Generation Technology Focus, which included technical presentations on THz and Wi-SUN (employing the IEEE 802.15.4 standard) technologies, given earlier in the day at the special two-hour IEEE 802.15 Wireless Next Generation meeting.</a:t>
            </a:r>
            <a:endParaRPr lang="en-US" sz="1200" dirty="0">
              <a:cs typeface="Arial" charset="0"/>
            </a:endParaRPr>
          </a:p>
        </p:txBody>
      </p:sp>
      <p:sp>
        <p:nvSpPr>
          <p:cNvPr id="8" name="Slide Number Placeholder 6">
            <a:extLst>
              <a:ext uri="{FF2B5EF4-FFF2-40B4-BE49-F238E27FC236}">
                <a16:creationId xmlns:a16="http://schemas.microsoft.com/office/drawing/2014/main" id="{3A931BD1-0E0E-E0E5-000C-161421DCE395}"/>
              </a:ext>
            </a:extLst>
          </p:cNvPr>
          <p:cNvSpPr>
            <a:spLocks noGrp="1"/>
          </p:cNvSpPr>
          <p:nvPr>
            <p:ph type="sldNum" sz="quarter" idx="12"/>
          </p:nvPr>
        </p:nvSpPr>
        <p:spPr>
          <a:xfrm>
            <a:off x="5917696"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14</a:t>
            </a:fld>
            <a:endParaRPr lang="en-US" sz="1200" dirty="0"/>
          </a:p>
        </p:txBody>
      </p:sp>
      <p:pic>
        <p:nvPicPr>
          <p:cNvPr id="3" name="Picture 2" descr="A group of people in front of a display&#10;&#10;AI-generated content may be incorrect.">
            <a:extLst>
              <a:ext uri="{FF2B5EF4-FFF2-40B4-BE49-F238E27FC236}">
                <a16:creationId xmlns:a16="http://schemas.microsoft.com/office/drawing/2014/main" id="{5883493D-3AE9-E629-5F56-F4C8005D2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2150" y="2055282"/>
            <a:ext cx="8267700" cy="4424512"/>
          </a:xfrm>
          <a:prstGeom prst="rect">
            <a:avLst/>
          </a:prstGeom>
        </p:spPr>
      </p:pic>
    </p:spTree>
    <p:extLst>
      <p:ext uri="{BB962C8B-B14F-4D97-AF65-F5344CB8AC3E}">
        <p14:creationId xmlns:p14="http://schemas.microsoft.com/office/powerpoint/2010/main" val="413503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E726A3-34B5-E3CA-E749-7F233996E116}"/>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6C1E054D-135C-123F-457E-BB277F00982D}"/>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87C6C025-B43A-3619-224F-2045BA66A345}"/>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2800" b="1" dirty="0">
                <a:latin typeface="Times New Roman" charset="0"/>
              </a:rPr>
              <a:t>802.15 WNG Tech Focus Agenda</a:t>
            </a:r>
            <a:endParaRPr lang="en-US" sz="3200" b="1" kern="0" dirty="0"/>
          </a:p>
        </p:txBody>
      </p:sp>
      <p:sp>
        <p:nvSpPr>
          <p:cNvPr id="7" name="Rectangle 3">
            <a:extLst>
              <a:ext uri="{FF2B5EF4-FFF2-40B4-BE49-F238E27FC236}">
                <a16:creationId xmlns:a16="http://schemas.microsoft.com/office/drawing/2014/main" id="{EF2342A2-BBC6-B08E-E237-E1D098E596EB}"/>
              </a:ext>
            </a:extLst>
          </p:cNvPr>
          <p:cNvSpPr txBox="1">
            <a:spLocks noChangeArrowheads="1"/>
          </p:cNvSpPr>
          <p:nvPr/>
        </p:nvSpPr>
        <p:spPr bwMode="auto">
          <a:xfrm>
            <a:off x="914400" y="1352819"/>
            <a:ext cx="10439400" cy="5122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457200" indent="-9525" algn="l" fontAlgn="b">
              <a:lnSpc>
                <a:spcPct val="80000"/>
              </a:lnSpc>
              <a:spcBef>
                <a:spcPts val="0"/>
              </a:spcBef>
              <a:spcAft>
                <a:spcPts val="800"/>
              </a:spcAft>
              <a:tabLst>
                <a:tab pos="7891463" algn="l"/>
              </a:tabLst>
              <a:defRPr/>
            </a:pPr>
            <a:r>
              <a:rPr lang="en-US" sz="1200" b="0" i="0" dirty="0">
                <a:effectLst/>
              </a:rPr>
              <a:t>The preceding evening NICT hosted a THz Social, welcoming the presenters, demo assistants and many of the 802 Wireless Interim Session attendees.</a:t>
            </a:r>
          </a:p>
        </p:txBody>
      </p:sp>
      <p:sp>
        <p:nvSpPr>
          <p:cNvPr id="8" name="Slide Number Placeholder 6">
            <a:extLst>
              <a:ext uri="{FF2B5EF4-FFF2-40B4-BE49-F238E27FC236}">
                <a16:creationId xmlns:a16="http://schemas.microsoft.com/office/drawing/2014/main" id="{5A7A60F5-CA9E-FF9C-96FF-17B14198E10F}"/>
              </a:ext>
            </a:extLst>
          </p:cNvPr>
          <p:cNvSpPr>
            <a:spLocks noGrp="1"/>
          </p:cNvSpPr>
          <p:nvPr>
            <p:ph type="sldNum" sz="quarter" idx="12"/>
          </p:nvPr>
        </p:nvSpPr>
        <p:spPr>
          <a:xfrm>
            <a:off x="5917696"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15</a:t>
            </a:fld>
            <a:endParaRPr lang="en-US" sz="1200" dirty="0"/>
          </a:p>
        </p:txBody>
      </p:sp>
      <p:pic>
        <p:nvPicPr>
          <p:cNvPr id="5" name="Picture 4" descr="Several people standing in a room&#10;&#10;AI-generated content may be incorrect.">
            <a:extLst>
              <a:ext uri="{FF2B5EF4-FFF2-40B4-BE49-F238E27FC236}">
                <a16:creationId xmlns:a16="http://schemas.microsoft.com/office/drawing/2014/main" id="{BE8047E4-F870-EF3E-FA4F-8B8EB8DEEE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6903" y="1763363"/>
            <a:ext cx="8258194" cy="4645235"/>
          </a:xfrm>
          <a:prstGeom prst="rect">
            <a:avLst/>
          </a:prstGeom>
        </p:spPr>
      </p:pic>
    </p:spTree>
    <p:extLst>
      <p:ext uri="{BB962C8B-B14F-4D97-AF65-F5344CB8AC3E}">
        <p14:creationId xmlns:p14="http://schemas.microsoft.com/office/powerpoint/2010/main" val="1567717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1616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1981201"/>
            <a:ext cx="8077200" cy="1597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4400" b="1" kern="0" dirty="0"/>
              <a:t>IEEE 802.15</a:t>
            </a:r>
          </a:p>
          <a:p>
            <a:pPr>
              <a:defRPr/>
            </a:pPr>
            <a:r>
              <a:rPr lang="en-US" sz="4400" b="1" kern="0" dirty="0"/>
              <a:t>Subgroups Objectives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16</a:t>
            </a:fld>
            <a:endParaRPr lang="en-US" sz="1200" dirty="0"/>
          </a:p>
        </p:txBody>
      </p:sp>
    </p:spTree>
    <p:extLst>
      <p:ext uri="{BB962C8B-B14F-4D97-AF65-F5344CB8AC3E}">
        <p14:creationId xmlns:p14="http://schemas.microsoft.com/office/powerpoint/2010/main" val="1781686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Enhancements to 802.15.4 Ultra Wideband (UWB) physical layers (PHYs) media access control (MAC), and associated ranging techniques while retaining backward compatibility with enhanced ranging capable devices (ERDEVs).</a:t>
            </a: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TG4ab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cs typeface="Arial" panose="020B0604020202020204" pitchFamily="34" charset="0"/>
              </a:rPr>
              <a:t>Ranging</a:t>
            </a:r>
          </a:p>
          <a:p>
            <a:pPr marL="690563" indent="-119063" fontAlgn="b">
              <a:lnSpc>
                <a:spcPct val="80000"/>
              </a:lnSpc>
              <a:spcAft>
                <a:spcPts val="0"/>
              </a:spcAft>
              <a:tabLst>
                <a:tab pos="446088" algn="l"/>
              </a:tabLst>
              <a:defRPr/>
            </a:pPr>
            <a:r>
              <a:rPr lang="en-US" sz="1000" kern="1200" dirty="0">
                <a:cs typeface="Arial" panose="020B0604020202020204" pitchFamily="34" charset="0"/>
              </a:rPr>
              <a:t>Link budget improvements</a:t>
            </a:r>
          </a:p>
          <a:p>
            <a:pPr marL="690563" indent="-119063" fontAlgn="b">
              <a:lnSpc>
                <a:spcPct val="80000"/>
              </a:lnSpc>
              <a:spcAft>
                <a:spcPts val="0"/>
              </a:spcAft>
              <a:tabLst>
                <a:tab pos="446088" algn="l"/>
              </a:tabLst>
              <a:defRPr/>
            </a:pPr>
            <a:r>
              <a:rPr lang="en-US" sz="1000" kern="1200" dirty="0">
                <a:cs typeface="Arial" panose="020B0604020202020204" pitchFamily="34" charset="0"/>
              </a:rPr>
              <a:t>Improvements to accuracy, precision and reliability</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Sensing</a:t>
            </a:r>
          </a:p>
          <a:p>
            <a:pPr marL="690563" indent="-119063" fontAlgn="b">
              <a:lnSpc>
                <a:spcPct val="80000"/>
              </a:lnSpc>
              <a:spcAft>
                <a:spcPts val="0"/>
              </a:spcAft>
              <a:tabLst>
                <a:tab pos="446088" algn="l"/>
              </a:tabLst>
              <a:defRPr/>
            </a:pPr>
            <a:r>
              <a:rPr lang="en-US" sz="1000" kern="1200" dirty="0">
                <a:cs typeface="Arial" panose="020B0604020202020204" pitchFamily="34" charset="0"/>
              </a:rPr>
              <a:t>Pulse shape improvements</a:t>
            </a:r>
          </a:p>
          <a:p>
            <a:pPr marL="690563" indent="-119063" fontAlgn="b">
              <a:lnSpc>
                <a:spcPct val="80000"/>
              </a:lnSpc>
              <a:spcAft>
                <a:spcPts val="0"/>
              </a:spcAft>
              <a:tabLst>
                <a:tab pos="446088" algn="l"/>
              </a:tabLst>
              <a:defRPr/>
            </a:pPr>
            <a:r>
              <a:rPr lang="en-US" sz="1000" kern="1200" dirty="0">
                <a:cs typeface="Arial" panose="020B0604020202020204" pitchFamily="34" charset="0"/>
              </a:rPr>
              <a:t>Channel impulse response reporting to support </a:t>
            </a:r>
            <a:r>
              <a:rPr lang="en-US" sz="1000" kern="1200" dirty="0" err="1">
                <a:cs typeface="Arial" panose="020B0604020202020204" pitchFamily="34" charset="0"/>
              </a:rPr>
              <a:t>multistatic</a:t>
            </a:r>
            <a:r>
              <a:rPr lang="en-US" sz="1000" kern="1200" dirty="0">
                <a:cs typeface="Arial" panose="020B0604020202020204" pitchFamily="34" charset="0"/>
              </a:rPr>
              <a:t> sensing </a:t>
            </a:r>
          </a:p>
          <a:p>
            <a:pPr marL="690563" indent="-119063" fontAlgn="b">
              <a:lnSpc>
                <a:spcPct val="80000"/>
              </a:lnSpc>
              <a:spcAft>
                <a:spcPts val="0"/>
              </a:spcAft>
              <a:tabLst>
                <a:tab pos="446088" algn="l"/>
              </a:tabLst>
              <a:defRPr/>
            </a:pPr>
            <a:r>
              <a:rPr lang="en-US" sz="1000" kern="1200" dirty="0">
                <a:cs typeface="Arial" panose="020B0604020202020204" pitchFamily="34" charset="0"/>
              </a:rPr>
              <a:t>To better support presence detection, environment mapping and other uses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Data</a:t>
            </a:r>
          </a:p>
          <a:p>
            <a:pPr marL="690563" indent="-119063" fontAlgn="b">
              <a:lnSpc>
                <a:spcPct val="80000"/>
              </a:lnSpc>
              <a:spcAft>
                <a:spcPts val="0"/>
              </a:spcAft>
              <a:tabLst>
                <a:tab pos="446088" algn="l"/>
              </a:tabLst>
              <a:defRPr/>
            </a:pPr>
            <a:r>
              <a:rPr lang="en-US" sz="1000" kern="1200" dirty="0">
                <a:cs typeface="Arial" panose="020B0604020202020204" pitchFamily="34" charset="0"/>
              </a:rPr>
              <a:t>Higher data rates for shorter transmission duration and power savings</a:t>
            </a:r>
          </a:p>
          <a:p>
            <a:pPr marL="690563" indent="-119063" fontAlgn="b">
              <a:lnSpc>
                <a:spcPct val="80000"/>
              </a:lnSpc>
              <a:spcAft>
                <a:spcPts val="0"/>
              </a:spcAft>
              <a:tabLst>
                <a:tab pos="446088" algn="l"/>
              </a:tabLst>
              <a:defRPr/>
            </a:pPr>
            <a:r>
              <a:rPr lang="en-US" sz="1000" kern="1200" dirty="0">
                <a:cs typeface="Arial" panose="020B0604020202020204" pitchFamily="34" charset="0"/>
              </a:rPr>
              <a:t>Channel coding and packet format improvements for robustness</a:t>
            </a:r>
          </a:p>
          <a:p>
            <a:pPr marL="690563" indent="-119063" fontAlgn="b">
              <a:lnSpc>
                <a:spcPct val="80000"/>
              </a:lnSpc>
              <a:spcAft>
                <a:spcPts val="0"/>
              </a:spcAft>
              <a:tabLst>
                <a:tab pos="446088" algn="l"/>
              </a:tabLst>
              <a:defRPr/>
            </a:pPr>
            <a:r>
              <a:rPr lang="en-US" sz="1000" kern="1200" dirty="0">
                <a:cs typeface="Arial" panose="020B0604020202020204" pitchFamily="34" charset="0"/>
              </a:rPr>
              <a:t>Additional options for even greater power savings</a:t>
            </a:r>
          </a:p>
          <a:p>
            <a:pPr marL="690563" indent="-119063" fontAlgn="b">
              <a:lnSpc>
                <a:spcPct val="80000"/>
              </a:lnSpc>
              <a:spcAft>
                <a:spcPts val="0"/>
              </a:spcAft>
              <a:tabLst>
                <a:tab pos="446088" algn="l"/>
              </a:tabLst>
              <a:defRPr/>
            </a:pPr>
            <a:r>
              <a:rPr lang="en-US" sz="1000" kern="1200" dirty="0">
                <a:cs typeface="Arial" panose="020B0604020202020204" pitchFamily="34" charset="0"/>
              </a:rPr>
              <a:t>Protocol enhancements to support very low latency, low energy communications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Interference mitigation techniques to support:</a:t>
            </a:r>
          </a:p>
          <a:p>
            <a:pPr marL="690563" indent="-119063" fontAlgn="b">
              <a:lnSpc>
                <a:spcPct val="80000"/>
              </a:lnSpc>
              <a:spcAft>
                <a:spcPts val="0"/>
              </a:spcAft>
              <a:tabLst>
                <a:tab pos="446088" algn="l"/>
              </a:tabLst>
              <a:defRPr/>
            </a:pPr>
            <a:r>
              <a:rPr lang="en-US" sz="1000" kern="1200" dirty="0">
                <a:cs typeface="Arial" panose="020B0604020202020204" pitchFamily="34" charset="0"/>
              </a:rPr>
              <a:t>Greater device density</a:t>
            </a:r>
          </a:p>
          <a:p>
            <a:pPr marL="690563" indent="-119063" fontAlgn="b">
              <a:lnSpc>
                <a:spcPct val="80000"/>
              </a:lnSpc>
              <a:spcAft>
                <a:spcPts val="0"/>
              </a:spcAft>
              <a:tabLst>
                <a:tab pos="446088" algn="l"/>
              </a:tabLst>
              <a:defRPr/>
            </a:pPr>
            <a:r>
              <a:rPr lang="en-US" sz="1000" kern="1200" dirty="0">
                <a:cs typeface="Arial" panose="020B0604020202020204" pitchFamily="34" charset="0"/>
              </a:rPr>
              <a:t>Coexistence in the presence of other users</a:t>
            </a: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 and the 802.15.4z amendment.</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TG4ab (NG UWB) -</a:t>
            </a:r>
          </a:p>
          <a:p>
            <a:pPr marL="644525" indent="-644525" fontAlgn="b">
              <a:lnSpc>
                <a:spcPct val="80000"/>
              </a:lnSpc>
              <a:spcAft>
                <a:spcPts val="0"/>
              </a:spcAft>
              <a:tabLst>
                <a:tab pos="446088" algn="l"/>
              </a:tabLst>
              <a:defRPr/>
            </a:pPr>
            <a:r>
              <a:rPr lang="en-US" sz="3200" dirty="0">
                <a:latin typeface="Arial Rounded MT Bold" pitchFamily="34" charset="0"/>
                <a:cs typeface="Arial" charset="0"/>
              </a:rPr>
              <a:t>Next Gen. Ultra </a:t>
            </a:r>
            <a:r>
              <a:rPr lang="en-US" sz="3200" dirty="0" err="1">
                <a:latin typeface="Arial Rounded MT Bold" pitchFamily="34" charset="0"/>
                <a:cs typeface="Arial" charset="0"/>
              </a:rPr>
              <a:t>WideBand</a:t>
            </a:r>
            <a:r>
              <a:rPr lang="en-US" sz="3200" dirty="0">
                <a:latin typeface="Arial Rounded MT Bold" pitchFamily="34" charset="0"/>
                <a:cs typeface="Arial" charset="0"/>
              </a:rPr>
              <a:t>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17</a:t>
            </a:fld>
            <a:endParaRPr lang="en-US" sz="1200" dirty="0"/>
          </a:p>
        </p:txBody>
      </p:sp>
    </p:spTree>
    <p:extLst>
      <p:ext uri="{BB962C8B-B14F-4D97-AF65-F5344CB8AC3E}">
        <p14:creationId xmlns:p14="http://schemas.microsoft.com/office/powerpoint/2010/main" val="3335156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This amendment specifies modifications to the IEEE Std 802.15.4 MAC specification to specify mechanisms that address and improve user privacy. These mechanisms include randomized addresses, and exchanges that support session continuity. This amendment maintains backward compatibility with the base standard.</a:t>
            </a:r>
          </a:p>
          <a:p>
            <a:pPr marL="457200" indent="0" fontAlgn="b">
              <a:lnSpc>
                <a:spcPct val="80000"/>
              </a:lnSpc>
              <a:spcAft>
                <a:spcPts val="0"/>
              </a:spcAft>
              <a:buNone/>
              <a:tabLst>
                <a:tab pos="446088" algn="l"/>
              </a:tabLst>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TG4ac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682652"/>
            <a:ext cx="8077200" cy="57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TG4ac (Privacy) - Privacy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18</a:t>
            </a:fld>
            <a:endParaRPr lang="en-US" sz="1200" dirty="0"/>
          </a:p>
        </p:txBody>
      </p:sp>
    </p:spTree>
    <p:extLst>
      <p:ext uri="{BB962C8B-B14F-4D97-AF65-F5344CB8AC3E}">
        <p14:creationId xmlns:p14="http://schemas.microsoft.com/office/powerpoint/2010/main" val="3664342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a:t>
            </a:r>
            <a:r>
              <a:rPr lang="en-US" sz="1000" kern="1200" dirty="0">
                <a:cs typeface="Arial" panose="020B0604020202020204" pitchFamily="34" charset="0"/>
              </a:rPr>
              <a:t>amendment specifies modifications </a:t>
            </a:r>
            <a:r>
              <a:rPr lang="en-US" sz="1000" kern="1200" dirty="0">
                <a:latin typeface="Arial" panose="020B0604020202020204" pitchFamily="34" charset="0"/>
                <a:cs typeface="Arial" panose="020B0604020202020204" pitchFamily="34" charset="0"/>
              </a:rPr>
              <a:t>for the development of a second-generation physical layer (PHY) for Smart Utility Networks (SUN). The primary focus is the improvement of the OFDM (Orthogonal Frequency Division Multiplexing) modes for higher data rates and longer-range communication, particularly in congested license-exempt frequency bands. </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TG4ad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use-cases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Number of devices in given area</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Max. payload bit-rate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Latency requirements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frequency bands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t>
            </a:r>
          </a:p>
          <a:p>
            <a:pPr marL="22225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models for indoor and outdoor use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models for license-exempt band operation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TG4ad (NG SUN PHYs) -</a:t>
            </a:r>
          </a:p>
          <a:p>
            <a:pPr marL="644525" indent="-644525" fontAlgn="b">
              <a:lnSpc>
                <a:spcPct val="80000"/>
              </a:lnSpc>
              <a:spcAft>
                <a:spcPts val="0"/>
              </a:spcAft>
              <a:tabLst>
                <a:tab pos="446088" algn="l"/>
              </a:tabLst>
              <a:defRPr/>
            </a:pPr>
            <a:r>
              <a:rPr lang="en-US" sz="3200" dirty="0">
                <a:latin typeface="Arial Rounded MT Bold" pitchFamily="34" charset="0"/>
                <a:cs typeface="Arial" charset="0"/>
              </a:rPr>
              <a:t>Next Gen. SUN PHYs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19</a:t>
            </a:fld>
            <a:endParaRPr lang="en-US" sz="1200" dirty="0"/>
          </a:p>
        </p:txBody>
      </p:sp>
    </p:spTree>
    <p:extLst>
      <p:ext uri="{BB962C8B-B14F-4D97-AF65-F5344CB8AC3E}">
        <p14:creationId xmlns:p14="http://schemas.microsoft.com/office/powerpoint/2010/main" val="2877680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484F5-1010-1BE0-C5E8-B9971D532292}"/>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4EFA0664-5DA1-7031-803B-A4393C4875F0}"/>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39" name="Slide Number Placeholder 6">
            <a:extLst>
              <a:ext uri="{FF2B5EF4-FFF2-40B4-BE49-F238E27FC236}">
                <a16:creationId xmlns:a16="http://schemas.microsoft.com/office/drawing/2014/main" id="{54558312-DB0B-581C-93BE-40585B347F01}"/>
              </a:ext>
            </a:extLst>
          </p:cNvPr>
          <p:cNvSpPr>
            <a:spLocks noGrp="1"/>
          </p:cNvSpPr>
          <p:nvPr>
            <p:ph type="sldNum" sz="quarter" idx="12"/>
          </p:nvPr>
        </p:nvSpPr>
        <p:spPr>
          <a:xfrm>
            <a:off x="5917696"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a:pPr>
                <a:defRPr/>
              </a:pPr>
              <a:t>2</a:t>
            </a:fld>
            <a:endParaRPr lang="en-US" sz="1200"/>
          </a:p>
        </p:txBody>
      </p:sp>
      <p:sp>
        <p:nvSpPr>
          <p:cNvPr id="5" name="Rectangle 4">
            <a:extLst>
              <a:ext uri="{FF2B5EF4-FFF2-40B4-BE49-F238E27FC236}">
                <a16:creationId xmlns:a16="http://schemas.microsoft.com/office/drawing/2014/main" id="{43620EDE-7CA7-4EFA-D011-551663CB80EB}"/>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Org. Chart</a:t>
            </a:r>
          </a:p>
        </p:txBody>
      </p:sp>
      <p:pic>
        <p:nvPicPr>
          <p:cNvPr id="4" name="Picture 3">
            <a:extLst>
              <a:ext uri="{FF2B5EF4-FFF2-40B4-BE49-F238E27FC236}">
                <a16:creationId xmlns:a16="http://schemas.microsoft.com/office/drawing/2014/main" id="{75BF48B2-05C5-8068-CD87-F1C2DA1B9B82}"/>
              </a:ext>
            </a:extLst>
          </p:cNvPr>
          <p:cNvPicPr>
            <a:picLocks noChangeAspect="1"/>
          </p:cNvPicPr>
          <p:nvPr/>
        </p:nvPicPr>
        <p:blipFill>
          <a:blip r:embed="rId2"/>
          <a:stretch>
            <a:fillRect/>
          </a:stretch>
        </p:blipFill>
        <p:spPr>
          <a:xfrm>
            <a:off x="1669272" y="1313821"/>
            <a:ext cx="8853457" cy="5010336"/>
          </a:xfrm>
          <a:prstGeom prst="rect">
            <a:avLst/>
          </a:prstGeom>
        </p:spPr>
      </p:pic>
    </p:spTree>
    <p:extLst>
      <p:ext uri="{BB962C8B-B14F-4D97-AF65-F5344CB8AC3E}">
        <p14:creationId xmlns:p14="http://schemas.microsoft.com/office/powerpoint/2010/main" val="4079110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This amendment adds the use of Ascon-128 and Ascon-128a cryptographic algorithms to the IEEE Std 802.15.4.</a:t>
            </a:r>
          </a:p>
          <a:p>
            <a:pPr marL="457200" indent="0" fontAlgn="b">
              <a:lnSpc>
                <a:spcPct val="80000"/>
              </a:lnSpc>
              <a:spcAft>
                <a:spcPts val="0"/>
              </a:spcAft>
              <a:buNone/>
              <a:tabLst>
                <a:tab pos="446088" algn="l"/>
              </a:tabLst>
              <a:defRPr/>
            </a:pPr>
            <a:r>
              <a:rPr lang="en-US" sz="1000" kern="1200" dirty="0">
                <a:cs typeface="Arial" panose="020B0604020202020204" pitchFamily="34" charset="0"/>
              </a:rPr>
              <a:t>Ascon-128 and Ascon-128a: Ascon is a family of lightweight authenticated ciphers that has been selected by US National Institute of Standards and Technology (NIST) for future standardization of the lightweight cryptography. Ascon provides the same Authenticated Encryption with Associated Data (AEAD) functionality as Advanced Encryption Standard (AES), allowing an Ascon algorithm to be a drop-in.</a:t>
            </a:r>
          </a:p>
          <a:p>
            <a:pPr marL="233363" indent="0" fontAlgn="b">
              <a:lnSpc>
                <a:spcPct val="80000"/>
              </a:lnSpc>
              <a:spcAft>
                <a:spcPts val="0"/>
              </a:spcAft>
              <a:buNone/>
              <a:tabLst>
                <a:tab pos="446088" algn="l"/>
              </a:tabLst>
              <a:defRPr/>
            </a:pPr>
            <a:endPar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TG4ae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682652"/>
            <a:ext cx="8077200" cy="57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TG4ae (Ascon Crypt. Alg.) -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20</a:t>
            </a:fld>
            <a:endParaRPr lang="en-US" sz="1200" dirty="0"/>
          </a:p>
        </p:txBody>
      </p:sp>
    </p:spTree>
    <p:extLst>
      <p:ext uri="{BB962C8B-B14F-4D97-AF65-F5344CB8AC3E}">
        <p14:creationId xmlns:p14="http://schemas.microsoft.com/office/powerpoint/2010/main" val="14864582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717"/>
            <a:ext cx="8686800" cy="4954560"/>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Ryuji Kohno</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Enhancements to the Body Area Networks (BAN) Ultra Wideband (UWB) physical layer (PHY) and media access control (MAC) to support enhanced dependability to a human BAN (HBAN), adding support for vehicle BAN (VBAN.</a:t>
            </a:r>
            <a:endParaRPr lang="en-US" sz="1000" kern="1200" dirty="0">
              <a:cs typeface="Arial" panose="020B0604020202020204" pitchFamily="34" charset="0"/>
            </a:endParaRP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TG6ma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cs typeface="Arial" panose="020B0604020202020204" pitchFamily="34" charset="0"/>
              </a:rPr>
              <a:t>Channel Modeling</a:t>
            </a:r>
          </a:p>
          <a:p>
            <a:pPr marL="690563" indent="-119063" fontAlgn="b">
              <a:lnSpc>
                <a:spcPct val="80000"/>
              </a:lnSpc>
              <a:spcAft>
                <a:spcPts val="0"/>
              </a:spcAft>
              <a:tabLst>
                <a:tab pos="446088" algn="l"/>
              </a:tabLst>
              <a:defRPr/>
            </a:pPr>
            <a:r>
              <a:rPr lang="en-US" sz="1000" kern="1200" dirty="0">
                <a:cs typeface="Arial" panose="020B0604020202020204" pitchFamily="34" charset="0"/>
              </a:rPr>
              <a:t>Precise modeling of radio propagation of implant and wearable human BANs and around vehicle BANs for dependable data transmission</a:t>
            </a:r>
          </a:p>
          <a:p>
            <a:pPr marL="690563" indent="-119063" fontAlgn="b">
              <a:lnSpc>
                <a:spcPct val="80000"/>
              </a:lnSpc>
              <a:spcAft>
                <a:spcPts val="0"/>
              </a:spcAft>
              <a:tabLst>
                <a:tab pos="446088" algn="l"/>
              </a:tabLst>
              <a:defRPr/>
            </a:pPr>
            <a:r>
              <a:rPr lang="en-US" sz="1000" kern="1200" dirty="0">
                <a:cs typeface="Arial" panose="020B0604020202020204" pitchFamily="34" charset="0"/>
              </a:rPr>
              <a:t>Classified modeling of multiple BANs and coexistence with other radios for resolution in PHY and MAC</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Data transmission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Cognition of channel environment and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Initial acquisition and synchronization in coexisting BANs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FEC and hybrid ARQ according to QoS levels of data packets for various channel models and coexistence classes </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Packet contention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Control and data channels, </a:t>
            </a:r>
            <a:r>
              <a:rPr lang="en-US" sz="1000" kern="1200" dirty="0" err="1">
                <a:latin typeface="Arial" panose="020B0604020202020204" pitchFamily="34" charset="0"/>
                <a:cs typeface="Arial" panose="020B0604020202020204" pitchFamily="34" charset="0"/>
              </a:rPr>
              <a:t>superframe</a:t>
            </a:r>
            <a:r>
              <a:rPr lang="en-US" sz="1000" kern="1200" dirty="0">
                <a:latin typeface="Arial" panose="020B0604020202020204" pitchFamily="34" charset="0"/>
                <a:cs typeface="Arial" panose="020B0604020202020204" pitchFamily="34" charset="0"/>
              </a:rPr>
              <a:t> formant, and MAC function to avoid packet contention in various classes of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Hybrid protocol of contention-free and contention access according to required QoS levels of data packets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 coordinators or hubs negotiation among coexisting BANs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Interference mitigation in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surprising and canceling technologies for theoretical and feasible implementation in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Result in simpler classes of coexistence by mitigation of interference from non-BAN</a:t>
            </a:r>
          </a:p>
          <a:p>
            <a:pPr marL="690563"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altLang="ja-JP" sz="1000" kern="1200" dirty="0">
                <a:cs typeface="Arial" panose="020B0604020202020204" pitchFamily="34" charset="0"/>
              </a:rPr>
              <a:t>Ranging</a:t>
            </a:r>
          </a:p>
          <a:p>
            <a:pPr marL="690563" indent="-119063" fontAlgn="b">
              <a:lnSpc>
                <a:spcPct val="80000"/>
              </a:lnSpc>
              <a:spcAft>
                <a:spcPts val="0"/>
              </a:spcAft>
              <a:tabLst>
                <a:tab pos="446088" algn="l"/>
              </a:tabLst>
              <a:defRPr/>
            </a:pPr>
            <a:r>
              <a:rPr lang="en-US" altLang="ja-JP" sz="1000" kern="1200" dirty="0">
                <a:latin typeface="Arial" panose="020B0604020202020204" pitchFamily="34" charset="0"/>
                <a:cs typeface="Arial" panose="020B0604020202020204" pitchFamily="34" charset="0"/>
              </a:rPr>
              <a:t>Optional ranging for cognition of dynamism of coexisting BANs</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revision builds on the existing 802.15.6 standard with enhanced dependability for human BAN and additional vehicle BAN.</a:t>
            </a: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TG6ma (BAN/VAN) - BAN with Enhanced Dependability Revision</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21</a:t>
            </a:fld>
            <a:endParaRPr lang="en-US" sz="1200" dirty="0"/>
          </a:p>
        </p:txBody>
      </p:sp>
    </p:spTree>
    <p:extLst>
      <p:ext uri="{BB962C8B-B14F-4D97-AF65-F5344CB8AC3E}">
        <p14:creationId xmlns:p14="http://schemas.microsoft.com/office/powerpoint/2010/main" val="3668490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1"/>
            <a:ext cx="8686800" cy="4208243"/>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Yeong Min Jang </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standard offers a global, secure, high-speed optical communication solution up to 100 Mbps and 200 m, with advantages like access to unlicensed spectrum, inherent security, and AI-enhanced features, promising for commercial and business markets.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TG7a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Wavelength range: 10000 nm to 190 nm in optically transparent media.</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Data rate: Capable of delivering up to 100 Mbit/s.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Communication types: Designed for point-to-point and point-to-multipoint communication.</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Adaptation features:</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Adaptation to varying channel conditions.</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Maintaining connectivity during high mobility (up to 350 km/h).</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Flicker mitigation.</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Radio Frequency (RF) co-existence.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Communication range: Up to 200 m.</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Technology utilized:</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Multiple-Input-Multiple-Output (MIMO).</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MIMO-Orthogonal frequency-division multiplexing (MIMO-OFDM) for dealing with high levels of optical interference while maintaining high-rate data transmission.</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Additional mechanisms:</a:t>
            </a:r>
          </a:p>
          <a:p>
            <a:pPr marL="685800"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Relaying mechanisms for enabling heterogeneous operation with existing RF wireless data communications standards.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Safety and regulation: Adheres to applicable eye safety regulations.</a:t>
            </a:r>
          </a:p>
          <a:p>
            <a:pPr marL="233363" indent="0" fontAlgn="b">
              <a:lnSpc>
                <a:spcPct val="80000"/>
              </a:lnSpc>
              <a:spcAft>
                <a:spcPts val="0"/>
              </a:spcAft>
              <a:buNone/>
              <a:tabLst>
                <a:tab pos="446088" algn="l"/>
              </a:tabLst>
              <a:defRPr/>
            </a:pPr>
            <a:endParaRPr lang="en-US" altLang="ko-KR"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altLang="ko-KR" sz="1000" kern="1200" dirty="0">
                <a:latin typeface="Arial" panose="020B0604020202020204" pitchFamily="34" charset="0"/>
                <a:cs typeface="Arial" panose="020B0604020202020204" pitchFamily="34" charset="0"/>
              </a:rPr>
              <a:t>This amendment builds on top of the existing 802.15.7 standard.</a:t>
            </a:r>
            <a:endParaRPr lang="en-US" sz="1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22</a:t>
            </a:fld>
            <a:endParaRPr lang="en-US" sz="1200" dirty="0"/>
          </a:p>
        </p:txBody>
      </p:sp>
      <p:sp>
        <p:nvSpPr>
          <p:cNvPr id="3" name="Rectangle 4">
            <a:extLst>
              <a:ext uri="{FF2B5EF4-FFF2-40B4-BE49-F238E27FC236}">
                <a16:creationId xmlns:a16="http://schemas.microsoft.com/office/drawing/2014/main" id="{F1793AB7-3392-A3EB-4AF6-2FA9BC2164E3}"/>
              </a:ext>
            </a:extLst>
          </p:cNvPr>
          <p:cNvSpPr txBox="1">
            <a:spLocks noChangeArrowheads="1"/>
          </p:cNvSpPr>
          <p:nvPr/>
        </p:nvSpPr>
        <p:spPr bwMode="auto">
          <a:xfrm>
            <a:off x="1905000" y="785229"/>
            <a:ext cx="83820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457200" indent="-457200" fontAlgn="b">
              <a:lnSpc>
                <a:spcPct val="80000"/>
              </a:lnSpc>
              <a:spcAft>
                <a:spcPts val="0"/>
              </a:spcAft>
              <a:tabLst>
                <a:tab pos="446088" algn="l"/>
              </a:tabLst>
              <a:defRPr/>
            </a:pPr>
            <a:r>
              <a:rPr lang="en-US" sz="3200" dirty="0">
                <a:latin typeface="Arial Rounded MT Bold" pitchFamily="34" charset="0"/>
                <a:cs typeface="Arial" charset="0"/>
              </a:rPr>
              <a:t>TG7a (OCC) - Higher Rate, Longer Range Optical Camera Comms. Amendment</a:t>
            </a:r>
          </a:p>
        </p:txBody>
      </p:sp>
    </p:spTree>
    <p:extLst>
      <p:ext uri="{BB962C8B-B14F-4D97-AF65-F5344CB8AC3E}">
        <p14:creationId xmlns:p14="http://schemas.microsoft.com/office/powerpoint/2010/main" val="29307700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This amendment specifies the use of EDHOC (RFC 9528) KMP for the IEEE Std 802.15.9. This standard describes support for transporting KMP datagrams to support the security functionality present in IEEE Std 802.15.4.</a:t>
            </a:r>
          </a:p>
          <a:p>
            <a:pPr marL="233363" indent="0" fontAlgn="b">
              <a:lnSpc>
                <a:spcPct val="80000"/>
              </a:lnSpc>
              <a:spcAft>
                <a:spcPts val="0"/>
              </a:spcAft>
              <a:buNone/>
              <a:tabLst>
                <a:tab pos="446088" algn="l"/>
              </a:tabLst>
              <a:defRPr/>
            </a:pPr>
            <a:endPar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TG9a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682652"/>
            <a:ext cx="8077200" cy="57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TG9a (EDHOC KMP) -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23</a:t>
            </a:fld>
            <a:endParaRPr lang="en-US" sz="1200" dirty="0"/>
          </a:p>
        </p:txBody>
      </p:sp>
    </p:spTree>
    <p:extLst>
      <p:ext uri="{BB962C8B-B14F-4D97-AF65-F5344CB8AC3E}">
        <p14:creationId xmlns:p14="http://schemas.microsoft.com/office/powerpoint/2010/main" val="14070458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Clint Powell</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Focused on impulse radio (IR) Ultra Wideband (UWB) PHY and MAC providing precision ranging capability that is accurate to the centimeter level by including (via. referencing) the 802.15.4 IR UWB functionality into a simple focused specification.</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TG14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Objective </a:t>
            </a:r>
          </a:p>
          <a:p>
            <a:pPr marL="574675" indent="-119063" fontAlgn="b">
              <a:lnSpc>
                <a:spcPct val="80000"/>
              </a:lnSpc>
              <a:spcAft>
                <a:spcPts val="0"/>
              </a:spcAft>
              <a:tabLst>
                <a:tab pos="446088" algn="l"/>
              </a:tabLst>
              <a:defRPr/>
            </a:pPr>
            <a:r>
              <a:rPr lang="en-US" sz="1000" kern="1200" dirty="0">
                <a:cs typeface="Arial" panose="020B0604020202020204" pitchFamily="34" charset="0"/>
              </a:rPr>
              <a:t>This TG is currently in hibernation awaiting the outcome/conclusion of the TG4me revision, to see if has satisfied the objective of this project.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project is for a new standard that references the 802.15.4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TG14 (IR UWB AHN) - Impulse Radio UWB Wireless Ad Hoc Networks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24</a:t>
            </a:fld>
            <a:endParaRPr lang="en-US" sz="1200" dirty="0"/>
          </a:p>
        </p:txBody>
      </p:sp>
    </p:spTree>
    <p:extLst>
      <p:ext uri="{BB962C8B-B14F-4D97-AF65-F5344CB8AC3E}">
        <p14:creationId xmlns:p14="http://schemas.microsoft.com/office/powerpoint/2010/main" val="36317637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Focused on narrow band ad hoc network PHY and MAC by including (via referencing) functionality and features of 802.15.4 into a simple focused specification.</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TG15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Objective </a:t>
            </a:r>
          </a:p>
          <a:p>
            <a:pPr marL="574675" indent="-119063" fontAlgn="b">
              <a:lnSpc>
                <a:spcPct val="80000"/>
              </a:lnSpc>
              <a:spcAft>
                <a:spcPts val="0"/>
              </a:spcAft>
              <a:tabLst>
                <a:tab pos="446088" algn="l"/>
              </a:tabLst>
              <a:defRPr/>
            </a:pPr>
            <a:r>
              <a:rPr lang="en-US" sz="1000" kern="1200" dirty="0">
                <a:cs typeface="Arial" panose="020B0604020202020204" pitchFamily="34" charset="0"/>
              </a:rPr>
              <a:t>This TG is currently in hibernation awaiting the outcome/conclusion of the TG4me revision, to see if has satisfied the objective of this project.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project is for a new standard that references the 802.15.4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TG15 (NB AHN) - Narrow Band Wireless Ad Hoc Networks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25</a:t>
            </a:fld>
            <a:endParaRPr lang="en-US" sz="1200" dirty="0"/>
          </a:p>
        </p:txBody>
      </p:sp>
    </p:spTree>
    <p:extLst>
      <p:ext uri="{BB962C8B-B14F-4D97-AF65-F5344CB8AC3E}">
        <p14:creationId xmlns:p14="http://schemas.microsoft.com/office/powerpoint/2010/main" val="38157266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Tim Godfrey</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Enhancements to IEEE 802.16-2017 physical layer (PHYs) and media access control (MAC) to enable operation in licensed spectrum with channel bandwidths greater than or equal to 5 kHz and less than 100 kHz. The amendment is frequency independent but focuses on spectrum less than 2 GHz. The range and data rate supported by the narrower channels are commensurate with those of the base standard, as scaled by the reduced channel bandwidth. The project also amends IEEE Std 802.16 as required to support aggregated operation in adjacent and non-adjacent channels.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TG16t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the Wireless MAN-NB PHY to enable operation in narrow channels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Aggregation of non-contiguous narrow channels to provide higher capacity</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Enhancements to MAC to improve efficiency and reduce control overhead</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a Direct Peer-to-Peer (DPP) mode to support operation without fixed infrastructure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Updates to security protocols</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404813" indent="-17145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802.16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TG16t (</a:t>
            </a:r>
            <a:r>
              <a:rPr lang="en-US" sz="3200" dirty="0" err="1">
                <a:latin typeface="Arial Rounded MT Bold" pitchFamily="34" charset="0"/>
                <a:cs typeface="Arial" charset="0"/>
              </a:rPr>
              <a:t>Lic</a:t>
            </a:r>
            <a:r>
              <a:rPr lang="en-US" sz="3200" dirty="0">
                <a:latin typeface="Arial Rounded MT Bold" pitchFamily="34" charset="0"/>
                <a:cs typeface="Arial" charset="0"/>
              </a:rPr>
              <a:t> NB) - Licensed Narrowband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26</a:t>
            </a:fld>
            <a:endParaRPr lang="en-US" sz="1200" dirty="0"/>
          </a:p>
        </p:txBody>
      </p:sp>
    </p:spTree>
    <p:extLst>
      <p:ext uri="{BB962C8B-B14F-4D97-AF65-F5344CB8AC3E}">
        <p14:creationId xmlns:p14="http://schemas.microsoft.com/office/powerpoint/2010/main" val="41634265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CC6CC-8F7E-1D33-D8FB-8358FD570DD6}"/>
            </a:ext>
          </a:extLst>
        </p:cNvPr>
        <p:cNvGrpSpPr/>
        <p:nvPr/>
      </p:nvGrpSpPr>
      <p:grpSpPr>
        <a:xfrm>
          <a:off x="0" y="0"/>
          <a:ext cx="0" cy="0"/>
          <a:chOff x="0" y="0"/>
          <a:chExt cx="0" cy="0"/>
        </a:xfrm>
      </p:grpSpPr>
      <p:sp>
        <p:nvSpPr>
          <p:cNvPr id="5126" name="Rectangle 3">
            <a:extLst>
              <a:ext uri="{FF2B5EF4-FFF2-40B4-BE49-F238E27FC236}">
                <a16:creationId xmlns:a16="http://schemas.microsoft.com/office/drawing/2014/main" id="{B8F53D03-D951-5253-9852-67D7311F5EF8}"/>
              </a:ext>
            </a:extLst>
          </p:cNvPr>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Tim Godfrey</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802.16-2017 is coming up on it’s 10-year anniversary and as such a revision needs to be started to incorporate any amendments (802.16t) since the 802.16-2017 standard. </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TG16me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Roll up of 802.16t amendment</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Address any issues</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404813" indent="-17145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is a revision to the 802.16-2017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440A7003-295C-10BE-13A3-ED4C20E3037B}"/>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C72E520-53F3-D2FF-A735-748A261946D0}"/>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TG16me (</a:t>
            </a:r>
            <a:r>
              <a:rPr lang="en-US" sz="3200" dirty="0" err="1">
                <a:latin typeface="Arial Rounded MT Bold" pitchFamily="34" charset="0"/>
                <a:cs typeface="Arial" charset="0"/>
              </a:rPr>
              <a:t>Lic</a:t>
            </a:r>
            <a:r>
              <a:rPr lang="en-US" sz="3200" dirty="0">
                <a:latin typeface="Arial Rounded MT Bold" pitchFamily="34" charset="0"/>
                <a:cs typeface="Arial" charset="0"/>
              </a:rPr>
              <a:t> NB) - Licensed Narrowband Revision</a:t>
            </a:r>
          </a:p>
        </p:txBody>
      </p:sp>
      <p:sp>
        <p:nvSpPr>
          <p:cNvPr id="2" name="Slide Number Placeholder 6">
            <a:extLst>
              <a:ext uri="{FF2B5EF4-FFF2-40B4-BE49-F238E27FC236}">
                <a16:creationId xmlns:a16="http://schemas.microsoft.com/office/drawing/2014/main" id="{C93DF164-17F0-98CF-7E61-F6C2C09E74AE}"/>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27</a:t>
            </a:fld>
            <a:endParaRPr lang="en-US" sz="1200" dirty="0"/>
          </a:p>
        </p:txBody>
      </p:sp>
    </p:spTree>
    <p:extLst>
      <p:ext uri="{BB962C8B-B14F-4D97-AF65-F5344CB8AC3E}">
        <p14:creationId xmlns:p14="http://schemas.microsoft.com/office/powerpoint/2010/main" val="16131672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4654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Determine interest in starting efforts for development of projects on 802.15 Access Techniques.</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1943100" y="762001"/>
            <a:ext cx="83058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IG Access - </a:t>
            </a:r>
          </a:p>
          <a:p>
            <a:pPr marL="644525" indent="-644525" fontAlgn="b">
              <a:lnSpc>
                <a:spcPct val="80000"/>
              </a:lnSpc>
              <a:spcAft>
                <a:spcPts val="0"/>
              </a:spcAft>
              <a:tabLst>
                <a:tab pos="446088" algn="l"/>
              </a:tabLst>
              <a:defRPr/>
            </a:pPr>
            <a:r>
              <a:rPr lang="en-US" sz="3200" dirty="0">
                <a:latin typeface="Arial Rounded MT Bold" pitchFamily="34" charset="0"/>
                <a:cs typeface="Arial" charset="0"/>
              </a:rPr>
              <a:t>WG15 Access Techniques</a:t>
            </a:r>
          </a:p>
        </p:txBody>
      </p:sp>
      <p:sp>
        <p:nvSpPr>
          <p:cNvPr id="4" name="Slide Number Placeholder 6">
            <a:extLst>
              <a:ext uri="{FF2B5EF4-FFF2-40B4-BE49-F238E27FC236}">
                <a16:creationId xmlns:a16="http://schemas.microsoft.com/office/drawing/2014/main" id="{2ABEB071-1174-77AE-D69F-BDFE02DFE49E}"/>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28</a:t>
            </a:fld>
            <a:endParaRPr lang="en-US" sz="1200" dirty="0"/>
          </a:p>
        </p:txBody>
      </p:sp>
    </p:spTree>
    <p:extLst>
      <p:ext uri="{BB962C8B-B14F-4D97-AF65-F5344CB8AC3E}">
        <p14:creationId xmlns:p14="http://schemas.microsoft.com/office/powerpoint/2010/main" val="18051688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Yeong Min Jang</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Determine interest in next-generation optical wireless communication (NG-OWC) characteristics and its future applications.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Artificial Intelligence (AI) for NG-OWC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Integration of various AI technologies into the OWC system</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Lightweight AI utilization for each developed AI technology</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modelling for NG-OWC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Integration of machine-learning for channel estimation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Utilization of machine learning for channel estimation for dynamic and complex channel conditions</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Future applications of NG-OWC</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NG-OWC encompasses fields such as IoT, underwater communication, joint communication, sensing, and localization (V2V, M2M, Drone/UAV, etc.)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NG-OWC for OWC based drone Networks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NG-OWC for Indoor/Outdoor Positioning through OWC and LiDAR integration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Deep learning-based OWC to support high mobility vehicle</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3088" indent="-115888"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Preferred camera types for OWC</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Resolution: Minimum 720x540 (single-link), maximum 3840 x 2160 (multi-link)</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Frame rate: Minimum 30 FPS, preferred more than 120 FPS</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Spectrum: Mono, color</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Light sources: IR, VL, and UV</a:t>
            </a:r>
          </a:p>
          <a:p>
            <a:pPr marL="690563" indent="-117475"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altLang="ko-KR" sz="1000" kern="1200" dirty="0">
                <a:latin typeface="Arial" panose="020B0604020202020204" pitchFamily="34" charset="0"/>
                <a:cs typeface="Arial" panose="020B0604020202020204" pitchFamily="34" charset="0"/>
              </a:rPr>
              <a:t>This group will evaluate the interest in developing Next Gen OWC capabilities</a:t>
            </a:r>
            <a:endParaRPr lang="en-US" sz="1000" kern="1200" dirty="0">
              <a:latin typeface="Arial" panose="020B0604020202020204" pitchFamily="34" charset="0"/>
              <a:cs typeface="Arial" panose="020B0604020202020204" pitchFamily="34" charset="0"/>
            </a:endParaRPr>
          </a:p>
          <a:p>
            <a:pPr marL="690563" indent="-117475"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690563" indent="-119063" fontAlgn="b">
              <a:lnSpc>
                <a:spcPct val="80000"/>
              </a:lnSpc>
              <a:spcAft>
                <a:spcPts val="0"/>
              </a:spcAft>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IG (NG-OWC) - Next Gen. Optical Wireless Communication</a:t>
            </a:r>
          </a:p>
        </p:txBody>
      </p:sp>
      <p:sp>
        <p:nvSpPr>
          <p:cNvPr id="3" name="Slide Number Placeholder 6">
            <a:extLst>
              <a:ext uri="{FF2B5EF4-FFF2-40B4-BE49-F238E27FC236}">
                <a16:creationId xmlns:a16="http://schemas.microsoft.com/office/drawing/2014/main" id="{262038E5-384A-EB15-CCD5-F821D9387B8C}"/>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29</a:t>
            </a:fld>
            <a:endParaRPr lang="en-US" sz="1200" dirty="0"/>
          </a:p>
        </p:txBody>
      </p:sp>
    </p:spTree>
    <p:extLst>
      <p:ext uri="{BB962C8B-B14F-4D97-AF65-F5344CB8AC3E}">
        <p14:creationId xmlns:p14="http://schemas.microsoft.com/office/powerpoint/2010/main" val="1404537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39" name="Slide Number Placeholder 6">
            <a:extLst>
              <a:ext uri="{FF2B5EF4-FFF2-40B4-BE49-F238E27FC236}">
                <a16:creationId xmlns:a16="http://schemas.microsoft.com/office/drawing/2014/main" id="{B671323E-5425-4FC0-B11C-7F5AA2488FD0}"/>
              </a:ext>
            </a:extLst>
          </p:cNvPr>
          <p:cNvSpPr>
            <a:spLocks noGrp="1"/>
          </p:cNvSpPr>
          <p:nvPr>
            <p:ph type="sldNum" sz="quarter" idx="12"/>
          </p:nvPr>
        </p:nvSpPr>
        <p:spPr>
          <a:xfrm>
            <a:off x="5917696"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a:pPr>
                <a:defRPr/>
              </a:pPr>
              <a:t>3</a:t>
            </a:fld>
            <a:endParaRPr lang="en-US" sz="1200"/>
          </a:p>
        </p:txBody>
      </p:sp>
      <p:sp>
        <p:nvSpPr>
          <p:cNvPr id="4" name="Rectangle 4">
            <a:extLst>
              <a:ext uri="{FF2B5EF4-FFF2-40B4-BE49-F238E27FC236}">
                <a16:creationId xmlns:a16="http://schemas.microsoft.com/office/drawing/2014/main" id="{7B5E4C93-8226-F8D7-3000-08D7DBF40D71}"/>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Standards Pipeline</a:t>
            </a:r>
          </a:p>
        </p:txBody>
      </p:sp>
      <p:pic>
        <p:nvPicPr>
          <p:cNvPr id="3" name="Picture 2">
            <a:extLst>
              <a:ext uri="{FF2B5EF4-FFF2-40B4-BE49-F238E27FC236}">
                <a16:creationId xmlns:a16="http://schemas.microsoft.com/office/drawing/2014/main" id="{75365AFA-A17C-E976-94F2-42E06D42F444}"/>
              </a:ext>
            </a:extLst>
          </p:cNvPr>
          <p:cNvPicPr>
            <a:picLocks noChangeAspect="1"/>
          </p:cNvPicPr>
          <p:nvPr/>
        </p:nvPicPr>
        <p:blipFill>
          <a:blip r:embed="rId2"/>
          <a:stretch>
            <a:fillRect/>
          </a:stretch>
        </p:blipFill>
        <p:spPr>
          <a:xfrm>
            <a:off x="1678213" y="1319376"/>
            <a:ext cx="8835575" cy="5122594"/>
          </a:xfrm>
          <a:prstGeom prst="rect">
            <a:avLst/>
          </a:prstGeom>
        </p:spPr>
      </p:pic>
    </p:spTree>
    <p:extLst>
      <p:ext uri="{BB962C8B-B14F-4D97-AF65-F5344CB8AC3E}">
        <p14:creationId xmlns:p14="http://schemas.microsoft.com/office/powerpoint/2010/main" val="924114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4654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standing committee brings in the information from the Internet Engineering Task Force (IETF) to the 802.15 working group. It concentrates on the IETF working groups that might be of interest to the 802.15 working group members.</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IETF Webpage</a:t>
            </a:r>
            <a:endParaRPr lang="en-US" sz="1000" kern="1200" dirty="0">
              <a:solidFill>
                <a:srgbClr val="0000FF"/>
              </a:solidFill>
              <a:latin typeface="Arial" panose="020B0604020202020204" pitchFamily="34" charset="0"/>
              <a:cs typeface="Arial" panose="020B0604020202020204" pitchFamily="34" charset="0"/>
            </a:endParaRP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IETF working groups followed include:</a:t>
            </a:r>
          </a:p>
          <a:p>
            <a:pPr marL="574675" indent="-119063" fontAlgn="b">
              <a:lnSpc>
                <a:spcPct val="80000"/>
              </a:lnSpc>
              <a:spcAft>
                <a:spcPts val="0"/>
              </a:spcAft>
              <a:buFont typeface="Arial" panose="020B0604020202020204" pitchFamily="34" charset="0"/>
              <a:buChar char="•"/>
              <a:tabLst>
                <a:tab pos="446088" algn="l"/>
              </a:tabLst>
              <a:defRPr/>
            </a:pPr>
            <a:r>
              <a:rPr lang="en-US" sz="1000" kern="1200" dirty="0">
                <a:latin typeface="Arial" panose="020B0604020202020204" pitchFamily="34" charset="0"/>
                <a:cs typeface="Arial" panose="020B0604020202020204" pitchFamily="34" charset="0"/>
              </a:rPr>
              <a:t>6lo, lake, suit</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SC IETF -</a:t>
            </a:r>
          </a:p>
          <a:p>
            <a:pPr marL="644525" indent="-644525" fontAlgn="b">
              <a:lnSpc>
                <a:spcPct val="80000"/>
              </a:lnSpc>
              <a:spcAft>
                <a:spcPts val="0"/>
              </a:spcAft>
              <a:tabLst>
                <a:tab pos="446088" algn="l"/>
              </a:tabLst>
              <a:defRPr/>
            </a:pPr>
            <a:r>
              <a:rPr lang="en-US" sz="3200" dirty="0">
                <a:latin typeface="Arial Rounded MT Bold" pitchFamily="34" charset="0"/>
                <a:cs typeface="Arial" charset="0"/>
              </a:rPr>
              <a:t>Internet Engineering Task Force</a:t>
            </a:r>
          </a:p>
        </p:txBody>
      </p:sp>
      <p:sp>
        <p:nvSpPr>
          <p:cNvPr id="4" name="Slide Number Placeholder 6">
            <a:extLst>
              <a:ext uri="{FF2B5EF4-FFF2-40B4-BE49-F238E27FC236}">
                <a16:creationId xmlns:a16="http://schemas.microsoft.com/office/drawing/2014/main" id="{F6D94F67-4161-F153-8758-B2D28C6DAC88}"/>
              </a:ext>
            </a:extLst>
          </p:cNvPr>
          <p:cNvSpPr>
            <a:spLocks noGrp="1"/>
          </p:cNvSpPr>
          <p:nvPr>
            <p:ph type="sldNum" sz="quarter" idx="12"/>
          </p:nvPr>
        </p:nvSpPr>
        <p:spPr>
          <a:xfrm>
            <a:off x="5879224" y="6477000"/>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30</a:t>
            </a:fld>
            <a:endParaRPr lang="en-US" sz="1200" dirty="0"/>
          </a:p>
        </p:txBody>
      </p:sp>
    </p:spTree>
    <p:extLst>
      <p:ext uri="{BB962C8B-B14F-4D97-AF65-F5344CB8AC3E}">
        <p14:creationId xmlns:p14="http://schemas.microsoft.com/office/powerpoint/2010/main" val="4988362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44359"/>
            <a:ext cx="8686800" cy="44654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Standing Committee Maintenance (SCM) has the following roles:</a:t>
            </a: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Reviewing comments related to possible errata on 802.15 standards and making recommendations to 802.15 Working Group</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Managing and maintaining the 802.15 Operations Manual</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Managing and maintaining the 802.15 Motion templates and project checklist template</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Reviewing 802 PARs and ICAIDs on behalf of 802.15 Working Group</a:t>
            </a: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MAINT Webpage</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SCM meets at least once during every 802 plenary and 802 wireless interim session</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SC MAINT -</a:t>
            </a:r>
          </a:p>
          <a:p>
            <a:pPr marL="644525" indent="-644525" fontAlgn="b">
              <a:lnSpc>
                <a:spcPct val="80000"/>
              </a:lnSpc>
              <a:spcAft>
                <a:spcPts val="0"/>
              </a:spcAft>
              <a:tabLst>
                <a:tab pos="446088" algn="l"/>
              </a:tabLst>
              <a:defRPr/>
            </a:pPr>
            <a:r>
              <a:rPr lang="en-US" sz="3200" dirty="0">
                <a:latin typeface="Arial Rounded MT Bold" pitchFamily="34" charset="0"/>
                <a:cs typeface="Arial" charset="0"/>
              </a:rPr>
              <a:t>802.15 Maintenance Activities</a:t>
            </a:r>
          </a:p>
        </p:txBody>
      </p:sp>
      <p:sp>
        <p:nvSpPr>
          <p:cNvPr id="4" name="Slide Number Placeholder 6">
            <a:extLst>
              <a:ext uri="{FF2B5EF4-FFF2-40B4-BE49-F238E27FC236}">
                <a16:creationId xmlns:a16="http://schemas.microsoft.com/office/drawing/2014/main" id="{6BF2225E-764C-42B5-51E0-F8DAF33B06AC}"/>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31</a:t>
            </a:fld>
            <a:endParaRPr lang="en-US" sz="1200" dirty="0"/>
          </a:p>
        </p:txBody>
      </p:sp>
    </p:spTree>
    <p:extLst>
      <p:ext uri="{BB962C8B-B14F-4D97-AF65-F5344CB8AC3E}">
        <p14:creationId xmlns:p14="http://schemas.microsoft.com/office/powerpoint/2010/main" val="42705025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Thomas Kürner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IEEE 802.15 Standing Committee Terahertz  is chartered to explore the feasibility of Terahertz for wireless communications. The Terahertz frequency band runs roughly from 300 GHz to 3 THz, a staggering 2700 GHz of bandwidth. </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THz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The IEEE 802.15 Standing Committee Terahertz  is soliciting, and hearing, contributions that address numerous THz issues.  </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There are no immediate plans to transition the group to a study group or a task group; rather, we want to fully understand the technology status in regards to a further amendment of IEEE Std. 805.15.3-2023 or a completely new standard.</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Apart from the implementation aspects of THz Communications there are important regulatory aspects to be considered. For example the allocation and identification of THz spectrum  especially in conjunction with the agenda items at WRC-27 and WRC-31 are topics of the THz standing committee.</a:t>
            </a:r>
          </a:p>
          <a:p>
            <a:pPr marL="233363" indent="0" fontAlgn="b">
              <a:lnSpc>
                <a:spcPct val="80000"/>
              </a:lnSpc>
              <a:spcAft>
                <a:spcPts val="0"/>
              </a:spcAft>
              <a:buNone/>
              <a:tabLst>
                <a:tab pos="446088" algn="l"/>
              </a:tabLst>
              <a:defRPr/>
            </a:pPr>
            <a:endParaRPr lang="en-US" sz="1100" kern="1200" dirty="0">
              <a:latin typeface="Arial Rounded MT Bold" pitchFamily="34" charset="0"/>
              <a:cs typeface="Arial" charset="0"/>
            </a:endParaRPr>
          </a:p>
          <a:p>
            <a:pPr marL="457200" indent="-457200" fontAlgn="b">
              <a:lnSpc>
                <a:spcPct val="80000"/>
              </a:lnSpc>
              <a:spcAft>
                <a:spcPts val="0"/>
              </a:spcAft>
              <a:buNone/>
              <a:defRPr/>
            </a:pPr>
            <a:endParaRPr lang="en-US" sz="11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8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SC THz - </a:t>
            </a:r>
          </a:p>
          <a:p>
            <a:pPr marL="644525" indent="-644525" fontAlgn="b">
              <a:lnSpc>
                <a:spcPct val="80000"/>
              </a:lnSpc>
              <a:spcAft>
                <a:spcPts val="0"/>
              </a:spcAft>
              <a:tabLst>
                <a:tab pos="446088" algn="l"/>
              </a:tabLst>
              <a:defRPr/>
            </a:pPr>
            <a:r>
              <a:rPr lang="en-US" sz="3200" dirty="0">
                <a:latin typeface="Arial Rounded MT Bold" pitchFamily="34" charset="0"/>
                <a:cs typeface="Arial" charset="0"/>
              </a:rPr>
              <a:t>THz Standing Committee</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32</a:t>
            </a:fld>
            <a:endParaRPr lang="en-US" sz="1200" dirty="0"/>
          </a:p>
        </p:txBody>
      </p:sp>
    </p:spTree>
    <p:extLst>
      <p:ext uri="{BB962C8B-B14F-4D97-AF65-F5344CB8AC3E}">
        <p14:creationId xmlns:p14="http://schemas.microsoft.com/office/powerpoint/2010/main" val="8170264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IEEE 802.15 Standing Committee Wireless Next Generation is chartered to facilitate discussions on new Wireless related Technologies that may be of interest to the 802.15 community, and that may lead to new 802.15 standardization projects. The WNG also provides the opportunity to address the whole 802.15 work group with issues or concerns with current techniques or technologies.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WNG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WNG topics are not limited to only the PHY layer and/or the MAC sublayer since information on the layers above the MAC including the application is very important to making sure that the PHY and MAC are appropriate, especially in the WSN environment.</a:t>
            </a:r>
          </a:p>
          <a:p>
            <a:pPr marL="455612"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Presenters in WNG are usually asked to relate the material presented and/or discussed to the work of the WG via the “usual question”:</a:t>
            </a:r>
          </a:p>
          <a:p>
            <a:pPr marL="682625" lvl="1" indent="-111125" fontAlgn="b">
              <a:lnSpc>
                <a:spcPct val="80000"/>
              </a:lnSpc>
              <a:spcAft>
                <a:spcPts val="0"/>
              </a:spcAft>
              <a:buFont typeface="Arial" panose="020B0604020202020204" pitchFamily="34" charset="0"/>
              <a:buChar char="•"/>
              <a:defRPr/>
            </a:pPr>
            <a:r>
              <a:rPr lang="en-US" sz="1000" kern="1200" dirty="0">
                <a:cs typeface="Arial" panose="020B0604020202020204" pitchFamily="34" charset="0"/>
              </a:rPr>
              <a:t>What do you propose the Working Group do next?</a:t>
            </a:r>
          </a:p>
          <a:p>
            <a:pPr marL="682625" indent="-119063" fontAlgn="b">
              <a:lnSpc>
                <a:spcPct val="80000"/>
              </a:lnSpc>
              <a:spcAft>
                <a:spcPts val="0"/>
              </a:spcAft>
              <a:buNone/>
              <a:defRPr/>
            </a:pPr>
            <a:endParaRPr lang="en-US" altLang="en-US" sz="1000" dirty="0"/>
          </a:p>
          <a:p>
            <a:pPr marL="682625" indent="-119063" fontAlgn="b">
              <a:lnSpc>
                <a:spcPct val="80000"/>
              </a:lnSpc>
              <a:spcAft>
                <a:spcPts val="0"/>
              </a:spcAft>
              <a:buNone/>
              <a:defRPr/>
            </a:pPr>
            <a:r>
              <a:rPr lang="en-US" altLang="en-US" sz="1000" dirty="0"/>
              <a:t>The answer usually falls into one of these categories:</a:t>
            </a:r>
          </a:p>
          <a:p>
            <a:pPr marL="914400" indent="-228600" fontAlgn="b">
              <a:lnSpc>
                <a:spcPct val="80000"/>
              </a:lnSpc>
              <a:spcAft>
                <a:spcPts val="0"/>
              </a:spcAft>
              <a:buFont typeface="+mj-lt"/>
              <a:buAutoNum type="alphaLcParenR"/>
              <a:defRPr/>
            </a:pPr>
            <a:r>
              <a:rPr lang="en-US" sz="1000" dirty="0"/>
              <a:t>Information for the group</a:t>
            </a:r>
          </a:p>
          <a:p>
            <a:pPr marL="914400" indent="-228600" fontAlgn="b">
              <a:lnSpc>
                <a:spcPct val="80000"/>
              </a:lnSpc>
              <a:spcAft>
                <a:spcPts val="0"/>
              </a:spcAft>
              <a:buFont typeface="+mj-lt"/>
              <a:buAutoNum type="alphaLcParenR"/>
              <a:defRPr/>
            </a:pPr>
            <a:r>
              <a:rPr lang="en-US" sz="1000" dirty="0"/>
              <a:t>Form an interest group to pursue</a:t>
            </a:r>
          </a:p>
          <a:p>
            <a:pPr marL="914400" indent="-228600" fontAlgn="b">
              <a:lnSpc>
                <a:spcPct val="80000"/>
              </a:lnSpc>
              <a:spcAft>
                <a:spcPts val="0"/>
              </a:spcAft>
              <a:buFont typeface="+mj-lt"/>
              <a:buAutoNum type="alphaLcParenR"/>
              <a:defRPr/>
            </a:pPr>
            <a:r>
              <a:rPr lang="en-US" sz="1000" dirty="0"/>
              <a:t>Consider in the future a new project</a:t>
            </a:r>
          </a:p>
          <a:p>
            <a:pPr marL="233363" indent="0" fontAlgn="b">
              <a:lnSpc>
                <a:spcPct val="80000"/>
              </a:lnSpc>
              <a:spcAft>
                <a:spcPts val="0"/>
              </a:spcAft>
              <a:buNone/>
              <a:tabLst>
                <a:tab pos="446088" algn="l"/>
              </a:tabLst>
              <a:defRPr/>
            </a:pPr>
            <a:endParaRPr lang="en-US" sz="1100" kern="1200" dirty="0">
              <a:latin typeface="Arial Rounded MT Bold" pitchFamily="34" charset="0"/>
              <a:cs typeface="Arial" charset="0"/>
            </a:endParaRPr>
          </a:p>
          <a:p>
            <a:pPr marL="457200" indent="-457200" fontAlgn="b">
              <a:lnSpc>
                <a:spcPct val="80000"/>
              </a:lnSpc>
              <a:spcAft>
                <a:spcPts val="0"/>
              </a:spcAft>
              <a:buNone/>
              <a:defRPr/>
            </a:pPr>
            <a:endParaRPr lang="en-US" sz="11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8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SC WNG -</a:t>
            </a:r>
          </a:p>
          <a:p>
            <a:pPr marL="644525" indent="-644525" fontAlgn="b">
              <a:lnSpc>
                <a:spcPct val="80000"/>
              </a:lnSpc>
              <a:spcAft>
                <a:spcPts val="0"/>
              </a:spcAft>
              <a:tabLst>
                <a:tab pos="446088" algn="l"/>
              </a:tabLst>
              <a:defRPr/>
            </a:pPr>
            <a:r>
              <a:rPr lang="en-US" sz="3200" dirty="0">
                <a:latin typeface="Arial Rounded MT Bold" pitchFamily="34" charset="0"/>
                <a:cs typeface="Arial" charset="0"/>
              </a:rPr>
              <a:t>Wireless Next Generation</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33</a:t>
            </a:fld>
            <a:endParaRPr lang="en-US" sz="1200" dirty="0"/>
          </a:p>
        </p:txBody>
      </p:sp>
    </p:spTree>
    <p:extLst>
      <p:ext uri="{BB962C8B-B14F-4D97-AF65-F5344CB8AC3E}">
        <p14:creationId xmlns:p14="http://schemas.microsoft.com/office/powerpoint/2010/main" val="2287926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xfrm>
            <a:off x="5883655"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a:pPr>
                <a:defRPr/>
              </a:pPr>
              <a:t>34</a:t>
            </a:fld>
            <a:endParaRPr lang="en-US" sz="1200"/>
          </a:p>
        </p:txBody>
      </p:sp>
      <p:sp>
        <p:nvSpPr>
          <p:cNvPr id="5126" name="Rectangle 3"/>
          <p:cNvSpPr>
            <a:spLocks noGrp="1" noChangeArrowheads="1"/>
          </p:cNvSpPr>
          <p:nvPr>
            <p:ph type="body" sz="half" idx="1"/>
          </p:nvPr>
        </p:nvSpPr>
        <p:spPr>
          <a:xfrm>
            <a:off x="1752600" y="1309469"/>
            <a:ext cx="8686800" cy="5122812"/>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4ab (NG UWB) Amendment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latest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next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of TG</a:t>
            </a:r>
          </a:p>
          <a:p>
            <a:pPr marL="285750" indent="-457200" fontAlgn="b">
              <a:lnSpc>
                <a:spcPct val="80000"/>
              </a:lnSpc>
              <a:buFont typeface="+mj-lt"/>
              <a:buAutoNum type="arabicPeriod"/>
              <a:defRPr/>
            </a:pPr>
            <a:endParaRPr lang="en-US" sz="1000" kern="1200" dirty="0">
              <a:latin typeface="Arial Rounded MT Bold" pitchFamily="34" charset="0"/>
              <a:cs typeface="Arial" charset="0"/>
            </a:endParaRPr>
          </a:p>
          <a:p>
            <a:pPr marL="644525" indent="-644525" fontAlgn="b">
              <a:lnSpc>
                <a:spcPct val="80000"/>
              </a:lnSpc>
              <a:spcAft>
                <a:spcPts val="0"/>
              </a:spcAft>
              <a:buNone/>
              <a:tabLst>
                <a:tab pos="446088" algn="l"/>
              </a:tabLst>
              <a:defRPr/>
            </a:pPr>
            <a:r>
              <a:rPr lang="en-US" sz="2000" dirty="0">
                <a:latin typeface="Arial Rounded MT Bold" pitchFamily="34" charset="0"/>
                <a:cs typeface="Arial" charset="0"/>
              </a:rPr>
              <a:t>TG 4ac </a:t>
            </a:r>
            <a:r>
              <a:rPr lang="en-US" sz="2000" kern="1200" dirty="0">
                <a:latin typeface="Arial Rounded MT Bold" pitchFamily="34" charset="0"/>
                <a:cs typeface="Arial" charset="0"/>
              </a:rPr>
              <a:t>(Privacy) </a:t>
            </a:r>
            <a:r>
              <a:rPr lang="en-US" sz="2000" dirty="0">
                <a:solidFill>
                  <a:srgbClr val="000000"/>
                </a:solidFill>
                <a:latin typeface="Arial Rounded MT Bold" pitchFamily="34" charset="0"/>
                <a:cs typeface="Arial" pitchFamily="34" charset="0"/>
              </a:rPr>
              <a:t>Amendment</a:t>
            </a:r>
            <a:endParaRPr lang="en-US" sz="2000" kern="1200" dirty="0">
              <a:latin typeface="Arial Rounded MT Bold" pitchFamily="34" charset="0"/>
              <a:cs typeface="Arial" charset="0"/>
            </a:endParaRP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latest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next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of TG</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4ad (NG SUN PHYs) Amendment</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Continue hearing presentations on technical areas to include in the draft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of TG</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4ae (</a:t>
            </a:r>
            <a:r>
              <a:rPr lang="en-US" sz="2000" dirty="0">
                <a:latin typeface="Arial Rounded MT Bold" pitchFamily="34" charset="0"/>
                <a:cs typeface="Arial" charset="0"/>
              </a:rPr>
              <a:t>Ascon Crypt. Alg.</a:t>
            </a:r>
            <a:r>
              <a:rPr lang="en-US" sz="2000" dirty="0">
                <a:solidFill>
                  <a:srgbClr val="000000"/>
                </a:solidFill>
                <a:latin typeface="Arial Rounded MT Bold" pitchFamily="34" charset="0"/>
                <a:cs typeface="Arial" pitchFamily="34" charset="0"/>
              </a:rPr>
              <a:t>) Amendment</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Continue hearing presentations on technical areas to include in the draft</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Update timeline of TG</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endParaRPr lang="en-US" sz="2000" dirty="0">
              <a:solidFill>
                <a:srgbClr val="000000"/>
              </a:solidFill>
              <a:latin typeface="Arial Rounded MT Bold" pitchFamily="34" charset="0"/>
              <a:cs typeface="Arial" pitchFamily="34"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1616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1616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38321908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xfrm>
            <a:off x="5841123"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35</a:t>
            </a:fld>
            <a:endParaRPr lang="en-US" sz="1200" dirty="0"/>
          </a:p>
        </p:txBody>
      </p:sp>
      <p:sp>
        <p:nvSpPr>
          <p:cNvPr id="5126" name="Rectangle 3"/>
          <p:cNvSpPr>
            <a:spLocks noGrp="1" noChangeArrowheads="1"/>
          </p:cNvSpPr>
          <p:nvPr>
            <p:ph type="body" sz="half" idx="1"/>
          </p:nvPr>
        </p:nvSpPr>
        <p:spPr>
          <a:xfrm>
            <a:off x="1752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6ma (Revision + BAN/VAN) Revision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latest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next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of TG</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7a (OCC) Amendment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Not meeting this session</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9a (</a:t>
            </a:r>
            <a:r>
              <a:rPr lang="en-US" sz="2000" dirty="0">
                <a:latin typeface="Arial Rounded MT Bold" pitchFamily="34" charset="0"/>
                <a:cs typeface="Arial" charset="0"/>
              </a:rPr>
              <a:t>EDHOC KMP</a:t>
            </a:r>
            <a:r>
              <a:rPr lang="en-US" sz="2000" dirty="0">
                <a:solidFill>
                  <a:srgbClr val="000000"/>
                </a:solidFill>
                <a:latin typeface="Arial Rounded MT Bold" pitchFamily="34" charset="0"/>
                <a:cs typeface="Arial" pitchFamily="34" charset="0"/>
              </a:rPr>
              <a:t>) Amendment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Initial Letter Ballot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a Letter Ballot Recirc</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Update timeline of TG</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1616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1616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22766396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xfrm>
            <a:off x="5841123"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36</a:t>
            </a:fld>
            <a:endParaRPr lang="en-US" sz="1200" dirty="0"/>
          </a:p>
        </p:txBody>
      </p:sp>
      <p:sp>
        <p:nvSpPr>
          <p:cNvPr id="5126" name="Rectangle 3"/>
          <p:cNvSpPr>
            <a:spLocks noGrp="1" noChangeArrowheads="1"/>
          </p:cNvSpPr>
          <p:nvPr>
            <p:ph type="body" sz="half" idx="1"/>
          </p:nvPr>
        </p:nvSpPr>
        <p:spPr>
          <a:xfrm>
            <a:off x="1752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14 (IR UWB AHN) – in hibernation, no meetings</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15 (NB AHN) – in hibernation, no meetings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16t (</a:t>
            </a:r>
            <a:r>
              <a:rPr lang="en-US" sz="2000" dirty="0" err="1">
                <a:solidFill>
                  <a:srgbClr val="000000"/>
                </a:solidFill>
                <a:latin typeface="Arial Rounded MT Bold" pitchFamily="34" charset="0"/>
                <a:cs typeface="Arial" pitchFamily="34" charset="0"/>
              </a:rPr>
              <a:t>Lic</a:t>
            </a:r>
            <a:r>
              <a:rPr lang="en-US" sz="2000" dirty="0">
                <a:solidFill>
                  <a:srgbClr val="000000"/>
                </a:solidFill>
                <a:latin typeface="Arial Rounded MT Bold" pitchFamily="34" charset="0"/>
                <a:cs typeface="Arial" pitchFamily="34" charset="0"/>
              </a:rPr>
              <a:t> NB) Amendment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Address any feedback/comments from RevCom</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16me (</a:t>
            </a:r>
            <a:r>
              <a:rPr lang="en-US" sz="2000" dirty="0" err="1">
                <a:solidFill>
                  <a:srgbClr val="000000"/>
                </a:solidFill>
                <a:latin typeface="Arial Rounded MT Bold" pitchFamily="34" charset="0"/>
                <a:cs typeface="Arial" pitchFamily="34" charset="0"/>
              </a:rPr>
              <a:t>Lic</a:t>
            </a:r>
            <a:r>
              <a:rPr lang="en-US" sz="2000" dirty="0">
                <a:solidFill>
                  <a:srgbClr val="000000"/>
                </a:solidFill>
                <a:latin typeface="Arial Rounded MT Bold" pitchFamily="34" charset="0"/>
                <a:cs typeface="Arial" pitchFamily="34" charset="0"/>
              </a:rPr>
              <a:t> NB) Revision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Continue discussing approach to the revision</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Update timeline of TG</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1616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1616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3793490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xfrm>
            <a:off x="5841123"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37</a:t>
            </a:fld>
            <a:endParaRPr lang="en-US" sz="1200" dirty="0"/>
          </a:p>
        </p:txBody>
      </p:sp>
      <p:sp>
        <p:nvSpPr>
          <p:cNvPr id="5126" name="Rectangle 3"/>
          <p:cNvSpPr>
            <a:spLocks noGrp="1" noChangeArrowheads="1"/>
          </p:cNvSpPr>
          <p:nvPr>
            <p:ph type="body" sz="half" idx="1"/>
          </p:nvPr>
        </p:nvSpPr>
        <p:spPr>
          <a:xfrm>
            <a:off x="1752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Joint 802.1/802.15</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Not meeting this session</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Joint 802.11/802.15</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Not meeting this session</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IG Access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hearing presentations on related technical areas</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IG NG OWC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Not meeting this session</a:t>
            </a:r>
          </a:p>
          <a:p>
            <a:pPr marL="18288" indent="0" fontAlgn="b">
              <a:lnSpc>
                <a:spcPct val="80000"/>
              </a:lnSpc>
              <a:buNone/>
              <a:defRPr/>
            </a:pPr>
            <a:endParaRPr lang="en-US" sz="1000" dirty="0">
              <a:solidFill>
                <a:srgbClr val="000000"/>
              </a:solidFill>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1616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482456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xfrm>
            <a:off x="5841123"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38</a:t>
            </a:fld>
            <a:endParaRPr lang="en-US" sz="1200" dirty="0"/>
          </a:p>
        </p:txBody>
      </p:sp>
      <p:sp>
        <p:nvSpPr>
          <p:cNvPr id="5126" name="Rectangle 3"/>
          <p:cNvSpPr>
            <a:spLocks noGrp="1" noChangeArrowheads="1"/>
          </p:cNvSpPr>
          <p:nvPr>
            <p:ph type="body" sz="half" idx="1"/>
          </p:nvPr>
        </p:nvSpPr>
        <p:spPr>
          <a:xfrm>
            <a:off x="1752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SC MAINTENANCE</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draft PARs from other WG’s and provide feedback</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draft of detailed development process steps checklist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list of all templates for WG15 Subpage for completeness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WG15 P&amp;P for any updates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IETF</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Discuss IETF activities related to 802/802.15 at WG15 mid-week</a:t>
            </a:r>
          </a:p>
          <a:p>
            <a:pPr marL="390525" indent="-38100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THz</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Not meeting this session</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WNG</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 presentations on future potential WG15 topics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1616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2635688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7D412-B6BC-FD9C-37B4-EB039E336ED5}"/>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BF7DD2B1-3800-7FD2-A9CD-DF1BC438CAB9}"/>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6E529294-A43F-2660-0083-B93A199D5AA7}"/>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WG15 LB Closings Update</a:t>
            </a:r>
          </a:p>
        </p:txBody>
      </p:sp>
      <p:sp>
        <p:nvSpPr>
          <p:cNvPr id="7" name="Rectangle 3">
            <a:extLst>
              <a:ext uri="{FF2B5EF4-FFF2-40B4-BE49-F238E27FC236}">
                <a16:creationId xmlns:a16="http://schemas.microsoft.com/office/drawing/2014/main" id="{01B80B2E-AB0B-8B94-1DEE-F891B7D0C7E7}"/>
              </a:ext>
            </a:extLst>
          </p:cNvPr>
          <p:cNvSpPr txBox="1">
            <a:spLocks noChangeArrowheads="1"/>
          </p:cNvSpPr>
          <p:nvPr/>
        </p:nvSpPr>
        <p:spPr bwMode="auto">
          <a:xfrm>
            <a:off x="1828800" y="1676400"/>
            <a:ext cx="85344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609600" indent="-609600" algn="l" fontAlgn="b">
              <a:lnSpc>
                <a:spcPct val="80000"/>
              </a:lnSpc>
              <a:spcAft>
                <a:spcPts val="600"/>
              </a:spcAft>
              <a:defRPr/>
            </a:pPr>
            <a:r>
              <a:rPr lang="en-US" sz="2000" kern="0" dirty="0">
                <a:latin typeface="Arial Rounded MT Bold" pitchFamily="34" charset="0"/>
                <a:cs typeface="Arial" charset="0"/>
              </a:rPr>
              <a:t>WG15 Letter Ballots closing since the start of the previous session</a:t>
            </a:r>
          </a:p>
          <a:p>
            <a:pPr marL="920750" lvl="1" indent="-463550" algn="l" fontAlgn="b">
              <a:lnSpc>
                <a:spcPct val="80000"/>
              </a:lnSpc>
              <a:spcAft>
                <a:spcPts val="600"/>
              </a:spcAft>
              <a:tabLst>
                <a:tab pos="2001838" algn="l"/>
              </a:tabLst>
              <a:defRPr/>
            </a:pPr>
            <a:endParaRPr lang="en-US" sz="1200" b="1" kern="0" dirty="0">
              <a:latin typeface="Arial Rounded MT Bold" pitchFamily="34" charset="0"/>
              <a:cs typeface="Arial" charset="0"/>
            </a:endParaRP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Project</a:t>
            </a:r>
            <a:r>
              <a:rPr lang="en-US" sz="1200" kern="0" dirty="0">
                <a:latin typeface="Arial Rounded MT Bold" pitchFamily="34" charset="0"/>
                <a:cs typeface="Arial" charset="0"/>
              </a:rPr>
              <a:t>	P802.15.4ab	P802.15.4ac	P802.15.9a	P802.15.4ab	P802.15.6ma</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Draft / LB #</a:t>
            </a:r>
            <a:r>
              <a:rPr lang="en-US" sz="1200" kern="0" dirty="0">
                <a:latin typeface="Arial Rounded MT Bold" pitchFamily="34" charset="0"/>
                <a:cs typeface="Arial" charset="0"/>
              </a:rPr>
              <a:t>	D1/LB213	D1/LB214	D0/LB215	D5/LB216	D2/LB217</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VOTERS</a:t>
            </a:r>
            <a:r>
              <a:rPr lang="en-US" sz="1200" kern="0" dirty="0">
                <a:latin typeface="Arial Rounded MT Bold" pitchFamily="34" charset="0"/>
                <a:cs typeface="Arial" charset="0"/>
              </a:rPr>
              <a:t>	133	116	129	124	116</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VOTED</a:t>
            </a:r>
            <a:r>
              <a:rPr lang="en-US" sz="1200" kern="0" dirty="0">
                <a:latin typeface="Arial Rounded MT Bold" pitchFamily="34" charset="0"/>
                <a:cs typeface="Arial" charset="0"/>
              </a:rPr>
              <a:t>	110	92	Auditing	 Auditing	 Auditing</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YES</a:t>
            </a:r>
            <a:r>
              <a:rPr lang="en-US" sz="1200" kern="0" dirty="0">
                <a:latin typeface="Arial Rounded MT Bold" pitchFamily="34" charset="0"/>
                <a:cs typeface="Arial" charset="0"/>
              </a:rPr>
              <a:t>		92	82	</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ABSTAIN</a:t>
            </a:r>
            <a:r>
              <a:rPr lang="en-US" sz="1200" kern="0" dirty="0">
                <a:latin typeface="Arial Rounded MT Bold" pitchFamily="34" charset="0"/>
                <a:cs typeface="Arial" charset="0"/>
              </a:rPr>
              <a:t>	3	8	</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NO</a:t>
            </a:r>
            <a:r>
              <a:rPr lang="en-US" sz="1200" kern="0" dirty="0">
                <a:latin typeface="Arial Rounded MT Bold" pitchFamily="34" charset="0"/>
                <a:cs typeface="Arial" charset="0"/>
              </a:rPr>
              <a:t>		15	2	</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 VOTERS</a:t>
            </a:r>
            <a:r>
              <a:rPr lang="en-US" sz="1200" kern="0" dirty="0">
                <a:latin typeface="Arial Rounded MT Bold" pitchFamily="34" charset="0"/>
                <a:cs typeface="Arial" charset="0"/>
              </a:rPr>
              <a:t>	82.71	79.31	</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 YES</a:t>
            </a:r>
            <a:r>
              <a:rPr lang="en-US" sz="1200" kern="0" dirty="0">
                <a:latin typeface="Arial Rounded MT Bold" pitchFamily="34" charset="0"/>
                <a:cs typeface="Arial" charset="0"/>
              </a:rPr>
              <a:t>	85.98	97.62	</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 ABSTAIN</a:t>
            </a:r>
            <a:r>
              <a:rPr lang="en-US" sz="1200" kern="0" dirty="0">
                <a:latin typeface="Arial Rounded MT Bold" pitchFamily="34" charset="0"/>
                <a:cs typeface="Arial" charset="0"/>
              </a:rPr>
              <a:t>	2.73	8.7	</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Did Not Vote</a:t>
            </a:r>
            <a:r>
              <a:rPr lang="en-US" sz="1200" kern="0" dirty="0">
                <a:latin typeface="Arial Rounded MT Bold" pitchFamily="34" charset="0"/>
                <a:cs typeface="Arial" charset="0"/>
              </a:rPr>
              <a:t>	23	24	</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Did Not Vote %</a:t>
            </a:r>
            <a:r>
              <a:rPr lang="en-US" sz="1200" kern="0" dirty="0">
                <a:latin typeface="Arial Rounded MT Bold" pitchFamily="34" charset="0"/>
                <a:cs typeface="Arial" charset="0"/>
              </a:rPr>
              <a:t>	17.3	20.7	</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Open Date</a:t>
            </a:r>
            <a:r>
              <a:rPr lang="en-US" sz="1200" kern="0" dirty="0">
                <a:latin typeface="Arial Rounded MT Bold" pitchFamily="34" charset="0"/>
                <a:cs typeface="Arial" charset="0"/>
              </a:rPr>
              <a:t>	3/4/25	3/24/25					</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Close Date</a:t>
            </a:r>
            <a:r>
              <a:rPr lang="en-US" sz="1200" kern="0" dirty="0">
                <a:latin typeface="Arial Rounded MT Bold" pitchFamily="34" charset="0"/>
                <a:cs typeface="Arial" charset="0"/>
              </a:rPr>
              <a:t>	3/28/25	4/8/25	</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kern="0" dirty="0">
                <a:latin typeface="Arial Rounded MT Bold" pitchFamily="34" charset="0"/>
                <a:cs typeface="Arial" charset="0"/>
              </a:rPr>
              <a:t>				</a:t>
            </a:r>
          </a:p>
        </p:txBody>
      </p:sp>
      <p:sp>
        <p:nvSpPr>
          <p:cNvPr id="8" name="Slide Number Placeholder 6">
            <a:extLst>
              <a:ext uri="{FF2B5EF4-FFF2-40B4-BE49-F238E27FC236}">
                <a16:creationId xmlns:a16="http://schemas.microsoft.com/office/drawing/2014/main" id="{B9126702-8326-337A-CFB7-0D7F0EBB4F4D}"/>
              </a:ext>
            </a:extLst>
          </p:cNvPr>
          <p:cNvSpPr>
            <a:spLocks noGrp="1"/>
          </p:cNvSpPr>
          <p:nvPr>
            <p:ph type="sldNum" sz="quarter" idx="12"/>
          </p:nvPr>
        </p:nvSpPr>
        <p:spPr>
          <a:xfrm>
            <a:off x="5917696"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4</a:t>
            </a:fld>
            <a:endParaRPr lang="en-US" sz="1200" dirty="0"/>
          </a:p>
        </p:txBody>
      </p:sp>
    </p:spTree>
    <p:extLst>
      <p:ext uri="{BB962C8B-B14F-4D97-AF65-F5344CB8AC3E}">
        <p14:creationId xmlns:p14="http://schemas.microsoft.com/office/powerpoint/2010/main" val="1340239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4005C-EF8B-8228-9919-4676F558FA9E}"/>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30EC559D-3914-BE97-29A3-2BD83C2467C8}"/>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1E9846CC-7C94-E514-D0AE-40B301798216}"/>
              </a:ext>
            </a:extLst>
          </p:cNvPr>
          <p:cNvSpPr txBox="1">
            <a:spLocks noChangeArrowheads="1"/>
          </p:cNvSpPr>
          <p:nvPr/>
        </p:nvSpPr>
        <p:spPr bwMode="auto">
          <a:xfrm>
            <a:off x="2209800"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WG15 Active PARS</a:t>
            </a:r>
          </a:p>
        </p:txBody>
      </p:sp>
      <p:sp>
        <p:nvSpPr>
          <p:cNvPr id="7" name="Rectangle 3">
            <a:extLst>
              <a:ext uri="{FF2B5EF4-FFF2-40B4-BE49-F238E27FC236}">
                <a16:creationId xmlns:a16="http://schemas.microsoft.com/office/drawing/2014/main" id="{740049BE-24C0-C31C-C950-200D852A38EB}"/>
              </a:ext>
            </a:extLst>
          </p:cNvPr>
          <p:cNvSpPr txBox="1">
            <a:spLocks noChangeArrowheads="1"/>
          </p:cNvSpPr>
          <p:nvPr/>
        </p:nvSpPr>
        <p:spPr bwMode="auto">
          <a:xfrm>
            <a:off x="1828800" y="1676400"/>
            <a:ext cx="85344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920750" lvl="1" indent="-463550" algn="l" fontAlgn="b">
              <a:lnSpc>
                <a:spcPct val="80000"/>
              </a:lnSpc>
              <a:spcAft>
                <a:spcPts val="600"/>
              </a:spcAft>
              <a:tabLst>
                <a:tab pos="2174875" algn="l"/>
                <a:tab pos="4114800" algn="l"/>
                <a:tab pos="5943600" algn="l"/>
              </a:tabLst>
              <a:defRPr/>
            </a:pPr>
            <a:r>
              <a:rPr lang="en-US" sz="1600" b="1" kern="0" dirty="0">
                <a:latin typeface="Arial Rounded MT Bold" pitchFamily="34" charset="0"/>
                <a:cs typeface="Arial" charset="0"/>
              </a:rPr>
              <a:t>Project	Project Status	Approval Date	Expiration Date</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P802.15.14	In Hibernation	9/23/21	</a:t>
            </a:r>
            <a:r>
              <a:rPr lang="en-US" sz="1600" kern="0" dirty="0">
                <a:highlight>
                  <a:srgbClr val="FFFF00"/>
                </a:highlight>
                <a:latin typeface="Arial Rounded MT Bold" pitchFamily="34" charset="0"/>
                <a:cs typeface="Arial" charset="0"/>
              </a:rPr>
              <a:t>12/31/25</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P802.15.15	In Hibernation	9/23/21	</a:t>
            </a:r>
            <a:r>
              <a:rPr lang="en-US" sz="1600" kern="0" dirty="0">
                <a:highlight>
                  <a:srgbClr val="FFFF00"/>
                </a:highlight>
                <a:latin typeface="Arial Rounded MT Bold" pitchFamily="34" charset="0"/>
                <a:cs typeface="Arial" charset="0"/>
              </a:rPr>
              <a:t>12/31/25</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P802.15.4ab	Active	9/23/21	</a:t>
            </a:r>
            <a:r>
              <a:rPr lang="en-US" sz="1600" kern="0" dirty="0">
                <a:highlight>
                  <a:srgbClr val="FFFF00"/>
                </a:highlight>
                <a:latin typeface="Arial Rounded MT Bold" pitchFamily="34" charset="0"/>
                <a:cs typeface="Arial" charset="0"/>
              </a:rPr>
              <a:t>12/31/25</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P802.15.6	Active	5/13/22	12/31/26</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P802.15.4ac	Active	6/5/23	12/31/27</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P802.15.4ad	Active	3/21/24	12/31/28</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P802.15.4ae	Active	11/12/24	12/31/28</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P802.15.9a	Active	11/12/24	12/31/28</a:t>
            </a:r>
          </a:p>
          <a:p>
            <a:pPr marL="920750" lvl="1" indent="-463550" algn="l" fontAlgn="b">
              <a:lnSpc>
                <a:spcPct val="80000"/>
              </a:lnSpc>
              <a:spcAft>
                <a:spcPts val="600"/>
              </a:spcAft>
              <a:tabLst>
                <a:tab pos="2001838" algn="l"/>
              </a:tabLst>
              <a:defRPr/>
            </a:pPr>
            <a:endParaRPr lang="en-US" sz="1200" kern="0" dirty="0">
              <a:latin typeface="Arial Rounded MT Bold" pitchFamily="34" charset="0"/>
              <a:cs typeface="Arial" charset="0"/>
            </a:endParaRPr>
          </a:p>
          <a:p>
            <a:pPr marL="920750" lvl="1" indent="-463550" algn="l" fontAlgn="b">
              <a:lnSpc>
                <a:spcPct val="80000"/>
              </a:lnSpc>
              <a:spcAft>
                <a:spcPts val="600"/>
              </a:spcAft>
              <a:tabLst>
                <a:tab pos="2001838" algn="l"/>
              </a:tabLst>
              <a:defRPr/>
            </a:pPr>
            <a:endParaRPr lang="en-US" sz="1200" kern="0" dirty="0">
              <a:latin typeface="Arial Rounded MT Bold" pitchFamily="34" charset="0"/>
              <a:cs typeface="Arial" charset="0"/>
            </a:endParaRPr>
          </a:p>
          <a:p>
            <a:pPr marL="920750" lvl="1" indent="-463550" algn="l" fontAlgn="b">
              <a:lnSpc>
                <a:spcPct val="80000"/>
              </a:lnSpc>
              <a:spcAft>
                <a:spcPts val="600"/>
              </a:spcAft>
              <a:tabLst>
                <a:tab pos="2001838" algn="l"/>
              </a:tabLst>
              <a:defRPr/>
            </a:pPr>
            <a:endParaRPr lang="en-US" sz="1200" kern="0" dirty="0">
              <a:latin typeface="Arial Rounded MT Bold" pitchFamily="34" charset="0"/>
              <a:cs typeface="Arial" charset="0"/>
            </a:endParaRPr>
          </a:p>
          <a:p>
            <a:pPr marL="920750" lvl="1" indent="-463550" algn="l" fontAlgn="b">
              <a:lnSpc>
                <a:spcPct val="80000"/>
              </a:lnSpc>
              <a:spcAft>
                <a:spcPts val="600"/>
              </a:spcAft>
              <a:tabLst>
                <a:tab pos="2001838" algn="l"/>
              </a:tabLst>
              <a:defRPr/>
            </a:pPr>
            <a:endParaRPr lang="en-US" sz="1200" kern="0" dirty="0">
              <a:latin typeface="Arial Rounded MT Bold" pitchFamily="34" charset="0"/>
              <a:cs typeface="Arial" charset="0"/>
            </a:endParaRPr>
          </a:p>
        </p:txBody>
      </p:sp>
      <p:sp>
        <p:nvSpPr>
          <p:cNvPr id="8" name="Slide Number Placeholder 6">
            <a:extLst>
              <a:ext uri="{FF2B5EF4-FFF2-40B4-BE49-F238E27FC236}">
                <a16:creationId xmlns:a16="http://schemas.microsoft.com/office/drawing/2014/main" id="{2678E189-959B-4015-AE04-BE2F8ACC3225}"/>
              </a:ext>
            </a:extLst>
          </p:cNvPr>
          <p:cNvSpPr>
            <a:spLocks noGrp="1"/>
          </p:cNvSpPr>
          <p:nvPr>
            <p:ph type="sldNum" sz="quarter" idx="12"/>
          </p:nvPr>
        </p:nvSpPr>
        <p:spPr>
          <a:xfrm>
            <a:off x="5917696"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5</a:t>
            </a:fld>
            <a:endParaRPr lang="en-US" sz="1200" dirty="0"/>
          </a:p>
        </p:txBody>
      </p:sp>
    </p:spTree>
    <p:extLst>
      <p:ext uri="{BB962C8B-B14F-4D97-AF65-F5344CB8AC3E}">
        <p14:creationId xmlns:p14="http://schemas.microsoft.com/office/powerpoint/2010/main" val="3613661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Administrative</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1828800" y="1676400"/>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487488" indent="-635000" algn="l" fontAlgn="b">
              <a:lnSpc>
                <a:spcPct val="80000"/>
              </a:lnSpc>
              <a:spcAft>
                <a:spcPts val="600"/>
              </a:spcAft>
              <a:defRPr/>
            </a:pPr>
            <a:r>
              <a:rPr lang="en-US" sz="2000" dirty="0">
                <a:latin typeface="Arial Rounded MT Bold" pitchFamily="34" charset="0"/>
                <a:cs typeface="Arial" charset="0"/>
              </a:rPr>
              <a:t>Voting members:		129</a:t>
            </a:r>
          </a:p>
          <a:p>
            <a:pPr marL="1487488" indent="-635000" algn="l" fontAlgn="b">
              <a:lnSpc>
                <a:spcPct val="80000"/>
              </a:lnSpc>
              <a:spcAft>
                <a:spcPts val="600"/>
              </a:spcAft>
              <a:defRPr/>
            </a:pPr>
            <a:r>
              <a:rPr lang="en-US" sz="2000" dirty="0">
                <a:latin typeface="Arial Rounded MT Bold" pitchFamily="34" charset="0"/>
                <a:cs typeface="Arial" charset="0"/>
              </a:rPr>
              <a:t>Nearly voting members:	11</a:t>
            </a:r>
          </a:p>
          <a:p>
            <a:pPr marL="1487488" indent="-635000" algn="l" fontAlgn="b">
              <a:lnSpc>
                <a:spcPct val="80000"/>
              </a:lnSpc>
              <a:spcAft>
                <a:spcPts val="600"/>
              </a:spcAft>
              <a:defRPr/>
            </a:pPr>
            <a:r>
              <a:rPr lang="en-US" sz="2000" dirty="0">
                <a:latin typeface="Arial Rounded MT Bold" pitchFamily="34" charset="0"/>
                <a:cs typeface="Arial" charset="0"/>
              </a:rPr>
              <a:t>Aspirant voting members:	33</a:t>
            </a:r>
          </a:p>
          <a:p>
            <a:pPr marL="1487488" indent="-635000" algn="l" fontAlgn="b">
              <a:lnSpc>
                <a:spcPct val="80000"/>
              </a:lnSpc>
              <a:spcAft>
                <a:spcPts val="600"/>
              </a:spcAft>
              <a:defRPr/>
            </a:pPr>
            <a:r>
              <a:rPr lang="en-US" sz="2000" dirty="0">
                <a:latin typeface="Arial Rounded MT Bold" pitchFamily="34" charset="0"/>
                <a:cs typeface="Arial" charset="0"/>
              </a:rPr>
              <a:t>Membership roster:		</a:t>
            </a:r>
            <a:r>
              <a:rPr lang="en-US" sz="2000" dirty="0">
                <a:solidFill>
                  <a:srgbClr val="0000FF"/>
                </a:solidFill>
                <a:latin typeface="Arial Rounded MT Bold" pitchFamily="34" charset="0"/>
                <a:cs typeface="Arial" charset="0"/>
                <a:hlinkClick r:id="rId2">
                  <a:extLst>
                    <a:ext uri="{A12FA001-AC4F-418D-AE19-62706E023703}">
                      <ahyp:hlinkClr xmlns:ahyp="http://schemas.microsoft.com/office/drawing/2018/hyperlinkcolor" val="tx"/>
                    </a:ext>
                  </a:extLst>
                </a:hlinkClick>
              </a:rPr>
              <a:t>802.15 WG Membership Status</a:t>
            </a:r>
            <a:endParaRPr lang="en-US" sz="2000" kern="0" dirty="0">
              <a:latin typeface="Arial Rounded MT Bold" pitchFamily="34" charset="0"/>
              <a:cs typeface="Arial" charset="0"/>
            </a:endParaRPr>
          </a:p>
          <a:p>
            <a:pPr marL="609600" indent="-609600" algn="l" fontAlgn="b">
              <a:lnSpc>
                <a:spcPct val="80000"/>
              </a:lnSpc>
              <a:spcAft>
                <a:spcPts val="600"/>
              </a:spcAft>
              <a:defRPr/>
            </a:pPr>
            <a:endParaRPr lang="en-US" sz="2000" kern="0" dirty="0">
              <a:latin typeface="Arial Rounded MT Bold" pitchFamily="34" charset="0"/>
              <a:cs typeface="Arial" charset="0"/>
            </a:endParaRPr>
          </a:p>
          <a:p>
            <a:pPr marL="609600" indent="-609600" algn="l" fontAlgn="b">
              <a:lnSpc>
                <a:spcPct val="80000"/>
              </a:lnSpc>
              <a:spcAft>
                <a:spcPts val="600"/>
              </a:spcAft>
              <a:defRPr/>
            </a:pPr>
            <a:r>
              <a:rPr lang="en-US" sz="2000" kern="0" dirty="0">
                <a:latin typeface="Arial Rounded MT Bold" pitchFamily="34" charset="0"/>
                <a:cs typeface="Arial" charset="0"/>
              </a:rPr>
              <a:t>	802.15 WG Officers - Elected March 2024</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Clint Powell - 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Phil Beecher - 1</a:t>
            </a:r>
            <a:r>
              <a:rPr lang="en-US" sz="2000" kern="0" baseline="30000" dirty="0">
                <a:latin typeface="Arial Rounded MT Bold" pitchFamily="34" charset="0"/>
                <a:cs typeface="Arial" charset="0"/>
              </a:rPr>
              <a:t>st</a:t>
            </a:r>
            <a:r>
              <a:rPr lang="en-US" sz="2000" kern="0" dirty="0">
                <a:latin typeface="Arial Rounded MT Bold" pitchFamily="34" charset="0"/>
                <a:cs typeface="Arial" charset="0"/>
              </a:rPr>
              <a:t> Vice-Chair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Ann Krieger - 2</a:t>
            </a:r>
            <a:r>
              <a:rPr lang="en-US" sz="2000" kern="0" baseline="30000" dirty="0">
                <a:latin typeface="Arial Rounded MT Bold" pitchFamily="34" charset="0"/>
                <a:cs typeface="Arial" charset="0"/>
              </a:rPr>
              <a:t>nd</a:t>
            </a:r>
            <a:r>
              <a:rPr lang="en-US" sz="2000" kern="0" dirty="0">
                <a:latin typeface="Arial Rounded MT Bold" pitchFamily="34" charset="0"/>
                <a:cs typeface="Arial" charset="0"/>
              </a:rPr>
              <a:t> Vice-Chair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Joerg Robert - Secretary (appointed)</a:t>
            </a:r>
          </a:p>
          <a:p>
            <a:pPr marL="1257300" indent="-342900" algn="l" fontAlgn="b">
              <a:lnSpc>
                <a:spcPct val="80000"/>
              </a:lnSpc>
              <a:spcAft>
                <a:spcPts val="600"/>
              </a:spcAft>
              <a:buFont typeface="Arial" panose="020B0604020202020204" pitchFamily="34" charset="0"/>
              <a:buChar char="•"/>
              <a:defRPr/>
            </a:pPr>
            <a:r>
              <a:rPr lang="en-US" sz="2000" kern="0" dirty="0" err="1">
                <a:latin typeface="Arial Rounded MT Bold" pitchFamily="34" charset="0"/>
                <a:cs typeface="Arial" charset="0"/>
              </a:rPr>
              <a:t>Tero</a:t>
            </a:r>
            <a:r>
              <a:rPr lang="en-US" sz="2000" kern="0" dirty="0">
                <a:latin typeface="Arial Rounded MT Bold" pitchFamily="34" charset="0"/>
                <a:cs typeface="Arial" charset="0"/>
              </a:rPr>
              <a:t> </a:t>
            </a:r>
            <a:r>
              <a:rPr lang="en-US" sz="2000" kern="0" dirty="0" err="1">
                <a:latin typeface="Arial Rounded MT Bold" pitchFamily="34" charset="0"/>
                <a:cs typeface="Arial" charset="0"/>
              </a:rPr>
              <a:t>Kivinen</a:t>
            </a:r>
            <a:r>
              <a:rPr lang="en-US" sz="2000" kern="0" dirty="0">
                <a:latin typeface="Arial Rounded MT Bold" pitchFamily="34" charset="0"/>
                <a:cs typeface="Arial" charset="0"/>
              </a:rPr>
              <a:t> - Tech. Editor (appointed)</a:t>
            </a:r>
          </a:p>
          <a:p>
            <a:pPr marL="1257300"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Ben Rolfe - Treasurer (appointed)</a:t>
            </a: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5917696"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6</a:t>
            </a:fld>
            <a:endParaRPr lang="en-US" sz="1200" dirty="0"/>
          </a:p>
        </p:txBody>
      </p:sp>
    </p:spTree>
    <p:extLst>
      <p:ext uri="{BB962C8B-B14F-4D97-AF65-F5344CB8AC3E}">
        <p14:creationId xmlns:p14="http://schemas.microsoft.com/office/powerpoint/2010/main" val="9400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Operations</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1828800" y="1676400"/>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371600" indent="-457200" algn="l" fontAlgn="b">
              <a:lnSpc>
                <a:spcPct val="80000"/>
              </a:lnSpc>
              <a:spcAft>
                <a:spcPts val="600"/>
              </a:spcAft>
              <a:defRPr/>
            </a:pPr>
            <a:r>
              <a:rPr lang="en-US" sz="2000" dirty="0">
                <a:latin typeface="Arial Rounded MT Bold" pitchFamily="34" charset="0"/>
                <a:cs typeface="Arial" charset="0"/>
              </a:rPr>
              <a:t>802.15 Operations Manual - covering Membership rules, Voting in the subgroup, Parliamentary procedures for approval to move any deliverables to the Standards Committee for action, officer scope of duties and much more</a:t>
            </a:r>
            <a:r>
              <a:rPr lang="en-US" sz="2000" dirty="0">
                <a:latin typeface="Arial Rounded MT Bold" pitchFamily="34" charset="0"/>
                <a:cs typeface="Arial" charset="0"/>
                <a:hlinkClick r:id="rId2">
                  <a:extLst>
                    <a:ext uri="{A12FA001-AC4F-418D-AE19-62706E023703}">
                      <ahyp:hlinkClr xmlns:ahyp="http://schemas.microsoft.com/office/drawing/2018/hyperlinkcolor" val="tx"/>
                    </a:ext>
                  </a:extLst>
                </a:hlinkClick>
              </a:rPr>
              <a:t>…</a:t>
            </a:r>
          </a:p>
          <a:p>
            <a:pPr marL="1717675" indent="-350838" algn="l" fontAlgn="b">
              <a:lnSpc>
                <a:spcPct val="80000"/>
              </a:lnSpc>
              <a:spcAft>
                <a:spcPts val="600"/>
              </a:spcAft>
              <a:buFont typeface="Arial" panose="020B0604020202020204" pitchFamily="34" charset="0"/>
              <a:buChar char="•"/>
              <a:defRPr/>
            </a:pPr>
            <a:r>
              <a:rPr lang="en-US" sz="2000" dirty="0">
                <a:solidFill>
                  <a:srgbClr val="0000FF"/>
                </a:solidFill>
                <a:latin typeface="Arial Rounded MT Bold" pitchFamily="34" charset="0"/>
                <a:cs typeface="Arial" charset="0"/>
                <a:hlinkClick r:id="rId2">
                  <a:extLst>
                    <a:ext uri="{A12FA001-AC4F-418D-AE19-62706E023703}">
                      <ahyp:hlinkClr xmlns:ahyp="http://schemas.microsoft.com/office/drawing/2018/hyperlinkcolor" val="tx"/>
                    </a:ext>
                  </a:extLst>
                </a:hlinkClick>
              </a:rPr>
              <a:t>WG15 Op's Manual</a:t>
            </a:r>
            <a:endParaRPr lang="en-US" sz="2000" dirty="0">
              <a:solidFill>
                <a:srgbClr val="0000FF"/>
              </a:solidFill>
              <a:latin typeface="Arial Rounded MT Bold" pitchFamily="34" charset="0"/>
              <a:cs typeface="Arial" charset="0"/>
            </a:endParaRPr>
          </a:p>
          <a:p>
            <a:pPr marL="914400" indent="-4763" algn="l" fontAlgn="b">
              <a:lnSpc>
                <a:spcPct val="80000"/>
              </a:lnSpc>
              <a:spcAft>
                <a:spcPts val="600"/>
              </a:spcAft>
              <a:defRPr/>
            </a:pPr>
            <a:endParaRPr lang="en-US" sz="2000" dirty="0">
              <a:solidFill>
                <a:srgbClr val="0000FF"/>
              </a:solidFill>
              <a:latin typeface="Arial Rounded MT Bold" pitchFamily="34" charset="0"/>
              <a:cs typeface="Arial" charset="0"/>
            </a:endParaRPr>
          </a:p>
          <a:p>
            <a:pPr marL="914400" indent="-4763" algn="l" fontAlgn="b">
              <a:lnSpc>
                <a:spcPct val="80000"/>
              </a:lnSpc>
              <a:spcAft>
                <a:spcPts val="600"/>
              </a:spcAft>
              <a:defRPr/>
            </a:pPr>
            <a:r>
              <a:rPr lang="en-US" sz="2000" dirty="0">
                <a:latin typeface="Arial Rounded MT Bold" pitchFamily="34" charset="0"/>
                <a:cs typeface="Arial" charset="0"/>
              </a:rPr>
              <a:t>802 Operations Links</a:t>
            </a: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3">
                  <a:extLst>
                    <a:ext uri="{A12FA001-AC4F-418D-AE19-62706E023703}">
                      <ahyp:hlinkClr xmlns:ahyp="http://schemas.microsoft.com/office/drawing/2018/hyperlinkcolor" val="tx"/>
                    </a:ext>
                  </a:extLst>
                </a:hlinkClick>
              </a:rPr>
              <a:t>802 LMSC Op’s Manual</a:t>
            </a:r>
            <a:endParaRPr lang="en-US" sz="2000" kern="0" dirty="0">
              <a:solidFill>
                <a:srgbClr val="0000FF"/>
              </a:solidFill>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4">
                  <a:extLst>
                    <a:ext uri="{A12FA001-AC4F-418D-AE19-62706E023703}">
                      <ahyp:hlinkClr xmlns:ahyp="http://schemas.microsoft.com/office/drawing/2018/hyperlinkcolor" val="tx"/>
                    </a:ext>
                  </a:extLst>
                </a:hlinkClick>
              </a:rPr>
              <a:t>802 LMSC P&amp;P</a:t>
            </a:r>
            <a:endParaRPr lang="en-US" sz="2000" kern="0" dirty="0">
              <a:solidFill>
                <a:srgbClr val="0000FF"/>
              </a:solidFill>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5">
                  <a:extLst>
                    <a:ext uri="{A12FA001-AC4F-418D-AE19-62706E023703}">
                      <ahyp:hlinkClr xmlns:ahyp="http://schemas.microsoft.com/office/drawing/2018/hyperlinkcolor" val="tx"/>
                    </a:ext>
                  </a:extLst>
                </a:hlinkClick>
              </a:rPr>
              <a:t>802 LMSC Chairs Guidelines</a:t>
            </a:r>
            <a:endParaRPr lang="en-US" sz="2000" kern="0" dirty="0">
              <a:solidFill>
                <a:srgbClr val="0000FF"/>
              </a:solidFill>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6">
                  <a:extLst>
                    <a:ext uri="{A12FA001-AC4F-418D-AE19-62706E023703}">
                      <ahyp:hlinkClr xmlns:ahyp="http://schemas.microsoft.com/office/drawing/2018/hyperlinkcolor" val="tx"/>
                    </a:ext>
                  </a:extLst>
                </a:hlinkClick>
              </a:rPr>
              <a:t>802 WCSC Op’s Manual</a:t>
            </a:r>
            <a:endParaRPr lang="en-US" sz="2000" kern="0" dirty="0">
              <a:latin typeface="Arial Rounded MT Bold" pitchFamily="34" charset="0"/>
              <a:cs typeface="Arial" charset="0"/>
            </a:endParaRPr>
          </a:p>
          <a:p>
            <a:pPr marL="1252537" indent="-342900" algn="l" fontAlgn="b">
              <a:lnSpc>
                <a:spcPct val="80000"/>
              </a:lnSpc>
              <a:spcAft>
                <a:spcPts val="600"/>
              </a:spcAft>
              <a:buFont typeface="Arial" panose="020B0604020202020204" pitchFamily="34" charset="0"/>
              <a:buChar char="•"/>
              <a:defRPr/>
            </a:pPr>
            <a:endParaRPr lang="en-US" sz="2000" kern="0" dirty="0">
              <a:latin typeface="Arial Rounded MT Bold" pitchFamily="34" charset="0"/>
              <a:cs typeface="Arial" charset="0"/>
            </a:endParaRP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5917696"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7</a:t>
            </a:fld>
            <a:endParaRPr lang="en-US" sz="1200" dirty="0"/>
          </a:p>
        </p:txBody>
      </p:sp>
    </p:spTree>
    <p:extLst>
      <p:ext uri="{BB962C8B-B14F-4D97-AF65-F5344CB8AC3E}">
        <p14:creationId xmlns:p14="http://schemas.microsoft.com/office/powerpoint/2010/main" val="1920172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 LMSC Annual Review of 802.15</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1828800" y="1676400"/>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692150" indent="-457200" algn="l" fontAlgn="b">
              <a:lnSpc>
                <a:spcPct val="80000"/>
              </a:lnSpc>
              <a:spcAft>
                <a:spcPts val="600"/>
              </a:spcAft>
              <a:defRPr/>
            </a:pPr>
            <a:r>
              <a:rPr lang="en-US" sz="1700" dirty="0">
                <a:latin typeface="Arial Rounded MT Bold" pitchFamily="34" charset="0"/>
                <a:cs typeface="Arial" charset="0"/>
              </a:rPr>
              <a:t>Scope</a:t>
            </a:r>
          </a:p>
          <a:p>
            <a:pPr marL="800100" lvl="1" indent="-342900" algn="l">
              <a:lnSpc>
                <a:spcPct val="80000"/>
              </a:lnSpc>
              <a:spcBef>
                <a:spcPts val="0"/>
              </a:spcBef>
              <a:spcAft>
                <a:spcPts val="0"/>
              </a:spcAft>
              <a:buFont typeface="Symbol" panose="05050102010706020507" pitchFamily="18" charset="2"/>
              <a:buChar char=""/>
              <a:tabLst>
                <a:tab pos="822325" algn="l"/>
                <a:tab pos="1773238" algn="l"/>
              </a:tabLst>
              <a:defRPr/>
            </a:pPr>
            <a:r>
              <a:rPr lang="en-US" sz="1700" dirty="0">
                <a:latin typeface="Arial" panose="020B0604020202020204" pitchFamily="34" charset="0"/>
                <a:cs typeface="Arial" panose="020B0604020202020204" pitchFamily="34" charset="0"/>
              </a:rPr>
              <a:t>The 802.15 Working Group (WG) on Wireless Specialty Networks (WSN) focuses on the development of open consensus standards addressing wireless networking for the emerging Internet of Things (IoT), allowing these devices to communicate and interoperate with one another, mobile devices, wearables, etc.</a:t>
            </a:r>
          </a:p>
          <a:p>
            <a:pPr marL="803275" lvl="2" algn="l">
              <a:lnSpc>
                <a:spcPct val="80000"/>
              </a:lnSpc>
              <a:spcBef>
                <a:spcPts val="0"/>
              </a:spcBef>
              <a:spcAft>
                <a:spcPts val="0"/>
              </a:spcAft>
              <a:tabLst>
                <a:tab pos="1773238" algn="l"/>
              </a:tabLst>
              <a:defRPr/>
            </a:pPr>
            <a:r>
              <a:rPr lang="en-US" sz="1700" dirty="0">
                <a:latin typeface="Arial" panose="020B0604020202020204" pitchFamily="34" charset="0"/>
                <a:cs typeface="Arial" panose="020B0604020202020204" pitchFamily="34" charset="0"/>
              </a:rPr>
              <a:t>The goal of 802.15 is to publish standards, recommended practices, or guides that have broad market applicability and deal effectively with the issues of coexistence and interoperability with other wired and wireless networking solutions.</a:t>
            </a:r>
          </a:p>
          <a:p>
            <a:pPr marL="692150" indent="-457200" algn="l" fontAlgn="b">
              <a:lnSpc>
                <a:spcPct val="80000"/>
              </a:lnSpc>
              <a:spcAft>
                <a:spcPts val="600"/>
              </a:spcAft>
              <a:defRPr/>
            </a:pPr>
            <a:r>
              <a:rPr lang="en-US" sz="1700" dirty="0">
                <a:latin typeface="Arial Rounded MT Bold" pitchFamily="34" charset="0"/>
                <a:cs typeface="Arial" charset="0"/>
              </a:rPr>
              <a:t>Duties</a:t>
            </a:r>
          </a:p>
          <a:p>
            <a:pPr marL="800100" lvl="1" indent="-342900" algn="l">
              <a:spcBef>
                <a:spcPts val="0"/>
              </a:spcBef>
              <a:spcAft>
                <a:spcPts val="0"/>
              </a:spcAft>
              <a:buFont typeface="Symbol" panose="05050102010706020507" pitchFamily="18" charset="2"/>
              <a:buChar char=""/>
              <a:tabLst>
                <a:tab pos="822325" algn="l"/>
                <a:tab pos="1773238" algn="l"/>
              </a:tabLst>
            </a:pPr>
            <a:r>
              <a:rPr lang="en-US" sz="1700" dirty="0">
                <a:latin typeface="Arial" panose="020B0604020202020204" pitchFamily="34" charset="0"/>
                <a:ea typeface="Times New Roman" panose="02020603050405020304" pitchFamily="18" charset="0"/>
                <a:cs typeface="Arial" panose="020B0604020202020204" pitchFamily="34" charset="0"/>
              </a:rPr>
              <a:t>Maintain and revise the 802.15 standards, amendments, and recommended practices</a:t>
            </a:r>
          </a:p>
          <a:p>
            <a:pPr marL="800100" lvl="1" indent="-342900" algn="l">
              <a:spcBef>
                <a:spcPts val="0"/>
              </a:spcBef>
              <a:spcAft>
                <a:spcPts val="0"/>
              </a:spcAft>
              <a:buFont typeface="Symbol" panose="05050102010706020507" pitchFamily="18" charset="2"/>
              <a:buChar char=""/>
              <a:tabLst>
                <a:tab pos="822325" algn="l"/>
                <a:tab pos="1773238" algn="l"/>
              </a:tabLst>
            </a:pPr>
            <a:r>
              <a:rPr lang="en-US" sz="1700" dirty="0">
                <a:latin typeface="Arial" panose="020B0604020202020204" pitchFamily="34" charset="0"/>
                <a:ea typeface="Times New Roman" panose="02020603050405020304" pitchFamily="18" charset="0"/>
                <a:cs typeface="Arial" panose="020B0604020202020204" pitchFamily="34" charset="0"/>
              </a:rPr>
              <a:t>Develop new standards when a PAR is approved by IEEE SASB and is assigned to the 802.15 WG by the IEEE 802 LMSC</a:t>
            </a:r>
            <a:endParaRPr lang="en-US" sz="1700" dirty="0">
              <a:latin typeface="Arial" panose="020B0604020202020204" pitchFamily="34" charset="0"/>
              <a:ea typeface="Times New Roman" panose="02020603050405020304" pitchFamily="18" charset="0"/>
              <a:cs typeface="Times New Roman" panose="02020603050405020304" pitchFamily="18" charset="0"/>
            </a:endParaRPr>
          </a:p>
          <a:p>
            <a:pPr marL="800100" lvl="1" indent="-342900" algn="l">
              <a:spcBef>
                <a:spcPts val="0"/>
              </a:spcBef>
              <a:spcAft>
                <a:spcPts val="0"/>
              </a:spcAft>
              <a:buFont typeface="Symbol" panose="05050102010706020507" pitchFamily="18" charset="2"/>
              <a:buChar char=""/>
              <a:tabLst>
                <a:tab pos="822325" algn="l"/>
                <a:tab pos="1773238" algn="l"/>
              </a:tabLst>
            </a:pPr>
            <a:r>
              <a:rPr lang="en-US" sz="1700" dirty="0">
                <a:latin typeface="Arial" panose="020B0604020202020204" pitchFamily="34" charset="0"/>
                <a:ea typeface="Times New Roman" panose="02020603050405020304" pitchFamily="18" charset="0"/>
                <a:cs typeface="Arial" panose="020B0604020202020204" pitchFamily="34" charset="0"/>
              </a:rPr>
              <a:t>Maintain liaisons with other groups within IEEE 802 LMSC, and other relevant standards setting bodies and radio spectrum regulatory bodies</a:t>
            </a:r>
            <a:endParaRPr lang="en-US" sz="1700" dirty="0">
              <a:latin typeface="Arial" panose="020B0604020202020204" pitchFamily="34" charset="0"/>
              <a:ea typeface="Times New Roman" panose="02020603050405020304" pitchFamily="18" charset="0"/>
              <a:cs typeface="Times New Roman" panose="02020603050405020304" pitchFamily="18" charset="0"/>
            </a:endParaRPr>
          </a:p>
          <a:p>
            <a:pPr marL="692150" indent="-457200" algn="l" fontAlgn="b">
              <a:lnSpc>
                <a:spcPct val="80000"/>
              </a:lnSpc>
              <a:spcAft>
                <a:spcPts val="600"/>
              </a:spcAft>
              <a:defRPr/>
            </a:pPr>
            <a:r>
              <a:rPr lang="en-US" sz="1700" dirty="0">
                <a:latin typeface="Arial Rounded MT Bold" pitchFamily="34" charset="0"/>
                <a:cs typeface="Arial" charset="0"/>
              </a:rPr>
              <a:t>Membership</a:t>
            </a:r>
          </a:p>
          <a:p>
            <a:pPr marL="1371600" indent="-457200" algn="l" fontAlgn="b">
              <a:lnSpc>
                <a:spcPct val="80000"/>
              </a:lnSpc>
              <a:spcAft>
                <a:spcPts val="600"/>
              </a:spcAft>
              <a:defRPr/>
            </a:pPr>
            <a:r>
              <a:rPr lang="en-US" sz="1700" dirty="0">
                <a:latin typeface="Arial Rounded MT Bold" pitchFamily="34" charset="0"/>
                <a:cs typeface="Arial" charset="0"/>
              </a:rPr>
              <a:t>	See slide 6</a:t>
            </a:r>
          </a:p>
          <a:p>
            <a:pPr marL="1371600" indent="-457200" algn="l" fontAlgn="b">
              <a:lnSpc>
                <a:spcPct val="80000"/>
              </a:lnSpc>
              <a:spcAft>
                <a:spcPts val="600"/>
              </a:spcAft>
              <a:defRPr/>
            </a:pPr>
            <a:endParaRPr lang="en-US" sz="2000" dirty="0">
              <a:latin typeface="Arial Rounded MT Bold" pitchFamily="34" charset="0"/>
              <a:cs typeface="Arial" charset="0"/>
            </a:endParaRPr>
          </a:p>
          <a:p>
            <a:pPr marL="909637" algn="l" fontAlgn="b">
              <a:lnSpc>
                <a:spcPct val="80000"/>
              </a:lnSpc>
              <a:spcAft>
                <a:spcPts val="600"/>
              </a:spcAft>
              <a:defRPr/>
            </a:pPr>
            <a:endParaRPr lang="en-US" sz="2000" kern="0" dirty="0">
              <a:latin typeface="Arial Rounded MT Bold" pitchFamily="34" charset="0"/>
              <a:cs typeface="Arial" charset="0"/>
            </a:endParaRP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5917696"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8</a:t>
            </a:fld>
            <a:endParaRPr lang="en-US" sz="1200" dirty="0"/>
          </a:p>
        </p:txBody>
      </p:sp>
    </p:spTree>
    <p:extLst>
      <p:ext uri="{BB962C8B-B14F-4D97-AF65-F5344CB8AC3E}">
        <p14:creationId xmlns:p14="http://schemas.microsoft.com/office/powerpoint/2010/main" val="892019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48E86-29B6-8FA3-137F-45EFA693904F}"/>
            </a:ext>
          </a:extLst>
        </p:cNvPr>
        <p:cNvGrpSpPr/>
        <p:nvPr/>
      </p:nvGrpSpPr>
      <p:grpSpPr>
        <a:xfrm>
          <a:off x="0" y="0"/>
          <a:ext cx="0" cy="0"/>
          <a:chOff x="0" y="0"/>
          <a:chExt cx="0" cy="0"/>
        </a:xfrm>
      </p:grpSpPr>
      <p:sp>
        <p:nvSpPr>
          <p:cNvPr id="4100" name="Slide Number Placeholder 6">
            <a:extLst>
              <a:ext uri="{FF2B5EF4-FFF2-40B4-BE49-F238E27FC236}">
                <a16:creationId xmlns:a16="http://schemas.microsoft.com/office/drawing/2014/main" id="{1844BAB5-F4F6-EA33-1953-527A9004B942}"/>
              </a:ext>
            </a:extLst>
          </p:cNvPr>
          <p:cNvSpPr>
            <a:spLocks noGrp="1"/>
          </p:cNvSpPr>
          <p:nvPr>
            <p:ph type="sldNum" sz="quarter" idx="12"/>
          </p:nvPr>
        </p:nvSpPr>
        <p:spPr>
          <a:xfrm>
            <a:off x="5911494"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9</a:t>
            </a:fld>
            <a:endParaRPr lang="en-US" sz="1200" dirty="0"/>
          </a:p>
        </p:txBody>
      </p:sp>
      <p:sp>
        <p:nvSpPr>
          <p:cNvPr id="11" name="Rectangle 4">
            <a:extLst>
              <a:ext uri="{FF2B5EF4-FFF2-40B4-BE49-F238E27FC236}">
                <a16:creationId xmlns:a16="http://schemas.microsoft.com/office/drawing/2014/main" id="{F0FE0A64-0329-4471-3706-866F40181814}"/>
              </a:ext>
            </a:extLst>
          </p:cNvPr>
          <p:cNvSpPr txBox="1">
            <a:spLocks noChangeArrowheads="1"/>
          </p:cNvSpPr>
          <p:nvPr/>
        </p:nvSpPr>
        <p:spPr bwMode="auto">
          <a:xfrm>
            <a:off x="2057400" y="762002"/>
            <a:ext cx="8077200" cy="380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May 2025 802.15 WG Agenda</a:t>
            </a:r>
          </a:p>
        </p:txBody>
      </p:sp>
      <p:pic>
        <p:nvPicPr>
          <p:cNvPr id="3" name="Picture 2">
            <a:extLst>
              <a:ext uri="{FF2B5EF4-FFF2-40B4-BE49-F238E27FC236}">
                <a16:creationId xmlns:a16="http://schemas.microsoft.com/office/drawing/2014/main" id="{E8EFF921-0BD0-C7AE-FAAB-F246EE23B737}"/>
              </a:ext>
            </a:extLst>
          </p:cNvPr>
          <p:cNvPicPr>
            <a:picLocks noChangeAspect="1"/>
          </p:cNvPicPr>
          <p:nvPr/>
        </p:nvPicPr>
        <p:blipFill>
          <a:blip r:embed="rId2"/>
          <a:stretch>
            <a:fillRect/>
          </a:stretch>
        </p:blipFill>
        <p:spPr>
          <a:xfrm>
            <a:off x="1028700" y="1210212"/>
            <a:ext cx="10134600" cy="5260224"/>
          </a:xfrm>
          <a:prstGeom prst="rect">
            <a:avLst/>
          </a:prstGeom>
        </p:spPr>
      </p:pic>
    </p:spTree>
    <p:extLst>
      <p:ext uri="{BB962C8B-B14F-4D97-AF65-F5344CB8AC3E}">
        <p14:creationId xmlns:p14="http://schemas.microsoft.com/office/powerpoint/2010/main" val="2259536738"/>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49469</TotalTime>
  <Words>3806</Words>
  <Application>Microsoft Office PowerPoint</Application>
  <PresentationFormat>Widescreen</PresentationFormat>
  <Paragraphs>544</Paragraphs>
  <Slides>38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Arial Rounded MT Bold</vt:lpstr>
      <vt:lpstr>Symbol</vt:lpstr>
      <vt:lpstr>Times New Roman</vt:lpstr>
      <vt:lpstr>IEEE-802_15</vt:lpstr>
      <vt:lpstr> 156th Session of meetings of the  IEEE 802.15 Working Group for Wireless Specialty Networks (WSN)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Clint Powell2</cp:lastModifiedBy>
  <cp:revision>1589</cp:revision>
  <cp:lastPrinted>2000-07-07T01:25:49Z</cp:lastPrinted>
  <dcterms:created xsi:type="dcterms:W3CDTF">1999-06-22T06:24:01Z</dcterms:created>
  <dcterms:modified xsi:type="dcterms:W3CDTF">2025-05-13T19:34:51Z</dcterms:modified>
  <cp:category/>
</cp:coreProperties>
</file>