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3" r:id="rId13"/>
    <p:sldId id="2067" r:id="rId14"/>
    <p:sldId id="2075" r:id="rId15"/>
    <p:sldId id="2076" r:id="rId16"/>
    <p:sldId id="349" r:id="rId17"/>
    <p:sldId id="2031" r:id="rId18"/>
    <p:sldId id="2045" r:id="rId19"/>
    <p:sldId id="2037" r:id="rId20"/>
    <p:sldId id="2051" r:id="rId21"/>
    <p:sldId id="2033" r:id="rId22"/>
    <p:sldId id="2041" r:id="rId23"/>
    <p:sldId id="2052" r:id="rId24"/>
    <p:sldId id="2034" r:id="rId25"/>
    <p:sldId id="2035" r:id="rId26"/>
    <p:sldId id="2036" r:id="rId27"/>
    <p:sldId id="2072" r:id="rId28"/>
    <p:sldId id="2048" r:id="rId29"/>
    <p:sldId id="2042" r:id="rId30"/>
    <p:sldId id="2044" r:id="rId31"/>
    <p:sldId id="2038" r:id="rId32"/>
    <p:sldId id="2039" r:id="rId33"/>
    <p:sldId id="2040" r:id="rId34"/>
    <p:sldId id="350" r:id="rId35"/>
    <p:sldId id="2053" r:id="rId36"/>
    <p:sldId id="351" r:id="rId37"/>
    <p:sldId id="2047" r:id="rId38"/>
    <p:sldId id="356"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66" d="100"/>
          <a:sy n="66" d="100"/>
        </p:scale>
        <p:origin x="53"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802.15-25-0168-02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156</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11-15, 2025</a:t>
            </a:r>
          </a:p>
          <a:p>
            <a:pPr>
              <a:lnSpc>
                <a:spcPct val="70000"/>
              </a:lnSpc>
              <a:defRPr/>
            </a:pPr>
            <a:endParaRPr lang="en-US" sz="2400" b="1" dirty="0">
              <a:latin typeface="Times New Roman" charset="0"/>
            </a:endParaRPr>
          </a:p>
          <a:p>
            <a:pPr eaLnBrk="1" fontAlgn="b" hangingPunct="1">
              <a:spcBef>
                <a:spcPts val="0"/>
              </a:spcBef>
              <a:defRPr/>
            </a:pPr>
            <a:r>
              <a:rPr lang="en-US" b="1" dirty="0"/>
              <a:t>Held in Warsaw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a:t>
            </a:r>
            <a:r>
              <a:rPr lang="en-US" sz="1200" kern="0" dirty="0" err="1"/>
              <a:t>Sangsung</a:t>
            </a:r>
            <a:r>
              <a:rPr lang="en-US" sz="1200" kern="0" dirty="0"/>
              <a:t> Choi;</a:t>
            </a:r>
            <a:br>
              <a:rPr lang="en-US" sz="1200" kern="0" dirty="0"/>
            </a:br>
            <a:r>
              <a:rPr lang="en-US" sz="1200" kern="0" dirty="0"/>
              <a:t>Topic: P-FSK performance simulation results for COST207 and IEEE802 channel models;</a:t>
            </a:r>
            <a:br>
              <a:rPr lang="en-US" sz="1200" kern="0" dirty="0"/>
            </a:br>
            <a:r>
              <a:rPr lang="en-US" sz="1200" kern="0" dirty="0"/>
              <a:t>Mtg.: TUES PM1 TG4ad</a:t>
            </a:r>
          </a:p>
          <a:p>
            <a:pPr lvl="1"/>
            <a:r>
              <a:rPr lang="en-US" sz="1200" kern="0" dirty="0"/>
              <a:t>n/a</a:t>
            </a:r>
          </a:p>
          <a:p>
            <a:pPr lvl="1"/>
            <a:r>
              <a:rPr lang="en-US" sz="1200" kern="0" dirty="0"/>
              <a:t>n/a</a:t>
            </a:r>
          </a:p>
          <a:p>
            <a:pPr lvl="1"/>
            <a:r>
              <a:rPr lang="en-US" sz="1200" kern="0" dirty="0"/>
              <a:t>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83CB-62F0-435C-E0F8-6C0C3480E78A}"/>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672CA668-C3DC-2311-058C-713EDAF88A94}"/>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19A24681-E037-A2E2-99E7-AE0C1A8FC737}"/>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78C1AD79-A240-9CDE-2169-28445D24B997}"/>
              </a:ext>
            </a:extLst>
          </p:cNvPr>
          <p:cNvSpPr txBox="1">
            <a:spLocks noChangeArrowheads="1"/>
          </p:cNvSpPr>
          <p:nvPr/>
        </p:nvSpPr>
        <p:spPr bwMode="auto">
          <a:xfrm>
            <a:off x="1028700" y="1981201"/>
            <a:ext cx="101346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 WNG</a:t>
            </a:r>
            <a:br>
              <a:rPr lang="en-US" sz="4400" b="1" kern="0" dirty="0"/>
            </a:br>
            <a:r>
              <a:rPr lang="en-US" sz="4400" b="1" kern="0" dirty="0"/>
              <a:t>THz Tech Focus Demos</a:t>
            </a:r>
          </a:p>
          <a:p>
            <a:pPr>
              <a:defRPr/>
            </a:pPr>
            <a:r>
              <a:rPr lang="en-US" sz="4400" b="1" kern="0" dirty="0"/>
              <a:t>at Jan. 2025 Kobe 802 Wireless Interim</a:t>
            </a:r>
          </a:p>
        </p:txBody>
      </p:sp>
      <p:sp>
        <p:nvSpPr>
          <p:cNvPr id="2" name="Slide Number Placeholder 6">
            <a:extLst>
              <a:ext uri="{FF2B5EF4-FFF2-40B4-BE49-F238E27FC236}">
                <a16:creationId xmlns:a16="http://schemas.microsoft.com/office/drawing/2014/main" id="{79AEED64-209E-A934-42B1-3E0C978D78B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spTree>
    <p:extLst>
      <p:ext uri="{BB962C8B-B14F-4D97-AF65-F5344CB8AC3E}">
        <p14:creationId xmlns:p14="http://schemas.microsoft.com/office/powerpoint/2010/main" val="305889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B47A53C6-E47D-DB47-09A0-00550ABEDA21}"/>
              </a:ext>
            </a:extLst>
          </p:cNvPr>
          <p:cNvSpPr txBox="1">
            <a:spLocks noChangeArrowheads="1"/>
          </p:cNvSpPr>
          <p:nvPr/>
        </p:nvSpPr>
        <p:spPr bwMode="auto">
          <a:xfrm>
            <a:off x="1676400" y="1352819"/>
            <a:ext cx="88392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WNG Open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802 Chair Welcome    James Gilb  (GA-ASI)  	1min</a:t>
            </a: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WG15 Overview and Agenda    Phil Beecher  (Wi-SUN Alliance)  	4min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Intro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10min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Current status of 3e device, Q&amp;A</a:t>
            </a:r>
            <a:br>
              <a:rPr lang="en-US" sz="1600" dirty="0">
                <a:latin typeface="Arial Rounded MT Bold" pitchFamily="34" charset="0"/>
                <a:cs typeface="Arial" charset="0"/>
              </a:rPr>
            </a:br>
            <a:r>
              <a:rPr lang="en-US" sz="1600" dirty="0">
                <a:latin typeface="Arial Rounded MT Bold" pitchFamily="34" charset="0"/>
                <a:cs typeface="Arial" charset="0"/>
              </a:rPr>
              <a:t>Mr. </a:t>
            </a:r>
            <a:r>
              <a:rPr lang="en-US" sz="1600" dirty="0" err="1">
                <a:latin typeface="Arial Rounded MT Bold" pitchFamily="34" charset="0"/>
                <a:cs typeface="Arial" charset="0"/>
              </a:rPr>
              <a:t>Keitarou</a:t>
            </a:r>
            <a:r>
              <a:rPr lang="en-US" sz="1600" dirty="0">
                <a:latin typeface="Arial Rounded MT Bold" pitchFamily="34" charset="0"/>
                <a:cs typeface="Arial" charset="0"/>
              </a:rPr>
              <a:t> </a:t>
            </a:r>
            <a:r>
              <a:rPr lang="en-US" sz="1600" dirty="0" err="1">
                <a:latin typeface="Arial Rounded MT Bold" pitchFamily="34" charset="0"/>
                <a:cs typeface="Arial" charset="0"/>
              </a:rPr>
              <a:t>Kondou</a:t>
            </a:r>
            <a:r>
              <a:rPr lang="en-US" sz="1600" dirty="0">
                <a:latin typeface="Arial Rounded MT Bold" pitchFamily="34" charset="0"/>
                <a:cs typeface="Arial" charset="0"/>
              </a:rPr>
              <a:t>  (NICT)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Results of the </a:t>
            </a:r>
            <a:r>
              <a:rPr lang="en-US" sz="1600" dirty="0" err="1">
                <a:latin typeface="Arial Rounded MT Bold" pitchFamily="34" charset="0"/>
                <a:cs typeface="Arial" charset="0"/>
              </a:rPr>
              <a:t>ThoR</a:t>
            </a:r>
            <a:r>
              <a:rPr lang="en-US" sz="1600" dirty="0">
                <a:latin typeface="Arial Rounded MT Bold" pitchFamily="34" charset="0"/>
                <a:cs typeface="Arial" charset="0"/>
              </a:rPr>
              <a:t> Project, Q&amp;A</a:t>
            </a:r>
            <a:br>
              <a:rPr lang="en-US" sz="1600" dirty="0">
                <a:latin typeface="Arial Rounded MT Bold" pitchFamily="34" charset="0"/>
                <a:cs typeface="Arial" charset="0"/>
              </a:rPr>
            </a:br>
            <a:r>
              <a:rPr lang="en-US" sz="1600" dirty="0">
                <a:latin typeface="Arial Rounded MT Bold" pitchFamily="34" charset="0"/>
                <a:cs typeface="Arial" charset="0"/>
              </a:rPr>
              <a:t>Prof./Dr. Tetsuya </a:t>
            </a:r>
            <a:r>
              <a:rPr lang="en-US" sz="1600" dirty="0" err="1">
                <a:latin typeface="Arial Rounded MT Bold" pitchFamily="34" charset="0"/>
                <a:cs typeface="Arial" charset="0"/>
              </a:rPr>
              <a:t>Kawanishi</a:t>
            </a:r>
            <a:r>
              <a:rPr lang="en-US" sz="1600" dirty="0">
                <a:latin typeface="Arial Rounded MT Bold" pitchFamily="34" charset="0"/>
                <a:cs typeface="Arial" charset="0"/>
              </a:rPr>
              <a:t>  (</a:t>
            </a:r>
            <a:r>
              <a:rPr lang="en-US" sz="1600" dirty="0" err="1">
                <a:latin typeface="Arial Rounded MT Bold" pitchFamily="34" charset="0"/>
                <a:cs typeface="Arial" charset="0"/>
              </a:rPr>
              <a:t>Waseda</a:t>
            </a:r>
            <a:r>
              <a:rPr lang="en-US" sz="1600" dirty="0">
                <a:latin typeface="Arial Rounded MT Bold" pitchFamily="34" charset="0"/>
                <a:cs typeface="Arial" charset="0"/>
              </a:rPr>
              <a:t> Univ.)  	20min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Progress of 3d: New Use Case, Q&amp;A</a:t>
            </a:r>
            <a:br>
              <a:rPr lang="en-US" sz="1600" dirty="0">
                <a:latin typeface="Arial Rounded MT Bold" pitchFamily="34" charset="0"/>
                <a:cs typeface="Arial" charset="0"/>
              </a:rPr>
            </a:br>
            <a:r>
              <a:rPr lang="en-US" sz="1600" dirty="0">
                <a:latin typeface="Arial Rounded MT Bold" pitchFamily="34" charset="0"/>
                <a:cs typeface="Arial" charset="0"/>
              </a:rPr>
              <a:t>Dr. </a:t>
            </a:r>
            <a:r>
              <a:rPr lang="en-US" sz="1600" dirty="0" err="1">
                <a:latin typeface="Arial Rounded MT Bold" pitchFamily="34" charset="0"/>
                <a:cs typeface="Arial" charset="0"/>
              </a:rPr>
              <a:t>Yozo</a:t>
            </a:r>
            <a:r>
              <a:rPr lang="en-US" sz="1600" dirty="0">
                <a:latin typeface="Arial Rounded MT Bold" pitchFamily="34" charset="0"/>
                <a:cs typeface="Arial" charset="0"/>
              </a:rPr>
              <a:t> Shoji  (NICT)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THz Summary    Thomas </a:t>
            </a:r>
            <a:r>
              <a:rPr lang="en-US" sz="1600" dirty="0" err="1">
                <a:latin typeface="Arial Rounded MT Bold" pitchFamily="34" charset="0"/>
                <a:cs typeface="Arial" charset="0"/>
              </a:rPr>
              <a:t>Kuerner</a:t>
            </a:r>
            <a:r>
              <a:rPr lang="en-US" sz="1600" dirty="0">
                <a:latin typeface="Arial Rounded MT Bold" pitchFamily="34" charset="0"/>
                <a:cs typeface="Arial" charset="0"/>
              </a:rPr>
              <a:t>  (TUB) / </a:t>
            </a:r>
            <a:r>
              <a:rPr lang="en-US" sz="1600" dirty="0" err="1">
                <a:latin typeface="Arial Rounded MT Bold" pitchFamily="34" charset="0"/>
                <a:cs typeface="Arial" charset="0"/>
              </a:rPr>
              <a:t>Iwao</a:t>
            </a:r>
            <a:r>
              <a:rPr lang="en-US" sz="1600" dirty="0">
                <a:latin typeface="Arial Rounded MT Bold" pitchFamily="34" charset="0"/>
                <a:cs typeface="Arial" charset="0"/>
              </a:rPr>
              <a:t> </a:t>
            </a:r>
            <a:r>
              <a:rPr lang="en-US" sz="1600" dirty="0" err="1">
                <a:latin typeface="Arial Rounded MT Bold" pitchFamily="34" charset="0"/>
                <a:cs typeface="Arial" charset="0"/>
              </a:rPr>
              <a:t>Hosako</a:t>
            </a:r>
            <a:r>
              <a:rPr lang="en-US" sz="1600" dirty="0">
                <a:latin typeface="Arial Rounded MT Bold" pitchFamily="34" charset="0"/>
                <a:cs typeface="Arial" charset="0"/>
              </a:rPr>
              <a:t>  (NICT)  	5min</a:t>
            </a:r>
          </a:p>
          <a:p>
            <a:pPr marL="1033463"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Intro    Phil Beecher  (Wi-SUN Alliance)	1min</a:t>
            </a:r>
          </a:p>
          <a:p>
            <a:pPr marL="1371600"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Latest R&amp;D Progress in Wireless Smart Utility Networks, Q&amp;A</a:t>
            </a:r>
            <a:br>
              <a:rPr lang="en-US" sz="1600" dirty="0">
                <a:latin typeface="Arial Rounded MT Bold" pitchFamily="34" charset="0"/>
                <a:cs typeface="Arial" charset="0"/>
              </a:rPr>
            </a:br>
            <a:r>
              <a:rPr lang="en-US" sz="1600" dirty="0">
                <a:latin typeface="Arial Rounded MT Bold" pitchFamily="34" charset="0"/>
                <a:cs typeface="Arial" charset="0"/>
              </a:rPr>
              <a:t>Dr. Hiroshi Harada  (Kyoto Univ.), Q&amp;A	20min</a:t>
            </a:r>
          </a:p>
          <a:p>
            <a:pPr marL="1033463" lvl="1" indent="-290513" algn="l" fontAlgn="b">
              <a:lnSpc>
                <a:spcPct val="80000"/>
              </a:lnSpc>
              <a:spcBef>
                <a:spcPts val="0"/>
              </a:spcBef>
              <a:spcAft>
                <a:spcPts val="800"/>
              </a:spcAft>
              <a:buFont typeface="Arial" panose="020B0604020202020204" pitchFamily="34" charset="0"/>
              <a:buChar char="•"/>
              <a:tabLst>
                <a:tab pos="7891463" algn="l"/>
              </a:tabLst>
              <a:defRPr/>
            </a:pPr>
            <a:r>
              <a:rPr lang="en-US" sz="1600" dirty="0">
                <a:latin typeface="Arial Rounded MT Bold" pitchFamily="34" charset="0"/>
                <a:cs typeface="Arial" charset="0"/>
              </a:rPr>
              <a:t>15.4 Summary    Phil Beecher  (Wi-SUN Alliance)  	5min</a:t>
            </a:r>
          </a:p>
          <a:p>
            <a:pPr marL="457200" indent="-9525" algn="l" fontAlgn="b">
              <a:lnSpc>
                <a:spcPct val="80000"/>
              </a:lnSpc>
              <a:spcBef>
                <a:spcPts val="0"/>
              </a:spcBef>
              <a:spcAft>
                <a:spcPts val="0"/>
              </a:spcAft>
              <a:tabLst>
                <a:tab pos="7891463" algn="l"/>
              </a:tabLst>
              <a:defRPr/>
            </a:pPr>
            <a:r>
              <a:rPr lang="en-US" sz="1600" dirty="0">
                <a:latin typeface="Arial Rounded MT Bold" pitchFamily="34" charset="0"/>
                <a:cs typeface="Arial" charset="0"/>
              </a:rPr>
              <a:t>WNG Close    Ben Rolfe  (</a:t>
            </a:r>
            <a:r>
              <a:rPr lang="en-US" sz="1600" dirty="0" err="1">
                <a:latin typeface="Arial Rounded MT Bold" pitchFamily="34" charset="0"/>
                <a:cs typeface="Arial" charset="0"/>
              </a:rPr>
              <a:t>BlindCreek</a:t>
            </a:r>
            <a:r>
              <a:rPr lang="en-US" sz="1600" dirty="0">
                <a:latin typeface="Arial Rounded MT Bold" pitchFamily="34" charset="0"/>
                <a:cs typeface="Arial" charset="0"/>
              </a:rPr>
              <a:t> Associates) 	1min</a:t>
            </a:r>
          </a:p>
          <a:p>
            <a:pPr marL="852488" algn="l" fontAlgn="b">
              <a:lnSpc>
                <a:spcPct val="80000"/>
              </a:lnSpc>
              <a:spcBef>
                <a:spcPts val="0"/>
              </a:spcBef>
              <a:spcAft>
                <a:spcPts val="0"/>
              </a:spcAft>
              <a:tabLst>
                <a:tab pos="7772400" algn="l"/>
              </a:tabLst>
              <a:defRPr/>
            </a:pPr>
            <a:endParaRPr lang="en-US" sz="1600" dirty="0">
              <a:latin typeface="Arial Rounded MT Bold" pitchFamily="34" charset="0"/>
              <a:cs typeface="Arial" charset="0"/>
            </a:endParaRPr>
          </a:p>
          <a:p>
            <a:pPr marL="457200" indent="-9525" algn="l" fontAlgn="b">
              <a:lnSpc>
                <a:spcPct val="80000"/>
              </a:lnSpc>
              <a:spcBef>
                <a:spcPts val="0"/>
              </a:spcBef>
              <a:spcAft>
                <a:spcPts val="800"/>
              </a:spcAft>
              <a:tabLst>
                <a:tab pos="7891463" algn="l"/>
              </a:tabLst>
              <a:defRPr/>
            </a:pPr>
            <a:r>
              <a:rPr lang="en-US" sz="1600" dirty="0">
                <a:latin typeface="Arial Rounded MT Bold" pitchFamily="34" charset="0"/>
                <a:cs typeface="Arial" charset="0"/>
              </a:rPr>
              <a:t>Demos immediately following WNG, until 4pm in common/break area on 4</a:t>
            </a:r>
            <a:r>
              <a:rPr lang="en-US" sz="1600" baseline="30000" dirty="0">
                <a:latin typeface="Arial Rounded MT Bold" pitchFamily="34" charset="0"/>
                <a:cs typeface="Arial" charset="0"/>
              </a:rPr>
              <a:t>th</a:t>
            </a:r>
            <a:r>
              <a:rPr lang="en-US" sz="1600" dirty="0">
                <a:latin typeface="Arial Rounded MT Bold" pitchFamily="34" charset="0"/>
                <a:cs typeface="Arial" charset="0"/>
              </a:rPr>
              <a:t> floor</a:t>
            </a:r>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168156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4D18-7E6C-29AE-9C66-D59F90ABF4E7}"/>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9C9F982-3906-1065-8935-872C4835F57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48392157-BFD6-164B-8A27-EBA45B669BFD}"/>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01C521F9-4857-90E5-4D86-13B8DCBC0B81}"/>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At the IEEE 802 Wireless Interim Session in Kobe, Japan, three technical demonstrations operating at 300 GHz have proven the feasibility of Terahertz (THz) communications! All three demonstrations used the IEEE 802.15.3-2023 standard. These demos were part of the special IEEE 802.15 Wireless Next Generation Technology Focus, which included technical presentations on THz and Wi-SUN (employing the IEEE 802.15.4 standard) technologies, given earlier in the day at the special two-hour IEEE 802.15 Wireless Next Generation meeting.</a:t>
            </a:r>
            <a:endParaRPr lang="en-US" sz="1200" dirty="0">
              <a:cs typeface="Arial" charset="0"/>
            </a:endParaRPr>
          </a:p>
        </p:txBody>
      </p:sp>
      <p:sp>
        <p:nvSpPr>
          <p:cNvPr id="8" name="Slide Number Placeholder 6">
            <a:extLst>
              <a:ext uri="{FF2B5EF4-FFF2-40B4-BE49-F238E27FC236}">
                <a16:creationId xmlns:a16="http://schemas.microsoft.com/office/drawing/2014/main" id="{3A931BD1-0E0E-E0E5-000C-161421DCE39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pic>
        <p:nvPicPr>
          <p:cNvPr id="3" name="Picture 2" descr="A group of people in front of a display&#10;&#10;AI-generated content may be incorrect.">
            <a:extLst>
              <a:ext uri="{FF2B5EF4-FFF2-40B4-BE49-F238E27FC236}">
                <a16:creationId xmlns:a16="http://schemas.microsoft.com/office/drawing/2014/main" id="{5883493D-3AE9-E629-5F56-F4C8005D2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150" y="2055282"/>
            <a:ext cx="8267700" cy="4424512"/>
          </a:xfrm>
          <a:prstGeom prst="rect">
            <a:avLst/>
          </a:prstGeom>
        </p:spPr>
      </p:pic>
    </p:spTree>
    <p:extLst>
      <p:ext uri="{BB962C8B-B14F-4D97-AF65-F5344CB8AC3E}">
        <p14:creationId xmlns:p14="http://schemas.microsoft.com/office/powerpoint/2010/main" val="4135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726A3-34B5-E3CA-E749-7F233996E116}"/>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6C1E054D-135C-123F-457E-BB277F00982D}"/>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87C6C025-B43A-3619-224F-2045BA66A345}"/>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Tech Focus Agenda</a:t>
            </a:r>
            <a:endParaRPr lang="en-US" sz="3200" b="1" kern="0" dirty="0"/>
          </a:p>
        </p:txBody>
      </p:sp>
      <p:sp>
        <p:nvSpPr>
          <p:cNvPr id="7" name="Rectangle 3">
            <a:extLst>
              <a:ext uri="{FF2B5EF4-FFF2-40B4-BE49-F238E27FC236}">
                <a16:creationId xmlns:a16="http://schemas.microsoft.com/office/drawing/2014/main" id="{EF2342A2-BBC6-B08E-E237-E1D098E596EB}"/>
              </a:ext>
            </a:extLst>
          </p:cNvPr>
          <p:cNvSpPr txBox="1">
            <a:spLocks noChangeArrowheads="1"/>
          </p:cNvSpPr>
          <p:nvPr/>
        </p:nvSpPr>
        <p:spPr bwMode="auto">
          <a:xfrm>
            <a:off x="914400" y="1352819"/>
            <a:ext cx="10439400" cy="512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457200" indent="-9525" algn="l" fontAlgn="b">
              <a:lnSpc>
                <a:spcPct val="80000"/>
              </a:lnSpc>
              <a:spcBef>
                <a:spcPts val="0"/>
              </a:spcBef>
              <a:spcAft>
                <a:spcPts val="800"/>
              </a:spcAft>
              <a:tabLst>
                <a:tab pos="7891463" algn="l"/>
              </a:tabLst>
              <a:defRPr/>
            </a:pPr>
            <a:r>
              <a:rPr lang="en-US" sz="1200" b="0" i="0" dirty="0">
                <a:effectLst/>
              </a:rPr>
              <a:t>The preceding evening NICT hosted a THz Social, welcoming the presenters, demo assistants and many of the 802 Wireless Interim Session attendees.</a:t>
            </a:r>
          </a:p>
        </p:txBody>
      </p:sp>
      <p:sp>
        <p:nvSpPr>
          <p:cNvPr id="8" name="Slide Number Placeholder 6">
            <a:extLst>
              <a:ext uri="{FF2B5EF4-FFF2-40B4-BE49-F238E27FC236}">
                <a16:creationId xmlns:a16="http://schemas.microsoft.com/office/drawing/2014/main" id="{5A7A60F5-CA9E-FF9C-96FF-17B14198E10F}"/>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pic>
        <p:nvPicPr>
          <p:cNvPr id="5" name="Picture 4" descr="Several people standing in a room&#10;&#10;AI-generated content may be incorrect.">
            <a:extLst>
              <a:ext uri="{FF2B5EF4-FFF2-40B4-BE49-F238E27FC236}">
                <a16:creationId xmlns:a16="http://schemas.microsoft.com/office/drawing/2014/main" id="{BE8047E4-F870-EF3E-FA4F-8B8EB8DEE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903" y="1763363"/>
            <a:ext cx="8258194" cy="4645235"/>
          </a:xfrm>
          <a:prstGeom prst="rect">
            <a:avLst/>
          </a:prstGeom>
        </p:spPr>
      </p:pic>
    </p:spTree>
    <p:extLst>
      <p:ext uri="{BB962C8B-B14F-4D97-AF65-F5344CB8AC3E}">
        <p14:creationId xmlns:p14="http://schemas.microsoft.com/office/powerpoint/2010/main" val="156771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3" name="Picture 2">
            <a:extLst>
              <a:ext uri="{FF2B5EF4-FFF2-40B4-BE49-F238E27FC236}">
                <a16:creationId xmlns:a16="http://schemas.microsoft.com/office/drawing/2014/main" id="{75365AFA-A17C-E976-94F2-42E06D42F444}"/>
              </a:ext>
            </a:extLst>
          </p:cNvPr>
          <p:cNvPicPr>
            <a:picLocks noChangeAspect="1"/>
          </p:cNvPicPr>
          <p:nvPr/>
        </p:nvPicPr>
        <p:blipFill>
          <a:blip r:embed="rId2"/>
          <a:stretch>
            <a:fillRect/>
          </a:stretch>
        </p:blipFill>
        <p:spPr>
          <a:xfrm>
            <a:off x="1678213" y="1319376"/>
            <a:ext cx="8835575" cy="5122594"/>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34</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37</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38</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P802.15.4ab	P802.15.4ac	P802.15.9a	P802.15.4ab	P802.15.6ma</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D1/LB213	D1/LB214	D0/LB215	D5/LB216	D2/LB217</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133	116	129	124	116</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110	92	Auditing	 Auditing	 Auditing</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92	82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3	8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15	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82.71	79.31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85.98	97.62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2.73	8.7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23	24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17.3	20.7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3/4/25	3/24/25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3/28/25	4/8/25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33</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May 2025 802.15 WG Agenda</a:t>
            </a:r>
          </a:p>
        </p:txBody>
      </p:sp>
      <p:pic>
        <p:nvPicPr>
          <p:cNvPr id="2" name="Picture 1">
            <a:extLst>
              <a:ext uri="{FF2B5EF4-FFF2-40B4-BE49-F238E27FC236}">
                <a16:creationId xmlns:a16="http://schemas.microsoft.com/office/drawing/2014/main" id="{D95BD5F9-932C-5824-0A4C-4B49EDE34D27}"/>
              </a:ext>
            </a:extLst>
          </p:cNvPr>
          <p:cNvPicPr>
            <a:picLocks noChangeAspect="1"/>
          </p:cNvPicPr>
          <p:nvPr/>
        </p:nvPicPr>
        <p:blipFill>
          <a:blip r:embed="rId2"/>
          <a:stretch>
            <a:fillRect/>
          </a:stretch>
        </p:blipFill>
        <p:spPr>
          <a:xfrm>
            <a:off x="1091610" y="1213819"/>
            <a:ext cx="10008781" cy="5194920"/>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49376</TotalTime>
  <Words>3796</Words>
  <Application>Microsoft Office PowerPoint</Application>
  <PresentationFormat>Widescreen</PresentationFormat>
  <Paragraphs>546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Rounded MT Bold</vt:lpstr>
      <vt:lpstr>Symbol</vt:lpstr>
      <vt:lpstr>Times New Roman</vt:lpstr>
      <vt:lpstr>IEEE-802_15</vt:lpstr>
      <vt:lpstr> 156th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1587</cp:revision>
  <cp:lastPrinted>2000-07-07T01:25:49Z</cp:lastPrinted>
  <dcterms:created xsi:type="dcterms:W3CDTF">1999-06-22T06:24:01Z</dcterms:created>
  <dcterms:modified xsi:type="dcterms:W3CDTF">2025-05-11T20:26:07Z</dcterms:modified>
  <cp:category/>
</cp:coreProperties>
</file>