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5" r:id="rId2"/>
    <p:sldId id="272" r:id="rId3"/>
    <p:sldId id="5848" r:id="rId4"/>
    <p:sldId id="494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1" d="100"/>
          <a:sy n="71" d="100"/>
        </p:scale>
        <p:origin x="216" y="1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02802-825F-4A5D-BB54-944AD15D10C6}" type="datetimeFigureOut">
              <a:rPr kumimoji="1" lang="ja-JP" altLang="en-US" smtClean="0"/>
              <a:t>2025/3/12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B9519-A529-4581-A4F6-B46EF96A4A71}" type="slidenum">
              <a:rPr kumimoji="1" lang="ja-JP" altLang="en-US" smtClean="0"/>
              <a:t>‹#›</a:t>
            </a:fld>
            <a:endParaRPr kumimoji="1" lang="ja-JP" altLang="en-US"/>
          </a:p>
        </p:txBody>
      </p:sp>
    </p:spTree>
    <p:extLst>
      <p:ext uri="{BB962C8B-B14F-4D97-AF65-F5344CB8AC3E}">
        <p14:creationId xmlns:p14="http://schemas.microsoft.com/office/powerpoint/2010/main" val="2140347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35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26002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7523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1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endParaRPr lang="en-US" altLang="ja-JP" dirty="0"/>
          </a:p>
        </p:txBody>
      </p:sp>
    </p:spTree>
    <p:extLst>
      <p:ext uri="{BB962C8B-B14F-4D97-AF65-F5344CB8AC3E}">
        <p14:creationId xmlns:p14="http://schemas.microsoft.com/office/powerpoint/2010/main" val="384833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0579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69953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978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extLst>
      <p:ext uri="{BB962C8B-B14F-4D97-AF65-F5344CB8AC3E}">
        <p14:creationId xmlns:p14="http://schemas.microsoft.com/office/powerpoint/2010/main" val="159207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extLst>
      <p:ext uri="{BB962C8B-B14F-4D97-AF65-F5344CB8AC3E}">
        <p14:creationId xmlns:p14="http://schemas.microsoft.com/office/powerpoint/2010/main" val="156111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013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18702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129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802-15-25-0161-00-06ma</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r>
              <a:rPr lang="en-US" sz="1800" b="0" strike="noStrike" spc="-1" dirty="0">
                <a:solidFill>
                  <a:srgbClr val="000000"/>
                </a:solidFill>
                <a:latin typeface="Arial"/>
                <a:ea typeface="DejaVu Sans"/>
              </a:rPr>
              <a:t>-</a:t>
            </a: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solidFill>
                <a:srgbClr val="000000"/>
              </a:solidFill>
              <a:latin typeface="Arial"/>
            </a:endParaRPr>
          </a:p>
        </p:txBody>
      </p:sp>
      <p:sp>
        <p:nvSpPr>
          <p:cNvPr id="6" name="CustomShape 8"/>
          <p:cNvSpPr/>
          <p:nvPr/>
        </p:nvSpPr>
        <p:spPr>
          <a:xfrm>
            <a:off x="6354566" y="6546587"/>
            <a:ext cx="2410354" cy="28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l">
              <a:lnSpc>
                <a:spcPct val="100000"/>
              </a:lnSpc>
            </a:pPr>
            <a:r>
              <a:rPr lang="en-IE" sz="1400" b="0" strike="noStrike" spc="-1" dirty="0">
                <a:solidFill>
                  <a:srgbClr val="000000"/>
                </a:solidFill>
                <a:latin typeface="Times New Roman"/>
                <a:ea typeface="DejaVu Sans"/>
              </a:rPr>
              <a:t>Ryuji Kohno(YNU/YRP-IAI)</a:t>
            </a:r>
            <a:endParaRPr lang="en-US" sz="14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March 2025</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420" y="750613"/>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dirty="0">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solidFill>
                  <a:srgbClr val="000000"/>
                </a:solidFill>
                <a:latin typeface="Arial"/>
              </a:rPr>
              <a:t>Seventh Outline Level</a:t>
            </a:r>
          </a:p>
        </p:txBody>
      </p:sp>
    </p:spTree>
    <p:extLst>
      <p:ext uri="{BB962C8B-B14F-4D97-AF65-F5344CB8AC3E}">
        <p14:creationId xmlns:p14="http://schemas.microsoft.com/office/powerpoint/2010/main" val="4010095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nu.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IE" sz="1800" b="1" i="0" u="sng" strike="noStrike" kern="1200" cap="none" spc="-1" normalizeH="0" baseline="0" noProof="0" dirty="0">
                <a:ln>
                  <a:noFill/>
                </a:ln>
                <a:solidFill>
                  <a:srgbClr val="000000"/>
                </a:solidFill>
                <a:effectLst/>
                <a:uLnTx/>
                <a:uFill>
                  <a:solidFill>
                    <a:srgbClr val="FFFFFF"/>
                  </a:solidFill>
                </a:uFill>
                <a:latin typeface="Times New Roman"/>
                <a:ea typeface="DejaVu Sans"/>
              </a:rPr>
              <a:t>Project: IEEE P802.15 Working Group for Wireless Personal Area Networks (WPANs)</a:t>
            </a: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1" lang="en-IE" sz="1600" b="0" i="0" u="none" strike="noStrike" kern="1200" cap="none" spc="-1" normalizeH="0" baseline="0" noProof="0" dirty="0">
                <a:ln>
                  <a:noFill/>
                </a:ln>
                <a:solidFill>
                  <a:srgbClr val="000000"/>
                </a:solidFill>
                <a:effectLst/>
                <a:uLnTx/>
                <a:uFillTx/>
                <a:latin typeface="Times New Roman"/>
                <a:ea typeface="DejaVu Sans"/>
              </a:rPr>
              <a:t> TG6ma </a:t>
            </a:r>
            <a:r>
              <a:rPr kumimoji="1" lang="en-IE" sz="1600" spc="-1" dirty="0">
                <a:solidFill>
                  <a:srgbClr val="000000"/>
                </a:solidFill>
                <a:latin typeface="Times New Roman"/>
                <a:ea typeface="DejaVu Sans"/>
              </a:rPr>
              <a:t>Motions to Approval of Comments Resolutions and to Formation of CRG for Recirculation  </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Date Submitted: 13</a:t>
            </a:r>
            <a:r>
              <a:rPr kumimoji="1" lang="en-IE" sz="1600" b="1" i="0" u="none" strike="noStrike" kern="1200" cap="none" spc="-1" normalizeH="0" baseline="33000" noProof="0" dirty="0">
                <a:ln>
                  <a:noFill/>
                </a:ln>
                <a:solidFill>
                  <a:srgbClr val="000000"/>
                </a:solidFill>
                <a:effectLst/>
                <a:uLnTx/>
                <a:uFillTx/>
                <a:latin typeface="Times New Roman"/>
                <a:ea typeface="DejaVu Sans"/>
              </a:rPr>
              <a:t>th</a:t>
            </a:r>
            <a:r>
              <a:rPr kumimoji="1" lang="en-IE" sz="1600" b="1" i="0" u="none" strike="noStrike" kern="1200" cap="none" spc="-1" normalizeH="0" baseline="0" noProof="0" dirty="0">
                <a:ln>
                  <a:noFill/>
                </a:ln>
                <a:solidFill>
                  <a:srgbClr val="000000"/>
                </a:solidFill>
                <a:effectLst/>
                <a:uLnTx/>
                <a:uFillTx/>
                <a:latin typeface="Times New Roman"/>
                <a:ea typeface="DejaVu Sans"/>
              </a:rPr>
              <a:t> </a:t>
            </a:r>
            <a:r>
              <a:rPr kumimoji="1" lang="en-IE" sz="1600" b="1" i="0" u="none" strike="noStrike" kern="1200" cap="none" spc="-1" normalizeH="0" baseline="0" noProof="0" dirty="0" err="1">
                <a:ln>
                  <a:noFill/>
                </a:ln>
                <a:solidFill>
                  <a:srgbClr val="000000"/>
                </a:solidFill>
                <a:effectLst/>
                <a:uLnTx/>
                <a:uFillTx/>
                <a:latin typeface="Times New Roman"/>
                <a:ea typeface="DejaVu Sans"/>
              </a:rPr>
              <a:t>Moarch</a:t>
            </a:r>
            <a:r>
              <a:rPr kumimoji="1" lang="en-IE" sz="1600" b="1" i="0" u="none" strike="noStrike" kern="1200" cap="none" spc="-1" normalizeH="0" baseline="0" noProof="0" dirty="0">
                <a:ln>
                  <a:noFill/>
                </a:ln>
                <a:solidFill>
                  <a:srgbClr val="000000"/>
                </a:solidFill>
                <a:effectLst/>
                <a:uLnTx/>
                <a:uFillTx/>
                <a:latin typeface="Times New Roman"/>
                <a:ea typeface="DejaVu Sans"/>
              </a:rPr>
              <a:t> 2025</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Source: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Tryuji</a:t>
            </a:r>
            <a:r>
              <a:rPr kumimoji="1" lang="en-IE" sz="1600" b="0" i="0" u="none" strike="noStrike" kern="1200" cap="none" spc="-1" normalizeH="0" baseline="0" noProof="0" dirty="0">
                <a:ln>
                  <a:noFill/>
                </a:ln>
                <a:solidFill>
                  <a:srgbClr val="000000"/>
                </a:solidFill>
                <a:effectLst/>
                <a:uLnTx/>
                <a:uFillTx/>
                <a:latin typeface="Times New Roman"/>
                <a:ea typeface="DejaVu Sans"/>
              </a:rPr>
              <a:t> Kohno (YNU/YRP-IAI)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E-Mail: </a:t>
            </a:r>
            <a:r>
              <a:rPr kumimoji="1" lang="en-IE" sz="1600" spc="-1" dirty="0">
                <a:solidFill>
                  <a:srgbClr val="000000"/>
                </a:solidFill>
                <a:latin typeface="Times New Roman"/>
                <a:ea typeface="DejaVu Sans"/>
                <a:hlinkClick r:id="rId2"/>
              </a:rPr>
              <a:t>Kohno@ynu.ac.jp</a:t>
            </a:r>
            <a:r>
              <a:rPr kumimoji="1" lang="en-IE" sz="1600" spc="-1" dirty="0">
                <a:solidFill>
                  <a:srgbClr val="000000"/>
                </a:solidFill>
                <a:latin typeface="Times New Roman"/>
                <a:ea typeface="DejaVu Sans"/>
              </a:rPr>
              <a:t>, </a:t>
            </a:r>
            <a:r>
              <a:rPr kumimoji="1" lang="en-IE" sz="1600" spc="-1" dirty="0" err="1">
                <a:solidFill>
                  <a:srgbClr val="000000"/>
                </a:solidFill>
                <a:latin typeface="Times New Roman"/>
                <a:ea typeface="DejaVu Sans"/>
              </a:rPr>
              <a:t>Kohno@yrp-iai.j</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defTabSz="914400">
              <a:spcBef>
                <a:spcPts val="598"/>
              </a:spcBef>
              <a:spcAft>
                <a:spcPts val="598"/>
              </a:spcAf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altLang="ja-JP" sz="1600" b="0" i="0" u="none" strike="noStrike" kern="1200" cap="none" spc="-1" normalizeH="0" baseline="0" noProof="0" dirty="0">
                <a:ln>
                  <a:noFill/>
                </a:ln>
                <a:solidFill>
                  <a:srgbClr val="000000"/>
                </a:solidFill>
                <a:effectLst/>
                <a:uLnTx/>
                <a:uFillTx/>
                <a:latin typeface="Times New Roman"/>
                <a:ea typeface="DejaVu Sans"/>
              </a:rPr>
              <a:t>TG6ma </a:t>
            </a:r>
            <a:r>
              <a:rPr kumimoji="1" lang="en-IE" altLang="ja-JP" sz="1600" spc="-1" dirty="0">
                <a:solidFill>
                  <a:srgbClr val="000000"/>
                </a:solidFill>
                <a:latin typeface="Times New Roman"/>
                <a:ea typeface="DejaVu Sans"/>
              </a:rPr>
              <a:t>Motions to Approval of Comments Resolutions and to Formation of CRG for Recirculation  </a:t>
            </a:r>
            <a:r>
              <a:rPr kumimoji="1" lang="en-IE" altLang="ja-JP" sz="1600" b="0" i="0" u="none" strike="noStrike" kern="1200" cap="none" spc="-1" normalizeH="0" baseline="0" noProof="0" dirty="0">
                <a:ln>
                  <a:noFill/>
                </a:ln>
                <a:solidFill>
                  <a:srgbClr val="000000"/>
                </a:solidFill>
                <a:effectLst/>
                <a:uLnTx/>
                <a:uFillTx/>
                <a:latin typeface="Times New Roman"/>
                <a:ea typeface="DejaVu Sans"/>
              </a:rPr>
              <a:t>	</a:t>
            </a:r>
            <a:endParaRPr kumimoji="1" lang="en-US" altLang="ja-JP"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Comments resolution of Std. IEEE802.15.6-2012; IEEE802.15.6ma draft D04 </a:t>
            </a:r>
            <a:r>
              <a:rPr kumimoji="1" lang="en-IE" sz="1600" b="0" i="0" u="none" strike="noStrike" kern="1200" cap="none" spc="-1" normalizeH="0" baseline="0" noProof="0">
                <a:ln>
                  <a:noFill/>
                </a:ln>
                <a:solidFill>
                  <a:srgbClr val="000000"/>
                </a:solidFill>
                <a:effectLst/>
                <a:uLnTx/>
                <a:uFillTx/>
                <a:latin typeface="Times New Roman"/>
                <a:ea typeface="DejaVu Sans"/>
              </a:rPr>
              <a:t>has been </a:t>
            </a:r>
            <a:r>
              <a:rPr kumimoji="1" lang="en-IE" sz="1600" b="0" i="0" u="none" strike="noStrike" kern="1200" cap="none" spc="-1" normalizeH="0" baseline="0" noProof="0" dirty="0">
                <a:ln>
                  <a:noFill/>
                </a:ln>
                <a:solidFill>
                  <a:srgbClr val="000000"/>
                </a:solidFill>
                <a:effectLst/>
                <a:uLnTx/>
                <a:uFillTx/>
                <a:latin typeface="Times New Roman"/>
                <a:ea typeface="DejaVu Sans"/>
              </a:rPr>
              <a:t>approved </a:t>
            </a:r>
            <a:r>
              <a:rPr kumimoji="1" lang="en-IE" sz="1600" spc="-1" dirty="0">
                <a:solidFill>
                  <a:srgbClr val="000000"/>
                </a:solidFill>
                <a:latin typeface="Times New Roman"/>
                <a:ea typeface="DejaVu Sans"/>
              </a:rPr>
              <a:t>by motion to 2</a:t>
            </a:r>
            <a:r>
              <a:rPr kumimoji="1" lang="en-IE" sz="1600" spc="-1" baseline="30000" dirty="0">
                <a:solidFill>
                  <a:srgbClr val="000000"/>
                </a:solidFill>
                <a:latin typeface="Times New Roman"/>
                <a:ea typeface="DejaVu Sans"/>
              </a:rPr>
              <a:t>nd</a:t>
            </a:r>
            <a:r>
              <a:rPr kumimoji="1" lang="en-IE" sz="1600" spc="-1" dirty="0">
                <a:solidFill>
                  <a:srgbClr val="000000"/>
                </a:solidFill>
                <a:latin typeface="Times New Roman"/>
                <a:ea typeface="DejaVu Sans"/>
              </a:rPr>
              <a:t> recirculation of Letter Ballot(LB) and formation of CRG in TG15.6ma.</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Purpose: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 to LB.</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Notice:</a:t>
            </a:r>
            <a:r>
              <a:rPr kumimoji="1"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Release:</a:t>
            </a:r>
            <a:r>
              <a:rPr kumimoji="1"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1" lang="en-US" sz="1600" b="0" i="0" u="none" strike="noStrike" kern="1200" cap="none" spc="-1" normalizeH="0" baseline="0" noProof="0" dirty="0">
              <a:ln>
                <a:noFill/>
              </a:ln>
              <a:solidFill>
                <a:srgbClr val="000000"/>
              </a:solidFill>
              <a:effectLst/>
              <a:uLnTx/>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TG6ma Approves comment resolutions in document 15-25-0138-04-006a.</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Marco Hernandez</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Anonymously approved</a:t>
            </a:r>
            <a:endParaRPr lang="en-US" sz="2000" b="0" strike="noStrike" spc="-1" dirty="0">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Approval of comment resolutions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479611" y="1698327"/>
            <a:ext cx="8368553" cy="4722681"/>
          </a:xfrm>
        </p:spPr>
        <p:txBody>
          <a:bodyPr>
            <a:normAutofit/>
          </a:bodyPr>
          <a:lstStyle/>
          <a:p>
            <a:pPr marL="0" indent="0" algn="just">
              <a:buNone/>
            </a:pPr>
            <a:r>
              <a:rPr kumimoji="1" lang="en-US" altLang="ja-JP" sz="1600" dirty="0"/>
              <a:t>Move that 802.15 WG approves the formation of a Comment Resolution Group (CRG) for the WG balloting of P802.15.6ma with the following membership: Ryuji Kohno (YNU/YRP-IAI), Marco Hernandez(CWC), Huan-Bang Li(NICT), Takumi Kobayashi (</a:t>
            </a:r>
            <a:r>
              <a:rPr kumimoji="1" lang="en-US" altLang="ja-JP" sz="1600" dirty="0" err="1"/>
              <a:t>Nitech</a:t>
            </a:r>
            <a:r>
              <a:rPr kumimoji="1" lang="en-US" altLang="ja-JP" sz="1600" dirty="0"/>
              <a:t>), Seong-Soon Joo (NHT).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kumimoji="1" lang="en-US" altLang="ja-JP" sz="1600" dirty="0"/>
              <a:t>Moved By: Ryuji Kohno</a:t>
            </a:r>
          </a:p>
          <a:p>
            <a:pPr marL="0" indent="0">
              <a:buNone/>
            </a:pPr>
            <a:r>
              <a:rPr kumimoji="1" lang="en-US" altLang="ja-JP" sz="1600" dirty="0"/>
              <a:t>Seconded By: Takumi Kobayashi</a:t>
            </a:r>
          </a:p>
          <a:p>
            <a:pPr marL="0" indent="0">
              <a:buNone/>
            </a:pPr>
            <a:r>
              <a:rPr lang="en-US" altLang="ja-JP" sz="1600" dirty="0"/>
              <a:t>Motion; </a:t>
            </a:r>
            <a:r>
              <a:rPr lang="en-US" altLang="ja-JP" sz="1600" b="0" strike="noStrike" spc="-1" dirty="0">
                <a:solidFill>
                  <a:srgbClr val="000000"/>
                </a:solidFill>
                <a:latin typeface="Arial"/>
                <a:ea typeface="DejaVu Sans"/>
              </a:rPr>
              <a:t>Anonymously approved</a:t>
            </a:r>
            <a:endParaRPr kumimoji="1" lang="en-US" altLang="ja-JP" sz="1600" dirty="0"/>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1210234" y="722428"/>
            <a:ext cx="7404847" cy="895498"/>
          </a:xfrm>
        </p:spPr>
        <p:txBody>
          <a:bodyPr/>
          <a:lstStyle/>
          <a:p>
            <a:br>
              <a:rPr lang="en-US" altLang="ja-JP" sz="3600" dirty="0">
                <a:latin typeface="+mn-lt"/>
              </a:rPr>
            </a:br>
            <a:r>
              <a:rPr lang="en-US" altLang="ja-JP" sz="3600" dirty="0">
                <a:latin typeface="+mn-lt"/>
              </a:rPr>
              <a:t>TG Motion to approve the formation of CRG</a:t>
            </a:r>
            <a:br>
              <a:rPr lang="en-US" altLang="ja-JP" sz="3600" dirty="0">
                <a:latin typeface="+mn-lt"/>
              </a:rPr>
            </a:br>
            <a:endParaRPr kumimoji="1" lang="ja-JP" altLang="en-US" sz="3600" dirty="0">
              <a:latin typeface="+mn-lt"/>
            </a:endParaRPr>
          </a:p>
        </p:txBody>
      </p:sp>
    </p:spTree>
    <p:extLst>
      <p:ext uri="{BB962C8B-B14F-4D97-AF65-F5344CB8AC3E}">
        <p14:creationId xmlns:p14="http://schemas.microsoft.com/office/powerpoint/2010/main" val="806576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02527" y="2614961"/>
            <a:ext cx="7793773" cy="1082981"/>
          </a:xfrm>
        </p:spPr>
        <p:txBody>
          <a:bodyPr/>
          <a:lstStyle/>
          <a:p>
            <a:r>
              <a:rPr kumimoji="1" lang="en-US" altLang="ja-JP" sz="3200" dirty="0"/>
              <a:t>Thank you for your attention</a:t>
            </a:r>
            <a:br>
              <a:rPr kumimoji="1" lang="en-US" altLang="ja-JP" sz="3200" dirty="0"/>
            </a:br>
            <a:br>
              <a:rPr kumimoji="1" lang="en-US" altLang="ja-JP" sz="3200" dirty="0"/>
            </a:br>
            <a:endParaRPr kumimoji="1" lang="ja-JP" altLang="en-US" sz="3200"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5306</TotalTime>
  <Words>408</Words>
  <Application>Microsoft Office PowerPoint</Application>
  <PresentationFormat>画面に合わせる (4:3)</PresentationFormat>
  <Paragraphs>25</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游ゴシック</vt:lpstr>
      <vt:lpstr>Arial</vt:lpstr>
      <vt:lpstr>Symbol</vt:lpstr>
      <vt:lpstr>Times New Roman</vt:lpstr>
      <vt:lpstr>Wingdings</vt:lpstr>
      <vt:lpstr>Office Theme</vt:lpstr>
      <vt:lpstr>PowerPoint プレゼンテーション</vt:lpstr>
      <vt:lpstr>TG motion: Approval of comment resolutions</vt:lpstr>
      <vt:lpstr> TG Motion to approve the formation of CRG </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kohno@ynu.ac.jp</dc:creator>
  <cp:lastModifiedBy>kohno@ynu.ac.jp</cp:lastModifiedBy>
  <cp:revision>12</cp:revision>
  <dcterms:created xsi:type="dcterms:W3CDTF">2024-09-08T07:09:38Z</dcterms:created>
  <dcterms:modified xsi:type="dcterms:W3CDTF">2025-03-13T12:52:17Z</dcterms:modified>
</cp:coreProperties>
</file>