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259" r:id="rId5"/>
    <p:sldId id="260" r:id="rId6"/>
    <p:sldId id="5885" r:id="rId7"/>
    <p:sldId id="6216" r:id="rId8"/>
    <p:sldId id="6217" r:id="rId9"/>
    <p:sldId id="6219" r:id="rId10"/>
    <p:sldId id="272" r:id="rId11"/>
    <p:sldId id="6218" r:id="rId12"/>
    <p:sldId id="5848" r:id="rId13"/>
    <p:sldId id="4945" r:id="rId14"/>
    <p:sldId id="5880" r:id="rId15"/>
    <p:sldId id="5881" r:id="rId16"/>
    <p:sldId id="285" r:id="rId17"/>
    <p:sldId id="5830"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3400" autoAdjust="0"/>
  </p:normalViewPr>
  <p:slideViewPr>
    <p:cSldViewPr snapToGrid="0">
      <p:cViewPr varScale="1">
        <p:scale>
          <a:sx n="70" d="100"/>
          <a:sy n="70" d="100"/>
        </p:scale>
        <p:origin x="1102" y="30"/>
      </p:cViewPr>
      <p:guideLst/>
    </p:cSldViewPr>
  </p:slideViewPr>
  <p:outlineViewPr>
    <p:cViewPr>
      <p:scale>
        <a:sx n="33" d="100"/>
        <a:sy n="33" d="100"/>
      </p:scale>
      <p:origin x="0" y="-1847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2025/3/13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15</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9BF68-FFD4-5BC4-BE7A-C0F63F07FBF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4EA779E-258E-7FA1-9B8A-235080756E0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40A3885-3CAD-3062-71BC-ED680355E9A7}"/>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4FBD3122-4C4B-30B0-8B27-CDFD4A48522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38603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extLst>
      <p:ext uri="{BB962C8B-B14F-4D97-AF65-F5344CB8AC3E}">
        <p14:creationId xmlns:p14="http://schemas.microsoft.com/office/powerpoint/2010/main" val="3151345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9</a:t>
            </a:fld>
            <a:endParaRPr kumimoji="1" lang="ja-JP" altLang="en-US"/>
          </a:p>
        </p:txBody>
      </p:sp>
    </p:spTree>
    <p:extLst>
      <p:ext uri="{BB962C8B-B14F-4D97-AF65-F5344CB8AC3E}">
        <p14:creationId xmlns:p14="http://schemas.microsoft.com/office/powerpoint/2010/main" val="389936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11</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802.15-25-0151-01-06ma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dirty="0"/>
              <a:t>1</a:t>
            </a:r>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March 2025]</a:t>
            </a:r>
          </a:p>
          <a:p>
            <a:r>
              <a:rPr lang="en-US" altLang="ja-JP" sz="1600" b="1" dirty="0">
                <a:ea typeface="ＭＳ Ｐゴシック" charset="-128"/>
              </a:rPr>
              <a:t>Date Submitted: </a:t>
            </a:r>
            <a:r>
              <a:rPr lang="en-US" altLang="ja-JP" sz="1600" dirty="0">
                <a:ea typeface="ＭＳ Ｐゴシック" charset="-128"/>
              </a:rPr>
              <a:t>[13</a:t>
            </a:r>
            <a:r>
              <a:rPr lang="en-US" altLang="ja-JP" sz="1600" baseline="30000" dirty="0">
                <a:ea typeface="ＭＳ Ｐゴシック" charset="-128"/>
              </a:rPr>
              <a:t>th</a:t>
            </a:r>
            <a:r>
              <a:rPr lang="en-US" altLang="ja-JP" sz="1600" dirty="0">
                <a:ea typeface="ＭＳ Ｐゴシック" charset="-128"/>
              </a:rPr>
              <a:t> March 2025]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January 2025.]</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31"/>
          <p:cNvSpPr/>
          <p:nvPr/>
        </p:nvSpPr>
        <p:spPr>
          <a:xfrm>
            <a:off x="743803" y="2169994"/>
            <a:ext cx="8226000" cy="4158017"/>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85000" lnSpcReduction="10000"/>
          </a:bodyPr>
          <a:lstStyle/>
          <a:p>
            <a:pPr>
              <a:lnSpc>
                <a:spcPct val="100000"/>
              </a:lnSpc>
            </a:pPr>
            <a:r>
              <a:rPr lang="en-US" sz="2000" b="0" strike="noStrike" spc="-1" dirty="0">
                <a:solidFill>
                  <a:srgbClr val="000000"/>
                </a:solidFill>
                <a:latin typeface="Arial"/>
                <a:ea typeface="DejaVu Sans"/>
              </a:rPr>
              <a:t>Move that 802.15 WG start a WG Letter Ballot requesting approval of CA document 15-24-0348-04 and document P802-15-6ma_D04 (as edited in accordance with the instructions in document 15-25-0138-04) and to forward document P802-15-6ma_D05, as edited in accordance with the instructions in document 15-25-0138-04, and CA document 15-24-0348-04 to Standards Association ballot pending the completion and inclusion of the edits in the draft.</a:t>
            </a:r>
          </a:p>
          <a:p>
            <a:pPr>
              <a:lnSpc>
                <a:spcPct val="100000"/>
              </a:lnSpc>
            </a:pPr>
            <a:endParaRPr lang="en-US" sz="2000" b="0" i="1" strike="noStrike" spc="-1" dirty="0">
              <a:solidFill>
                <a:srgbClr val="000000"/>
              </a:solidFill>
              <a:latin typeface="Arial"/>
              <a:ea typeface="DejaVu Sans"/>
            </a:endParaRPr>
          </a:p>
          <a:p>
            <a:pPr>
              <a:lnSpc>
                <a:spcPct val="100000"/>
              </a:lnSpc>
            </a:pPr>
            <a:r>
              <a:rPr lang="en-US" sz="2000" b="0" strike="noStrike" spc="-1" dirty="0">
                <a:solidFill>
                  <a:srgbClr val="000000"/>
                </a:solidFill>
                <a:latin typeface="Arial"/>
                <a:ea typeface="DejaVu Sans"/>
              </a:rPr>
              <a:t>Moved by: Ryuji Kohno</a:t>
            </a:r>
          </a:p>
          <a:p>
            <a:pPr>
              <a:lnSpc>
                <a:spcPct val="100000"/>
              </a:lnSpc>
            </a:pPr>
            <a:r>
              <a:rPr lang="en-US" sz="2000" b="0" strike="noStrike" spc="-1" dirty="0">
                <a:solidFill>
                  <a:srgbClr val="000000"/>
                </a:solidFill>
                <a:latin typeface="Arial"/>
                <a:ea typeface="DejaVu Sans"/>
              </a:rPr>
              <a:t>Seconded by: Phil Beecher</a:t>
            </a:r>
          </a:p>
          <a:p>
            <a:pPr>
              <a:lnSpc>
                <a:spcPct val="100000"/>
              </a:lnSpc>
            </a:pPr>
            <a:r>
              <a:rPr lang="en-US" sz="2000" b="0" strike="noStrike" spc="-1" dirty="0">
                <a:solidFill>
                  <a:srgbClr val="000000"/>
                </a:solidFill>
                <a:latin typeface="Arial"/>
                <a:ea typeface="DejaVu Sans"/>
              </a:rPr>
              <a:t>Result: Approved</a:t>
            </a:r>
          </a:p>
          <a:p>
            <a:pPr>
              <a:lnSpc>
                <a:spcPct val="100000"/>
              </a:lnSpc>
            </a:pPr>
            <a:endParaRPr lang="en-US" sz="2000" b="0" strike="noStrike" spc="-1" dirty="0">
              <a:solidFill>
                <a:srgbClr val="000000"/>
              </a:solidFill>
              <a:latin typeface="Arial"/>
              <a:ea typeface="DejaVu Sans"/>
            </a:endParaRPr>
          </a:p>
          <a:p>
            <a:pPr>
              <a:lnSpc>
                <a:spcPct val="100000"/>
              </a:lnSpc>
            </a:pPr>
            <a:r>
              <a:rPr lang="en-US" sz="2000" b="0" strike="noStrike" spc="-1" dirty="0">
                <a:solidFill>
                  <a:srgbClr val="000000"/>
                </a:solidFill>
                <a:latin typeface="Arial"/>
              </a:rPr>
              <a:t>Yes	38	100.0%</a:t>
            </a:r>
          </a:p>
          <a:p>
            <a:pPr>
              <a:lnSpc>
                <a:spcPct val="100000"/>
              </a:lnSpc>
            </a:pPr>
            <a:r>
              <a:rPr lang="en-US" sz="2000" b="0" strike="noStrike" spc="-1" dirty="0">
                <a:solidFill>
                  <a:srgbClr val="000000"/>
                </a:solidFill>
                <a:latin typeface="Arial"/>
              </a:rPr>
              <a:t>No	0	0.0%</a:t>
            </a:r>
          </a:p>
          <a:p>
            <a:pPr>
              <a:lnSpc>
                <a:spcPct val="100000"/>
              </a:lnSpc>
            </a:pPr>
            <a:r>
              <a:rPr lang="en-US" sz="2000" b="0" strike="noStrike" spc="-1" dirty="0">
                <a:solidFill>
                  <a:srgbClr val="000000"/>
                </a:solidFill>
                <a:latin typeface="Arial"/>
              </a:rPr>
              <a:t>Abstain	0	0.0%</a:t>
            </a:r>
          </a:p>
          <a:p>
            <a:pPr>
              <a:lnSpc>
                <a:spcPct val="100000"/>
              </a:lnSpc>
            </a:pPr>
            <a:r>
              <a:rPr lang="en-US" sz="2000" b="0" strike="noStrike" spc="-1" dirty="0">
                <a:solidFill>
                  <a:srgbClr val="000000"/>
                </a:solidFill>
                <a:latin typeface="Arial"/>
              </a:rPr>
              <a:t>Valid	38	</a:t>
            </a:r>
          </a:p>
          <a:p>
            <a:pPr>
              <a:lnSpc>
                <a:spcPct val="100000"/>
              </a:lnSpc>
            </a:pPr>
            <a:r>
              <a:rPr lang="en-US" sz="2000" b="0" strike="noStrike" spc="-1" dirty="0">
                <a:solidFill>
                  <a:srgbClr val="000000"/>
                </a:solidFill>
                <a:latin typeface="Arial"/>
              </a:rPr>
              <a:t>Unexercised	0	</a:t>
            </a:r>
          </a:p>
          <a:p>
            <a:pPr>
              <a:lnSpc>
                <a:spcPct val="100000"/>
              </a:lnSpc>
            </a:pPr>
            <a:r>
              <a:rPr lang="en-US" sz="2000" b="0" strike="noStrike" spc="-1" dirty="0">
                <a:solidFill>
                  <a:srgbClr val="000000"/>
                </a:solidFill>
                <a:latin typeface="Arial"/>
              </a:rPr>
              <a:t>Tota 	38	</a:t>
            </a:r>
          </a:p>
          <a:p>
            <a:pPr>
              <a:lnSpc>
                <a:spcPct val="100000"/>
              </a:lnSpc>
            </a:pPr>
            <a:endParaRPr lang="en-US" sz="2000" b="0" strike="noStrike" spc="-1" dirty="0">
              <a:solidFill>
                <a:srgbClr val="000000"/>
              </a:solidFill>
              <a:latin typeface="Arial"/>
            </a:endParaRPr>
          </a:p>
        </p:txBody>
      </p:sp>
      <p:sp>
        <p:nvSpPr>
          <p:cNvPr id="86"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 to start Recirculation Letter Ballot</a:t>
            </a:r>
          </a:p>
        </p:txBody>
      </p:sp>
      <p:sp>
        <p:nvSpPr>
          <p:cNvPr id="3" name="日付プレースホルダー 2">
            <a:extLst>
              <a:ext uri="{FF2B5EF4-FFF2-40B4-BE49-F238E27FC236}">
                <a16:creationId xmlns:a16="http://schemas.microsoft.com/office/drawing/2014/main" id="{6DBA4183-E6B3-EB90-3DB1-FD0277EF1013}"/>
              </a:ext>
            </a:extLst>
          </p:cNvPr>
          <p:cNvSpPr>
            <a:spLocks noGrp="1"/>
          </p:cNvSpPr>
          <p:nvPr>
            <p:ph type="dt" sz="half" idx="2"/>
          </p:nvPr>
        </p:nvSpPr>
        <p:spPr/>
        <p:txBody>
          <a:bodyPr/>
          <a:lstStyle/>
          <a:p>
            <a:r>
              <a:rPr lang="en-US" altLang="ja-JP"/>
              <a:t>March 2025</a:t>
            </a:r>
            <a:endParaRPr lang="en-US" altLang="ja-JP" dirty="0"/>
          </a:p>
        </p:txBody>
      </p:sp>
      <p:sp>
        <p:nvSpPr>
          <p:cNvPr id="4" name="スライド番号プレースホルダー 3">
            <a:extLst>
              <a:ext uri="{FF2B5EF4-FFF2-40B4-BE49-F238E27FC236}">
                <a16:creationId xmlns:a16="http://schemas.microsoft.com/office/drawing/2014/main" id="{686C7AB0-3FBF-28B2-E6E9-DB47D72918AD}"/>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10</a:t>
            </a:fld>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March 2025</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11</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8030400"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74093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7230229"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SA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737894"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SA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60028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SA, SA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5323631" y="3799878"/>
            <a:ext cx="1339992" cy="1658699"/>
            <a:chOff x="4758751" y="2157579"/>
            <a:chExt cx="112269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Standard Association Ballot (SA)</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February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174569" y="1535999"/>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513336"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972501"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442817"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901981"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6393900"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465650" y="3275155"/>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514852"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15635"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 name="楕円 1">
            <a:extLst>
              <a:ext uri="{FF2B5EF4-FFF2-40B4-BE49-F238E27FC236}">
                <a16:creationId xmlns:a16="http://schemas.microsoft.com/office/drawing/2014/main" id="{6DAE91D8-7811-E0BB-6405-EDE8067E623A}"/>
              </a:ext>
            </a:extLst>
          </p:cNvPr>
          <p:cNvSpPr/>
          <p:nvPr/>
        </p:nvSpPr>
        <p:spPr>
          <a:xfrm>
            <a:off x="4979636"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3" name="テキスト ボックス 2">
            <a:extLst>
              <a:ext uri="{FF2B5EF4-FFF2-40B4-BE49-F238E27FC236}">
                <a16:creationId xmlns:a16="http://schemas.microsoft.com/office/drawing/2014/main" id="{795C6201-8E75-2DC9-693D-F3839338E9F9}"/>
              </a:ext>
            </a:extLst>
          </p:cNvPr>
          <p:cNvSpPr txBox="1"/>
          <p:nvPr/>
        </p:nvSpPr>
        <p:spPr>
          <a:xfrm>
            <a:off x="4687382" y="3526719"/>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Dec. 2024</a:t>
            </a:r>
          </a:p>
        </p:txBody>
      </p:sp>
      <p:sp>
        <p:nvSpPr>
          <p:cNvPr id="5" name="テキスト ボックス 4">
            <a:extLst>
              <a:ext uri="{FF2B5EF4-FFF2-40B4-BE49-F238E27FC236}">
                <a16:creationId xmlns:a16="http://schemas.microsoft.com/office/drawing/2014/main" id="{3066E0AE-9871-B5BB-18C5-3F6BE252F1CE}"/>
              </a:ext>
            </a:extLst>
          </p:cNvPr>
          <p:cNvSpPr txBox="1"/>
          <p:nvPr/>
        </p:nvSpPr>
        <p:spPr>
          <a:xfrm>
            <a:off x="5079713" y="1546943"/>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9" name="楕円 8">
            <a:extLst>
              <a:ext uri="{FF2B5EF4-FFF2-40B4-BE49-F238E27FC236}">
                <a16:creationId xmlns:a16="http://schemas.microsoft.com/office/drawing/2014/main" id="{135793AD-CF30-28A8-F1CE-CA4B55ADCA8B}"/>
              </a:ext>
            </a:extLst>
          </p:cNvPr>
          <p:cNvSpPr/>
          <p:nvPr/>
        </p:nvSpPr>
        <p:spPr>
          <a:xfrm>
            <a:off x="5921170" y="3281047"/>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March 2025</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12</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sp>
        <p:nvSpPr>
          <p:cNvPr id="8" name="TextBox 15">
            <a:extLst>
              <a:ext uri="{FF2B5EF4-FFF2-40B4-BE49-F238E27FC236}">
                <a16:creationId xmlns:a16="http://schemas.microsoft.com/office/drawing/2014/main" id="{19CB4F6E-861E-62C4-C702-51704F5C2FC1}"/>
              </a:ext>
            </a:extLst>
          </p:cNvPr>
          <p:cNvSpPr txBox="1"/>
          <p:nvPr/>
        </p:nvSpPr>
        <p:spPr>
          <a:xfrm>
            <a:off x="4944094" y="6199605"/>
            <a:ext cx="4111741" cy="307777"/>
          </a:xfrm>
          <a:prstGeom prst="rect">
            <a:avLst/>
          </a:prstGeom>
          <a:noFill/>
        </p:spPr>
        <p:txBody>
          <a:bodyPr wrap="square">
            <a:spAutoFit/>
          </a:bodyPr>
          <a:lstStyle/>
          <a:p>
            <a:r>
              <a:rPr lang="en-US" sz="1400" dirty="0">
                <a:highlight>
                  <a:srgbClr val="FFFF00"/>
                </a:highlight>
              </a:rPr>
              <a:t>Reference: doc.#15-23-0369-09-06ma</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4128827762"/>
              </p:ext>
            </p:extLst>
          </p:nvPr>
        </p:nvGraphicFramePr>
        <p:xfrm>
          <a:off x="88164" y="986445"/>
          <a:ext cx="9055836" cy="5220104"/>
        </p:xfrm>
        <a:graphic>
          <a:graphicData uri="http://schemas.openxmlformats.org/drawingml/2006/table">
            <a:tbl>
              <a:tblPr/>
              <a:tblGrid>
                <a:gridCol w="2646343">
                  <a:extLst>
                    <a:ext uri="{9D8B030D-6E8A-4147-A177-3AD203B41FA5}">
                      <a16:colId xmlns:a16="http://schemas.microsoft.com/office/drawing/2014/main" val="2843118563"/>
                    </a:ext>
                  </a:extLst>
                </a:gridCol>
                <a:gridCol w="695981">
                  <a:extLst>
                    <a:ext uri="{9D8B030D-6E8A-4147-A177-3AD203B41FA5}">
                      <a16:colId xmlns:a16="http://schemas.microsoft.com/office/drawing/2014/main" val="1009682093"/>
                    </a:ext>
                  </a:extLst>
                </a:gridCol>
                <a:gridCol w="2658078">
                  <a:extLst>
                    <a:ext uri="{9D8B030D-6E8A-4147-A177-3AD203B41FA5}">
                      <a16:colId xmlns:a16="http://schemas.microsoft.com/office/drawing/2014/main" val="3527062817"/>
                    </a:ext>
                  </a:extLst>
                </a:gridCol>
                <a:gridCol w="3055434">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310372">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Adding MAC text. Revise PHY text.</a:t>
                      </a:r>
                      <a:b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34244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submission: </a:t>
                      </a:r>
                      <a:r>
                        <a:rPr lang="en-US" sz="1050" b="1" i="0" u="none" strike="noStrike" dirty="0">
                          <a:solidFill>
                            <a:srgbClr val="000000"/>
                          </a:solidFill>
                          <a:effectLst/>
                          <a:latin typeface="Times New Roman" panose="02020603050405020304" pitchFamily="18" charset="0"/>
                          <a:ea typeface="ＭＳ Ｐゴシック" panose="020B0600070205080204" pitchFamily="50" charset="-128"/>
                        </a:rPr>
                        <a:t>submit draft to TEG</a:t>
                      </a:r>
                      <a:endParaRPr lang="en-US"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98607">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letter ballot (LB) submission: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LB 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 Resolution for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Conditional approval for </a:t>
                      </a:r>
                      <a:r>
                        <a:rPr lang="en-US" sz="1050" b="0" i="0" u="none" strike="noStrike" dirty="0" err="1">
                          <a:solidFill>
                            <a:srgbClr val="000000"/>
                          </a:solidFill>
                          <a:effectLst/>
                          <a:latin typeface="Times New Roman" panose="02020603050405020304" pitchFamily="18" charset="0"/>
                          <a:ea typeface="ＭＳ Ｐゴシック" panose="020B0600070205080204" pitchFamily="50" charset="-128"/>
                        </a:rPr>
                        <a:t>Stanadard</a:t>
                      </a: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 Association(SA  Ballot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373768"/>
                  </a:ext>
                </a:extLst>
              </a:tr>
              <a:tr h="215365">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Final</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LB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9259402"/>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EC approval for SA Ballot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567322"/>
                  </a:ext>
                </a:extLst>
              </a:tr>
              <a:tr h="212721">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IEEE Standard  Association(SA)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Ballot</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p>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submission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291027"/>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1st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2nd SA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321776">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45528">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34778"/>
            <a:ext cx="8969829" cy="5462774"/>
          </a:xfrm>
        </p:spPr>
        <p:txBody>
          <a:bodyPr/>
          <a:lstStyle/>
          <a:p>
            <a:pPr marL="0" indent="0">
              <a:lnSpc>
                <a:spcPts val="1500"/>
              </a:lnSpc>
              <a:buNone/>
            </a:pPr>
            <a:r>
              <a:rPr lang="ja-JP" altLang="en-US" sz="1400" dirty="0"/>
              <a:t>・</a:t>
            </a:r>
            <a:r>
              <a:rPr lang="is-IS" altLang="ja-JP" sz="1400" dirty="0"/>
              <a:t>TG15.6ma opening report for March 2025 meeting                                                     15-25-0113-02-06ma</a:t>
            </a:r>
          </a:p>
          <a:p>
            <a:pPr marL="0" indent="0">
              <a:lnSpc>
                <a:spcPts val="1500"/>
              </a:lnSpc>
              <a:buNone/>
            </a:pPr>
            <a:r>
              <a:rPr lang="ja-JP" altLang="en-US" sz="1400" dirty="0"/>
              <a:t>・</a:t>
            </a:r>
            <a:r>
              <a:rPr lang="is-IS" altLang="ja-JP" sz="1400" dirty="0"/>
              <a:t>TG15.6ma Agenda of  March 2025 Meeting                                                                15-25-0112-08-06ma</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802.15.6ma                                                                                     15-23-0056-08-06ma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Consolidated comments resolutions LB212                                                                  15-25-0138-04-06ma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Dependability15-25-0033-01-06ma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Review of Letter Ballot(LB)212 for draft D04                                                                15-24-0xxx-00-06ma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15-24-0145-04-06ma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15.6ma MAC time reference base for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and group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structure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15-25-0132-00-06ma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24-246-05</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24-247-05</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15-24-0248-06-06ma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15-24-0073-07-06ma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23-0576-07</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15-22-0562-11</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Coordinator-to-Coordinator(C2C) Ranging and Communication for Multiple BAN Coexistence24-0406-00</a:t>
            </a: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Assessment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15-24-0348-04-06ma</a:t>
            </a:r>
          </a:p>
          <a:p>
            <a:pPr marL="0" indent="0">
              <a:lnSpc>
                <a:spcPts val="15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5-24-0073-07-06ma</a:t>
            </a:r>
            <a:endParaRPr lang="en-US" altLang="ja-JP" sz="1400" dirty="0">
              <a:solidFill>
                <a:srgbClr val="000000"/>
              </a:solidFill>
              <a:latin typeface="Arial"/>
              <a:cs typeface="Times New Roman" pitchFamily="18" charset="0"/>
            </a:endParaRP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Project </a:t>
            </a:r>
            <a:r>
              <a:rPr lang="fi-FI" altLang="ja-JP" sz="1400" dirty="0" err="1">
                <a:solidFill>
                  <a:srgbClr val="000000"/>
                </a:solidFill>
                <a:latin typeface="Arial"/>
                <a:cs typeface="Times New Roman" pitchFamily="18" charset="0"/>
              </a:rPr>
              <a:t>Task</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List</a:t>
            </a:r>
            <a:r>
              <a:rPr lang="fi-FI" altLang="ja-JP" sz="1400" dirty="0">
                <a:solidFill>
                  <a:srgbClr val="000000"/>
                </a:solidFill>
                <a:latin typeface="Arial"/>
                <a:cs typeface="Times New Roman" pitchFamily="18" charset="0"/>
              </a:rPr>
              <a:t> of TG6ma                                                                                            15-25-0062-01-06ma</a:t>
            </a: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Progress</a:t>
            </a:r>
            <a:r>
              <a:rPr lang="fi-FI" altLang="ja-JP" sz="1400" dirty="0">
                <a:solidFill>
                  <a:srgbClr val="000000"/>
                </a:solidFill>
                <a:latin typeface="Arial"/>
                <a:cs typeface="Times New Roman" pitchFamily="18" charset="0"/>
              </a:rPr>
              <a:t> Report of TG6ma                                                                                            15-23-0056-12-06ma</a:t>
            </a: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Timeline</a:t>
            </a:r>
            <a:r>
              <a:rPr lang="fi-FI" altLang="ja-JP" sz="1400" dirty="0">
                <a:solidFill>
                  <a:srgbClr val="000000"/>
                </a:solidFill>
                <a:latin typeface="Arial"/>
                <a:cs typeface="Times New Roman" pitchFamily="18" charset="0"/>
              </a:rPr>
              <a:t> of TG6ma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5.2-0361-11-06ma</a:t>
            </a: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Closing</a:t>
            </a:r>
            <a:r>
              <a:rPr lang="fi-FI" altLang="ja-JP" sz="1400" dirty="0">
                <a:solidFill>
                  <a:srgbClr val="000000"/>
                </a:solidFill>
                <a:latin typeface="Arial"/>
                <a:cs typeface="Times New Roman" pitchFamily="18" charset="0"/>
              </a:rPr>
              <a:t> Report for </a:t>
            </a:r>
            <a:r>
              <a:rPr lang="fi-FI" altLang="ja-JP" sz="1400" dirty="0" err="1">
                <a:solidFill>
                  <a:srgbClr val="000000"/>
                </a:solidFill>
                <a:latin typeface="Arial"/>
                <a:cs typeface="Times New Roman" pitchFamily="18" charset="0"/>
              </a:rPr>
              <a:t>March</a:t>
            </a:r>
            <a:r>
              <a:rPr lang="fi-FI" altLang="ja-JP" sz="1400" dirty="0">
                <a:solidFill>
                  <a:srgbClr val="000000"/>
                </a:solidFill>
                <a:latin typeface="Arial"/>
                <a:cs typeface="Times New Roman" pitchFamily="18" charset="0"/>
              </a:rPr>
              <a:t> 2025                                                                    15-25-0151-00-06ma    </a:t>
            </a:r>
          </a:p>
          <a:p>
            <a:pPr marL="0" indent="0">
              <a:lnSpc>
                <a:spcPts val="15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Meeting </a:t>
            </a:r>
            <a:r>
              <a:rPr lang="fi-FI" altLang="ja-JP" sz="1400" dirty="0" err="1">
                <a:solidFill>
                  <a:srgbClr val="000000"/>
                </a:solidFill>
                <a:latin typeface="Arial"/>
                <a:cs typeface="Times New Roman" pitchFamily="18" charset="0"/>
              </a:rPr>
              <a:t>Minutes</a:t>
            </a:r>
            <a:r>
              <a:rPr lang="fi-FI" altLang="ja-JP" sz="1400" dirty="0">
                <a:solidFill>
                  <a:srgbClr val="000000"/>
                </a:solidFill>
                <a:latin typeface="Arial"/>
                <a:cs typeface="Times New Roman" pitchFamily="18" charset="0"/>
              </a:rPr>
              <a:t> for </a:t>
            </a:r>
            <a:r>
              <a:rPr lang="fi-FI" altLang="ja-JP" sz="1400" dirty="0" err="1">
                <a:solidFill>
                  <a:srgbClr val="000000"/>
                </a:solidFill>
                <a:latin typeface="Arial"/>
                <a:cs typeface="Times New Roman" pitchFamily="18" charset="0"/>
              </a:rPr>
              <a:t>March</a:t>
            </a:r>
            <a:r>
              <a:rPr lang="fi-FI" altLang="ja-JP" sz="1400" dirty="0">
                <a:solidFill>
                  <a:srgbClr val="000000"/>
                </a:solidFill>
                <a:latin typeface="Arial"/>
                <a:cs typeface="Times New Roman" pitchFamily="18" charset="0"/>
              </a:rPr>
              <a:t> 2025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15-25-0152-00-06ma</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CWC/YRP-IAI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a:t>
            </a:r>
            <a:r>
              <a:rPr lang="en-US" altLang="ja-JP" sz="2000" dirty="0" err="1">
                <a:solidFill>
                  <a:srgbClr val="000000"/>
                </a:solidFill>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a:t>
            </a:r>
            <a:r>
              <a:rPr kumimoji="1" lang="en-US" altLang="ja-JP" sz="2000" b="0" i="0" u="none" strike="noStrike" kern="0" cap="none" spc="0" normalizeH="0" baseline="0" noProof="0" dirty="0" err="1">
                <a:ln>
                  <a:noFill/>
                </a:ln>
                <a:solidFill>
                  <a:srgbClr val="000000"/>
                </a:solidFill>
                <a:effectLst/>
                <a:uLnTx/>
                <a:uFillTx/>
                <a:latin typeface="Arial"/>
              </a:rPr>
              <a:t>Nitech</a:t>
            </a:r>
            <a:r>
              <a:rPr kumimoji="1" lang="en-US" altLang="ja-JP" sz="2000" b="0" i="0" u="none" strike="noStrike" kern="0" cap="none" spc="0" normalizeH="0" baseline="0" noProof="0" dirty="0">
                <a:ln>
                  <a:noFill/>
                </a:ln>
                <a:solidFill>
                  <a:srgbClr val="000000"/>
                </a:solidFill>
                <a:effectLst/>
                <a:uLnTx/>
                <a:uFillTx/>
                <a:latin typeface="Arial"/>
              </a:rPr>
              <a:t>/YRP-IAI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NHT                     ssjoo@etri.sci.kr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Takabayashi, Toyo U.            </a:t>
            </a:r>
            <a:r>
              <a:rPr kumimoji="1" lang="fi-FI" altLang="ja-JP" sz="2000" b="0" i="0" u="none" strike="noStrike" kern="0" cap="none" spc="0" normalizeH="0" baseline="0" noProof="0" dirty="0">
                <a:ln>
                  <a:noFill/>
                </a:ln>
                <a:solidFill>
                  <a:srgbClr val="000000"/>
                </a:solidFill>
                <a:effectLst/>
                <a:uLnTx/>
                <a:uFillTx/>
                <a:latin typeface="Arial"/>
              </a:rPr>
              <a:t>takabayashi@toyo.jp</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CWC/YRP-IAI    </a:t>
            </a:r>
            <a:r>
              <a:rPr lang="pl-PL" altLang="ja-JP" sz="2000" dirty="0">
                <a:effectLst/>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14</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15</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Atlanta, GA, USA</a:t>
            </a:r>
            <a:br>
              <a:rPr lang="en-US" altLang="ja-JP" sz="2800" dirty="0">
                <a:ea typeface="ＭＳ Ｐゴシック" pitchFamily="50" charset="-128"/>
              </a:rPr>
            </a:br>
            <a:r>
              <a:rPr lang="en-US" altLang="ja-JP" sz="2800" dirty="0">
                <a:ea typeface="ＭＳ Ｐゴシック" pitchFamily="50" charset="-128"/>
              </a:rPr>
              <a:t>March 14</a:t>
            </a:r>
            <a:r>
              <a:rPr lang="en-US" altLang="ja-JP" sz="2800" baseline="30000" dirty="0">
                <a:ea typeface="ＭＳ Ｐゴシック" pitchFamily="50" charset="-128"/>
              </a:rPr>
              <a:t>th</a:t>
            </a:r>
            <a:r>
              <a:rPr lang="en-US" altLang="ja-JP" sz="2800" dirty="0">
                <a:ea typeface="ＭＳ Ｐゴシック" pitchFamily="50" charset="-128"/>
              </a:rPr>
              <a:t>, 2025</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2025</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•Comments Resolutions for LB212 recirculation of LB210 </a:t>
            </a:r>
          </a:p>
          <a:p>
            <a:pPr marL="0" indent="0">
              <a:lnSpc>
                <a:spcPts val="1900"/>
              </a:lnSpc>
              <a:buNone/>
            </a:pPr>
            <a:r>
              <a:rPr lang="en-US" altLang="ja-JP" sz="1600" dirty="0">
                <a:solidFill>
                  <a:srgbClr val="FF0000"/>
                </a:solidFill>
                <a:highlight>
                  <a:srgbClr val="FFFF00"/>
                </a:highlight>
              </a:rPr>
              <a:t>•Review of Comments for draft D04</a:t>
            </a:r>
          </a:p>
          <a:p>
            <a:pPr marL="0" indent="0">
              <a:lnSpc>
                <a:spcPts val="1900"/>
              </a:lnSpc>
              <a:buNone/>
            </a:pPr>
            <a:r>
              <a:rPr lang="en-US" altLang="ja-JP" sz="1600" dirty="0">
                <a:solidFill>
                  <a:srgbClr val="FF0000"/>
                </a:solidFill>
                <a:highlight>
                  <a:srgbClr val="FFFF00"/>
                </a:highlight>
              </a:rPr>
              <a:t>•Necessary Process and Documentation for Recirculation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D05 for 3rd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2025</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D3A81-3F77-ABC6-5D25-5A74A2D14644}"/>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24C844A-6A6B-02A4-1747-00373A16FAB9}"/>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448A7BAF-9EB0-9439-A043-89A614E58809}"/>
              </a:ext>
            </a:extLst>
          </p:cNvPr>
          <p:cNvSpPr txBox="1"/>
          <p:nvPr/>
        </p:nvSpPr>
        <p:spPr>
          <a:xfrm>
            <a:off x="94053" y="1180165"/>
            <a:ext cx="904994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11(TUE)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9:00-11:00AM March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March 11(TUE)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10:30-12;30AM March 11(TUE)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a:t>
            </a:r>
            <a:r>
              <a:rPr kumimoji="1" lang="ja-JP" altLang="en-US"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12(WED)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10:00-11:00AM March 12(WED) in JST/KST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13(THU) in Atlanta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9:00-11:00AM March 13(THU)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85991B7B-B814-9163-53AD-60FCD8E72724}"/>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-14</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2025</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26CEDDA1-0F9C-267A-CB5B-692315A8FDB5}"/>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9D298DF4-5352-56EE-34B3-905BCBCFB79B}"/>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16" name="図 15">
            <a:extLst>
              <a:ext uri="{FF2B5EF4-FFF2-40B4-BE49-F238E27FC236}">
                <a16:creationId xmlns:a16="http://schemas.microsoft.com/office/drawing/2014/main" id="{807A6077-4984-2157-E27C-81F7DF9DD255}"/>
              </a:ext>
            </a:extLst>
          </p:cNvPr>
          <p:cNvPicPr>
            <a:picLocks noChangeAspect="1"/>
          </p:cNvPicPr>
          <p:nvPr/>
        </p:nvPicPr>
        <p:blipFill>
          <a:blip r:embed="rId3"/>
          <a:stretch>
            <a:fillRect/>
          </a:stretch>
        </p:blipFill>
        <p:spPr>
          <a:xfrm>
            <a:off x="0" y="2244129"/>
            <a:ext cx="1553887" cy="4111610"/>
          </a:xfrm>
          <a:prstGeom prst="rect">
            <a:avLst/>
          </a:prstGeom>
        </p:spPr>
      </p:pic>
      <p:pic>
        <p:nvPicPr>
          <p:cNvPr id="5" name="図 4">
            <a:extLst>
              <a:ext uri="{FF2B5EF4-FFF2-40B4-BE49-F238E27FC236}">
                <a16:creationId xmlns:a16="http://schemas.microsoft.com/office/drawing/2014/main" id="{3F92AE81-0351-6FE5-D1AA-9B01C9BA5FE1}"/>
              </a:ext>
            </a:extLst>
          </p:cNvPr>
          <p:cNvPicPr>
            <a:picLocks noChangeAspect="1"/>
          </p:cNvPicPr>
          <p:nvPr/>
        </p:nvPicPr>
        <p:blipFill>
          <a:blip r:embed="rId4"/>
          <a:stretch>
            <a:fillRect/>
          </a:stretch>
        </p:blipFill>
        <p:spPr>
          <a:xfrm>
            <a:off x="1553887" y="2248678"/>
            <a:ext cx="7496060" cy="4111610"/>
          </a:xfrm>
          <a:prstGeom prst="rect">
            <a:avLst/>
          </a:prstGeom>
        </p:spPr>
      </p:pic>
    </p:spTree>
    <p:extLst>
      <p:ext uri="{BB962C8B-B14F-4D97-AF65-F5344CB8AC3E}">
        <p14:creationId xmlns:p14="http://schemas.microsoft.com/office/powerpoint/2010/main" val="185933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96720"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doc.#15-25-0113-02-06ma </a:t>
            </a:r>
            <a:endParaRPr lang="en-US" altLang="ja-JP" sz="1200" dirty="0"/>
          </a:p>
          <a:p>
            <a:pPr>
              <a:lnSpc>
                <a:spcPts val="1300"/>
              </a:lnSpc>
            </a:pPr>
            <a:r>
              <a:rPr lang="en-US" altLang="ja-JP" sz="1200" dirty="0"/>
              <a:t>Approve last meeting minutes: TG 15.6ma Meeting Minutes for March 2025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15-25-0064-00-</a:t>
            </a:r>
            <a:r>
              <a:rPr lang="en-US" altLang="ja-JP" sz="1200" dirty="0"/>
              <a:t>06ma</a:t>
            </a:r>
          </a:p>
          <a:p>
            <a:pPr>
              <a:lnSpc>
                <a:spcPts val="1300"/>
              </a:lnSpc>
            </a:pPr>
            <a:r>
              <a:rPr lang="en-US" altLang="ja-JP" sz="1200" dirty="0"/>
              <a:t>Agenda of TG15.6ma March 2025                                                                                              doc.#15-25-0112-08-06ma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doc.#15-25-0033-01-06ma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doc.#15-23-0557-07-06ma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D04                                                                       doc.#15-25-0115-03-06ma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LB212                                                                     doc.#15-25-0138-04-06ma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doc.#15-23-0361-10-06ma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Draft P802.15.6ma_D04</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Selection of Suitable Preamble Sequence Sets in UWB Wireless Communications in the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doc.#15-25-0002-01-06ma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#15-23-0576-07-06ma         3.  Evaluation of IEEE 802.15.6 Ultra-wideband Physical Layer Utilizing Super Orthogonal Convolutional 22-0562-14-06ma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doc.#15-24-0248-06-06ma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MAC Performance Evaluation of Multiple BAN Coexistence Under TG6ma Channel          doc.#15-24-0246-05-06ma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15.6ma MAC time reference base for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and group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d0c.#15-25-0132-00-06ma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MAC Service Feature                                                                                                           doc.#15-24-0356-02-06ma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TG Motion to Recirculation                                                                                                  doc.#15-25-0161-00-06ma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15-25-0vvv-00-06ma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TG15.6ma Coexistence Assessment Document                                                                  doc.#15-24-0348-04-06ma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  MAC services support for IEEE P802.1ACea                                                                       doc.#15-24-0594-01-006a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a:t>
            </a:r>
            <a:r>
              <a:rPr lang="it-IT" altLang="ja-JP" sz="1200" dirty="0">
                <a:solidFill>
                  <a:srgbClr val="000000"/>
                </a:solidFill>
                <a:latin typeface="Arial"/>
                <a:cs typeface="Times New Roman" pitchFamily="18" charset="0"/>
              </a:rPr>
              <a:t>TG6ma Channel Model Document for Enhanced Dependability                                           doc.#15-22-0519-09-06ma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Comments to channel-model-document                                                                               doc.#15-24-0073-04-06ma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doc8#15-23-0056-12-06ma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doc.#15.23-0056-11-06ma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March 2025                                                                           doc.#15-25-0151-00-06ma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March 2025                                                                         doc.#15-25-0152-00-06ma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Tree>
    <p:extLst>
      <p:ext uri="{BB962C8B-B14F-4D97-AF65-F5344CB8AC3E}">
        <p14:creationId xmlns:p14="http://schemas.microsoft.com/office/powerpoint/2010/main" val="202035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20BBF37-174F-49B5-E981-E4D7A26FC5C0}"/>
              </a:ext>
            </a:extLst>
          </p:cNvPr>
          <p:cNvSpPr>
            <a:spLocks noGrp="1"/>
          </p:cNvSpPr>
          <p:nvPr>
            <p:ph idx="1"/>
          </p:nvPr>
        </p:nvSpPr>
        <p:spPr>
          <a:xfrm>
            <a:off x="373039" y="2247330"/>
            <a:ext cx="8657230" cy="3835021"/>
          </a:xfrm>
        </p:spPr>
        <p:txBody>
          <a:bodyPr/>
          <a:lstStyle/>
          <a:p>
            <a:r>
              <a:rPr kumimoji="1" lang="en-US" altLang="ja-JP" sz="2400" dirty="0"/>
              <a:t>TG motion: Approval of Comment Resolutions  25-0161-00</a:t>
            </a:r>
          </a:p>
          <a:p>
            <a:r>
              <a:rPr lang="en-US" altLang="ja-JP" sz="2400" dirty="0">
                <a:latin typeface="+mn-lt"/>
              </a:rPr>
              <a:t>TG Motion to approve the formation of CRG      25-0161-00</a:t>
            </a:r>
            <a:endParaRPr kumimoji="1" lang="en-US" altLang="ja-JP" sz="2400" dirty="0"/>
          </a:p>
          <a:p>
            <a:r>
              <a:rPr kumimoji="1" lang="en-US" altLang="ja-JP" sz="2400" dirty="0"/>
              <a:t>TG6ma Coexistence Assurance Document	    24-0348-04</a:t>
            </a:r>
          </a:p>
          <a:p>
            <a:r>
              <a:rPr kumimoji="1" lang="en-US" altLang="ja-JP" sz="2400" dirty="0"/>
              <a:t>Project Task List of 802.15.6ma	               25-0062-01</a:t>
            </a:r>
          </a:p>
          <a:p>
            <a:r>
              <a:rPr kumimoji="1" lang="en-US" altLang="ja-JP" sz="2400" dirty="0" err="1"/>
              <a:t>Progess</a:t>
            </a:r>
            <a:r>
              <a:rPr kumimoji="1" lang="en-US" altLang="ja-JP" sz="2400" dirty="0"/>
              <a:t> report of 802.15.6ma	                          23-0056-12</a:t>
            </a:r>
          </a:p>
          <a:p>
            <a:endParaRPr kumimoji="1" lang="en-US" altLang="ja-JP" sz="2400" dirty="0"/>
          </a:p>
          <a:p>
            <a:endParaRPr kumimoji="1" lang="en-US" altLang="ja-JP" sz="2400" dirty="0"/>
          </a:p>
          <a:p>
            <a:endParaRPr kumimoji="1" lang="ja-JP" altLang="en-US" sz="2400" dirty="0"/>
          </a:p>
        </p:txBody>
      </p:sp>
      <p:sp>
        <p:nvSpPr>
          <p:cNvPr id="3" name="タイトル 2">
            <a:extLst>
              <a:ext uri="{FF2B5EF4-FFF2-40B4-BE49-F238E27FC236}">
                <a16:creationId xmlns:a16="http://schemas.microsoft.com/office/drawing/2014/main" id="{4FFBAF30-F361-218D-8E26-15B542A0EC54}"/>
              </a:ext>
            </a:extLst>
          </p:cNvPr>
          <p:cNvSpPr>
            <a:spLocks noGrp="1"/>
          </p:cNvSpPr>
          <p:nvPr>
            <p:ph type="title"/>
          </p:nvPr>
        </p:nvSpPr>
        <p:spPr/>
        <p:txBody>
          <a:bodyPr/>
          <a:lstStyle/>
          <a:p>
            <a:r>
              <a:rPr kumimoji="1" lang="en-US" altLang="ja-JP" dirty="0"/>
              <a:t>Preparation for 2</a:t>
            </a:r>
            <a:r>
              <a:rPr kumimoji="1" lang="en-US" altLang="ja-JP" baseline="30000" dirty="0"/>
              <a:t>nd</a:t>
            </a:r>
            <a:r>
              <a:rPr kumimoji="1" lang="en-US" altLang="ja-JP" dirty="0"/>
              <a:t> Recirculation </a:t>
            </a:r>
            <a:endParaRPr kumimoji="1" lang="ja-JP" altLang="en-US" dirty="0"/>
          </a:p>
        </p:txBody>
      </p:sp>
      <p:sp>
        <p:nvSpPr>
          <p:cNvPr id="4" name="スライド番号プレースホルダー 3">
            <a:extLst>
              <a:ext uri="{FF2B5EF4-FFF2-40B4-BE49-F238E27FC236}">
                <a16:creationId xmlns:a16="http://schemas.microsoft.com/office/drawing/2014/main" id="{2AB24658-A3C1-A036-2CE8-5F24ECF44C3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5" name="日付プレースホルダー 4">
            <a:extLst>
              <a:ext uri="{FF2B5EF4-FFF2-40B4-BE49-F238E27FC236}">
                <a16:creationId xmlns:a16="http://schemas.microsoft.com/office/drawing/2014/main" id="{A7901DE0-FE8D-05F3-1C5C-EC2FA814A9F8}"/>
              </a:ext>
            </a:extLst>
          </p:cNvPr>
          <p:cNvSpPr>
            <a:spLocks noGrp="1"/>
          </p:cNvSpPr>
          <p:nvPr>
            <p:ph type="dt" sz="half" idx="2"/>
          </p:nvPr>
        </p:nvSpPr>
        <p:spPr/>
        <p:txBody>
          <a:bodyPr/>
          <a:lstStyle/>
          <a:p>
            <a:r>
              <a:rPr lang="en-US" altLang="ja-JP"/>
              <a:t>March 2025</a:t>
            </a:r>
            <a:endParaRPr lang="en-US" altLang="ja-JP" dirty="0"/>
          </a:p>
        </p:txBody>
      </p:sp>
    </p:spTree>
    <p:extLst>
      <p:ext uri="{BB962C8B-B14F-4D97-AF65-F5344CB8AC3E}">
        <p14:creationId xmlns:p14="http://schemas.microsoft.com/office/powerpoint/2010/main" val="3502702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25"/>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TG6ma Approves comment resolutions in document 15-25-0138-04-006a.</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Ryuji Kohno</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Marco Hernandez</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Anonymously approved</a:t>
            </a:r>
            <a:endParaRPr lang="en-US" sz="2000" b="0" strike="noStrike" spc="-1" dirty="0">
              <a:solidFill>
                <a:srgbClr val="000000"/>
              </a:solidFill>
              <a:latin typeface="Arial"/>
            </a:endParaRPr>
          </a:p>
        </p:txBody>
      </p:sp>
      <p:sp>
        <p:nvSpPr>
          <p:cNvPr id="8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TG motion:</a:t>
            </a:r>
            <a:br>
              <a:rPr sz="4000" dirty="0"/>
            </a:br>
            <a:r>
              <a:rPr lang="en-US" sz="4000" b="0" strike="noStrike" spc="-1" dirty="0">
                <a:solidFill>
                  <a:srgbClr val="000000"/>
                </a:solidFill>
                <a:latin typeface="Arial"/>
              </a:rPr>
              <a:t>Approval of comment resolutions</a:t>
            </a:r>
          </a:p>
        </p:txBody>
      </p:sp>
      <p:sp>
        <p:nvSpPr>
          <p:cNvPr id="2" name="Rectangle 4">
            <a:extLst>
              <a:ext uri="{FF2B5EF4-FFF2-40B4-BE49-F238E27FC236}">
                <a16:creationId xmlns:a16="http://schemas.microsoft.com/office/drawing/2014/main" id="{11FECF07-5E81-4C22-E9DF-BA8766D841A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3" name="スライド番号プレースホルダー 2">
            <a:extLst>
              <a:ext uri="{FF2B5EF4-FFF2-40B4-BE49-F238E27FC236}">
                <a16:creationId xmlns:a16="http://schemas.microsoft.com/office/drawing/2014/main" id="{97FBB2DB-C44C-2FC2-947E-814B39A0A457}"/>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7</a:t>
            </a:fld>
            <a:endParaRPr lang="en-US" altLang="ja-JP"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479611" y="1698327"/>
            <a:ext cx="8368553" cy="4722681"/>
          </a:xfrm>
        </p:spPr>
        <p:txBody>
          <a:bodyPr>
            <a:normAutofit/>
          </a:bodyPr>
          <a:lstStyle/>
          <a:p>
            <a:pPr marL="0" indent="0" algn="just">
              <a:buNone/>
            </a:pPr>
            <a:r>
              <a:rPr kumimoji="1" lang="en-US" altLang="ja-JP" sz="1600" dirty="0"/>
              <a:t>Move that 802.15 WG approves the formation of a Comment Resolution Group (CRG) for the WG balloting of P802.15.6ma with the following membership: Ryuji Kohno (YNU/YRP-IAI), Marco Hernandez(CWC), Huan-Bang Li(NICT), Takumi Kobayashi (</a:t>
            </a:r>
            <a:r>
              <a:rPr kumimoji="1" lang="en-US" altLang="ja-JP" sz="1600" dirty="0" err="1"/>
              <a:t>Nitech</a:t>
            </a:r>
            <a:r>
              <a:rPr kumimoji="1" lang="en-US" altLang="ja-JP" sz="1600" dirty="0"/>
              <a:t>), Seong-Soon Joo (NHT).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600" dirty="0"/>
              <a:t>Moved By: Ryuji Kohno</a:t>
            </a:r>
          </a:p>
          <a:p>
            <a:pPr marL="0" indent="0">
              <a:buNone/>
            </a:pPr>
            <a:r>
              <a:rPr kumimoji="1" lang="en-US" altLang="ja-JP" sz="1600" dirty="0"/>
              <a:t>Seconded By: Takumi Kobayashi</a:t>
            </a:r>
          </a:p>
          <a:p>
            <a:pPr marL="0" indent="0">
              <a:buNone/>
            </a:pPr>
            <a:r>
              <a:rPr lang="en-US" altLang="ja-JP" sz="1600" dirty="0"/>
              <a:t>Motion; </a:t>
            </a:r>
            <a:r>
              <a:rPr lang="en-US" altLang="ja-JP" sz="1600" b="0" strike="noStrike" spc="-1" dirty="0">
                <a:solidFill>
                  <a:srgbClr val="000000"/>
                </a:solidFill>
                <a:latin typeface="Arial"/>
                <a:ea typeface="DejaVu Sans"/>
              </a:rPr>
              <a:t>Anonymously approved</a:t>
            </a:r>
            <a:endParaRPr kumimoji="1" lang="en-US" altLang="ja-JP" sz="1600" dirty="0"/>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1210234" y="722428"/>
            <a:ext cx="7404847" cy="895498"/>
          </a:xfrm>
        </p:spPr>
        <p:txBody>
          <a:bodyPr/>
          <a:lstStyle/>
          <a:p>
            <a:br>
              <a:rPr lang="en-US" altLang="ja-JP" sz="3600" dirty="0">
                <a:latin typeface="+mn-lt"/>
              </a:rPr>
            </a:br>
            <a:r>
              <a:rPr lang="en-US" altLang="ja-JP" sz="3600" dirty="0">
                <a:latin typeface="+mn-lt"/>
              </a:rPr>
              <a:t>TG Motion to approve the formation of CRG</a:t>
            </a:r>
            <a:br>
              <a:rPr lang="en-US" altLang="ja-JP" sz="3600" dirty="0">
                <a:latin typeface="+mn-lt"/>
              </a:rPr>
            </a:br>
            <a:endParaRPr kumimoji="1" lang="ja-JP" altLang="en-US" sz="3600" dirty="0">
              <a:latin typeface="+mn-lt"/>
            </a:endParaRPr>
          </a:p>
        </p:txBody>
      </p:sp>
      <p:sp>
        <p:nvSpPr>
          <p:cNvPr id="4" name="Rectangle 4">
            <a:extLst>
              <a:ext uri="{FF2B5EF4-FFF2-40B4-BE49-F238E27FC236}">
                <a16:creationId xmlns:a16="http://schemas.microsoft.com/office/drawing/2014/main" id="{47FEC83E-CA09-2C43-7E92-199047054D36}"/>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2025</a:t>
            </a:r>
            <a:endParaRPr lang="en-US" altLang="ja-JP" dirty="0"/>
          </a:p>
        </p:txBody>
      </p:sp>
      <p:sp>
        <p:nvSpPr>
          <p:cNvPr id="5" name="スライド番号プレースホルダー 4">
            <a:extLst>
              <a:ext uri="{FF2B5EF4-FFF2-40B4-BE49-F238E27FC236}">
                <a16:creationId xmlns:a16="http://schemas.microsoft.com/office/drawing/2014/main" id="{FF85B7BA-8A6F-EBB3-1933-86CADF6BBB3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val="2158211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1131A-BD81-1C3D-7DC2-826F7E827630}"/>
            </a:ext>
          </a:extLst>
        </p:cNvPr>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534810A-B721-BB97-0CBD-82862C3C8DBE}"/>
              </a:ext>
            </a:extLst>
          </p:cNvPr>
          <p:cNvSpPr>
            <a:spLocks noGrp="1"/>
          </p:cNvSpPr>
          <p:nvPr>
            <p:ph idx="1"/>
          </p:nvPr>
        </p:nvSpPr>
        <p:spPr>
          <a:xfrm>
            <a:off x="282907" y="1698327"/>
            <a:ext cx="8714586" cy="4722681"/>
          </a:xfrm>
        </p:spPr>
        <p:txBody>
          <a:bodyPr/>
          <a:lstStyle/>
          <a:p>
            <a:pPr marL="0" indent="0" algn="just">
              <a:buNone/>
            </a:pPr>
            <a:r>
              <a:rPr kumimoji="1" lang="en-US" altLang="ja-JP" sz="1600" dirty="0"/>
              <a:t>Move that 802.15 WG approves the formation of a Comment Resolution Group (CRG) for the WG balloting of P802.15.6ma with the following membership: Ryuji Kohno (YNU/YRP-IAI), Marco Hernandez(CWC), Huan-Bang Li(NICT), Takumi Kobayashi (</a:t>
            </a:r>
            <a:r>
              <a:rPr kumimoji="1" lang="en-US" altLang="ja-JP" sz="1600" dirty="0" err="1"/>
              <a:t>Nitech</a:t>
            </a:r>
            <a:r>
              <a:rPr kumimoji="1" lang="en-US" altLang="ja-JP" sz="1600" dirty="0"/>
              <a:t>), Seong-Soon Joo (NHT)</a:t>
            </a:r>
            <a:r>
              <a:rPr lang="en-US" altLang="ja-JP" sz="1600" dirty="0"/>
              <a:t>.</a:t>
            </a:r>
            <a:r>
              <a:rPr kumimoji="1" lang="en-US" altLang="ja-JP" sz="1600" dirty="0"/>
              <a:t> The 802.15.6ma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0" indent="0">
              <a:buNone/>
            </a:pPr>
            <a:r>
              <a:rPr kumimoji="1" lang="en-US" altLang="ja-JP" sz="1600" dirty="0"/>
              <a:t>Moved By: Ryuji Kohno</a:t>
            </a:r>
          </a:p>
          <a:p>
            <a:pPr marL="0" indent="0">
              <a:buNone/>
            </a:pPr>
            <a:r>
              <a:rPr kumimoji="1" lang="en-US" altLang="ja-JP" sz="1600" dirty="0"/>
              <a:t>Seconded By: Phil Beecher</a:t>
            </a:r>
          </a:p>
          <a:p>
            <a:pPr marL="0" indent="0">
              <a:buNone/>
            </a:pPr>
            <a:r>
              <a:rPr lang="en-US" altLang="ja-JP" sz="1600" dirty="0"/>
              <a:t>Motion; Approved</a:t>
            </a:r>
          </a:p>
          <a:p>
            <a:pPr marL="0" indent="0">
              <a:buNone/>
            </a:pPr>
            <a:r>
              <a:rPr lang="en-US" altLang="ja-JP" sz="1600" dirty="0"/>
              <a:t>Yes	33	100.0%</a:t>
            </a:r>
          </a:p>
          <a:p>
            <a:pPr marL="0" indent="0">
              <a:buNone/>
            </a:pPr>
            <a:r>
              <a:rPr lang="en-US" altLang="ja-JP" sz="1600" dirty="0"/>
              <a:t>No	0	0.0%</a:t>
            </a:r>
          </a:p>
          <a:p>
            <a:pPr marL="0" indent="0">
              <a:buNone/>
            </a:pPr>
            <a:r>
              <a:rPr lang="en-US" altLang="ja-JP" sz="1600" dirty="0"/>
              <a:t>Abstain	0	0.0%</a:t>
            </a:r>
          </a:p>
          <a:p>
            <a:pPr marL="0" indent="0">
              <a:buNone/>
            </a:pPr>
            <a:r>
              <a:rPr lang="en-US" altLang="ja-JP" sz="1600" dirty="0"/>
              <a:t>Valid	33	</a:t>
            </a:r>
          </a:p>
          <a:p>
            <a:pPr marL="0" indent="0">
              <a:buNone/>
            </a:pPr>
            <a:r>
              <a:rPr lang="en-US" altLang="ja-JP" sz="1600" dirty="0"/>
              <a:t>Unexercised	0	</a:t>
            </a:r>
          </a:p>
          <a:p>
            <a:pPr marL="0" indent="0">
              <a:buNone/>
            </a:pPr>
            <a:r>
              <a:rPr lang="en-US" altLang="ja-JP" sz="1600" dirty="0"/>
              <a:t>Total	33	</a:t>
            </a:r>
          </a:p>
          <a:p>
            <a:pPr marL="0" indent="0">
              <a:buNone/>
            </a:pPr>
            <a:endParaRPr lang="en-US" altLang="ja-JP" sz="1600" dirty="0"/>
          </a:p>
          <a:p>
            <a:pPr marL="0" indent="0">
              <a:buNone/>
            </a:pPr>
            <a:r>
              <a:rPr kumimoji="1" lang="en-US" altLang="ja-JP" sz="1600" dirty="0"/>
              <a:t>	</a:t>
            </a:r>
          </a:p>
        </p:txBody>
      </p:sp>
      <p:sp>
        <p:nvSpPr>
          <p:cNvPr id="3" name="タイトル 2">
            <a:extLst>
              <a:ext uri="{FF2B5EF4-FFF2-40B4-BE49-F238E27FC236}">
                <a16:creationId xmlns:a16="http://schemas.microsoft.com/office/drawing/2014/main" id="{02FB927B-EF61-9C68-D640-6108061782D3}"/>
              </a:ext>
            </a:extLst>
          </p:cNvPr>
          <p:cNvSpPr>
            <a:spLocks noGrp="1"/>
          </p:cNvSpPr>
          <p:nvPr>
            <p:ph type="title"/>
          </p:nvPr>
        </p:nvSpPr>
        <p:spPr>
          <a:xfrm>
            <a:off x="1041778" y="722428"/>
            <a:ext cx="7315383" cy="895498"/>
          </a:xfrm>
        </p:spPr>
        <p:txBody>
          <a:bodyPr/>
          <a:lstStyle/>
          <a:p>
            <a:br>
              <a:rPr lang="en-US" altLang="ja-JP" dirty="0">
                <a:latin typeface="+mn-lt"/>
              </a:rPr>
            </a:br>
            <a:r>
              <a:rPr lang="en-US" altLang="ja-JP" dirty="0">
                <a:latin typeface="+mn-lt"/>
              </a:rPr>
              <a:t>WG Motion to approve the formation of CRG</a:t>
            </a:r>
            <a:br>
              <a:rPr lang="en-US" altLang="ja-JP" dirty="0">
                <a:latin typeface="+mn-lt"/>
              </a:rPr>
            </a:br>
            <a:endParaRPr kumimoji="1" lang="ja-JP" altLang="en-US" dirty="0">
              <a:latin typeface="+mn-lt"/>
            </a:endParaRPr>
          </a:p>
        </p:txBody>
      </p:sp>
      <p:sp>
        <p:nvSpPr>
          <p:cNvPr id="4" name="スライド番号プレースホルダー 3">
            <a:extLst>
              <a:ext uri="{FF2B5EF4-FFF2-40B4-BE49-F238E27FC236}">
                <a16:creationId xmlns:a16="http://schemas.microsoft.com/office/drawing/2014/main" id="{FFC78CF7-643E-A5DD-B522-4DCCA17780B7}"/>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5" name="日付プレースホルダー 4">
            <a:extLst>
              <a:ext uri="{FF2B5EF4-FFF2-40B4-BE49-F238E27FC236}">
                <a16:creationId xmlns:a16="http://schemas.microsoft.com/office/drawing/2014/main" id="{73C96724-F60E-0076-92AA-258EC6E33BAF}"/>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2025</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806576461"/>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22EF58-880A-42E3-AAF9-C1608E24B5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46050</TotalTime>
  <Words>2508</Words>
  <Application>Microsoft Office PowerPoint</Application>
  <PresentationFormat>画面に合わせる (4:3)</PresentationFormat>
  <Paragraphs>303</Paragraphs>
  <Slides>15</Slides>
  <Notes>10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15</vt:i4>
      </vt:variant>
    </vt:vector>
  </HeadingPairs>
  <TitlesOfParts>
    <vt:vector size="26" baseType="lpstr">
      <vt:lpstr>Arial Unicode MS</vt:lpstr>
      <vt:lpstr>굴림</vt:lpstr>
      <vt:lpstr>ＭＳ Ｐゴシック</vt:lpstr>
      <vt:lpstr>ＭＳ 明朝</vt:lpstr>
      <vt:lpstr>メイリオ</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Plenary Session Atlanta, GA, USA March 14th, 2025 Ryuji Kohno Yokohama National University(YNU), YRP International Alliance Institute(YRP-IAI) </vt:lpstr>
      <vt:lpstr>Objectives of TG 6ma – Enhanced Dependability Body Area Network (ED-BAN)</vt:lpstr>
      <vt:lpstr>TG15.6ma Plenary Session Schedule for 9th-14th, March 2025</vt:lpstr>
      <vt:lpstr>Agenda items for the week</vt:lpstr>
      <vt:lpstr>Preparation for 2nd Recirculation </vt:lpstr>
      <vt:lpstr>TG motion: Approval of comment resolutions</vt:lpstr>
      <vt:lpstr> TG Motion to approve the formation of CRG </vt:lpstr>
      <vt:lpstr> WG Motion to approve the formation of CRG </vt:lpstr>
      <vt:lpstr>WG Motion to start Recirculation Letter Ballot</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285</cp:revision>
  <dcterms:created xsi:type="dcterms:W3CDTF">2018-03-06T17:15:04Z</dcterms:created>
  <dcterms:modified xsi:type="dcterms:W3CDTF">2025-03-13T21:09:47Z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