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448" r:id="rId3"/>
    <p:sldId id="449" r:id="rId4"/>
    <p:sldId id="451" r:id="rId5"/>
    <p:sldId id="452" r:id="rId6"/>
    <p:sldId id="467" r:id="rId7"/>
    <p:sldId id="459" r:id="rId8"/>
    <p:sldId id="477" r:id="rId9"/>
    <p:sldId id="470" r:id="rId10"/>
    <p:sldId id="482"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86" autoAdjust="0"/>
    <p:restoredTop sz="94530" autoAdjust="0"/>
  </p:normalViewPr>
  <p:slideViewPr>
    <p:cSldViewPr>
      <p:cViewPr>
        <p:scale>
          <a:sx n="120" d="100"/>
          <a:sy n="120" d="100"/>
        </p:scale>
        <p:origin x="1944" y="31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700"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3</a:t>
            </a:fld>
            <a:endParaRPr lang="en-US"/>
          </a:p>
        </p:txBody>
      </p:sp>
    </p:spTree>
    <p:extLst>
      <p:ext uri="{BB962C8B-B14F-4D97-AF65-F5344CB8AC3E}">
        <p14:creationId xmlns:p14="http://schemas.microsoft.com/office/powerpoint/2010/main" val="3152942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4</a:t>
            </a:fld>
            <a:endParaRPr lang="en-US"/>
          </a:p>
        </p:txBody>
      </p:sp>
    </p:spTree>
    <p:extLst>
      <p:ext uri="{BB962C8B-B14F-4D97-AF65-F5344CB8AC3E}">
        <p14:creationId xmlns:p14="http://schemas.microsoft.com/office/powerpoint/2010/main" val="3731230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5</a:t>
            </a:fld>
            <a:endParaRPr lang="en-US"/>
          </a:p>
        </p:txBody>
      </p:sp>
    </p:spTree>
    <p:extLst>
      <p:ext uri="{BB962C8B-B14F-4D97-AF65-F5344CB8AC3E}">
        <p14:creationId xmlns:p14="http://schemas.microsoft.com/office/powerpoint/2010/main" val="927419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6</a:t>
            </a:fld>
            <a:endParaRPr lang="en-CA"/>
          </a:p>
        </p:txBody>
      </p:sp>
    </p:spTree>
    <p:extLst>
      <p:ext uri="{BB962C8B-B14F-4D97-AF65-F5344CB8AC3E}">
        <p14:creationId xmlns:p14="http://schemas.microsoft.com/office/powerpoint/2010/main" val="633509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7</a:t>
            </a:fld>
            <a:endParaRPr lang="en-US"/>
          </a:p>
        </p:txBody>
      </p:sp>
    </p:spTree>
    <p:extLst>
      <p:ext uri="{BB962C8B-B14F-4D97-AF65-F5344CB8AC3E}">
        <p14:creationId xmlns:p14="http://schemas.microsoft.com/office/powerpoint/2010/main" val="44903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8</a:t>
            </a:fld>
            <a:endParaRPr lang="en-US"/>
          </a:p>
        </p:txBody>
      </p:sp>
    </p:spTree>
    <p:extLst>
      <p:ext uri="{BB962C8B-B14F-4D97-AF65-F5344CB8AC3E}">
        <p14:creationId xmlns:p14="http://schemas.microsoft.com/office/powerpoint/2010/main" val="97854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7169213" y="6475413"/>
            <a:ext cx="1265796" cy="184666"/>
          </a:xfrm>
          <a:ln/>
        </p:spPr>
        <p:txBody>
          <a:bodyPr/>
          <a:lstStyle>
            <a:lvl1pPr>
              <a:defRPr/>
            </a:lvl1pPr>
          </a:lstStyle>
          <a:p>
            <a:pPr>
              <a:defRPr/>
            </a:pPr>
            <a:r>
              <a:rPr lang="en-US" dirty="0"/>
              <a:t>Tim Godfrey - EPRI</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224694" cy="276999"/>
          </a:xfrm>
          <a:ln/>
        </p:spPr>
        <p:txBody>
          <a:bodyPr/>
          <a:lstStyle>
            <a:lvl1pPr>
              <a:defRPr/>
            </a:lvl1pPr>
          </a:lstStyle>
          <a:p>
            <a:pPr>
              <a:defRPr/>
            </a:pPr>
            <a:r>
              <a:rPr lang="en-US" dirty="0"/>
              <a:t>August 2024</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March 2025</a:t>
            </a:r>
          </a:p>
        </p:txBody>
      </p:sp>
      <p:sp>
        <p:nvSpPr>
          <p:cNvPr id="1029" name="Rectangle 5"/>
          <p:cNvSpPr>
            <a:spLocks noGrp="1" noChangeArrowheads="1"/>
          </p:cNvSpPr>
          <p:nvPr>
            <p:ph type="ftr" sz="quarter" idx="3"/>
          </p:nvPr>
        </p:nvSpPr>
        <p:spPr bwMode="auto">
          <a:xfrm>
            <a:off x="7169213" y="6475413"/>
            <a:ext cx="126579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solidFill>
                  <a:schemeClr val="tx1"/>
                </a:solidFill>
                <a:latin typeface="Times New Roman" pitchFamily="18" charset="0"/>
              </a:defRPr>
            </a:lvl1pPr>
          </a:lstStyle>
          <a:p>
            <a:pPr>
              <a:defRPr/>
            </a:pPr>
            <a:r>
              <a:rPr lang="en-US" dirty="0"/>
              <a:t>Tim Godfrey -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437028" y="304800"/>
            <a:ext cx="3007298"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latin typeface="+mn-lt"/>
              </a:rPr>
              <a:t>DCN 15-25-0144-00-016t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5/dcn/24/15-24-0685-02-016t-tg16t-1st-sa-recirc-ballot-comments-and-resolutions.xlsx" TargetMode="External"/><Relationship Id="rId2" Type="http://schemas.openxmlformats.org/officeDocument/2006/relationships/hyperlink" Target="https://mentor.ieee.org/802.15/dcn/24/15-24-0561-04-016t-tg16t-initial-sa-ballot-comments-and-resolutions.xlsx" TargetMode="External"/><Relationship Id="rId1" Type="http://schemas.openxmlformats.org/officeDocument/2006/relationships/slideLayout" Target="../slideLayouts/slideLayout2.xml"/><Relationship Id="rId5" Type="http://schemas.openxmlformats.org/officeDocument/2006/relationships/hyperlink" Target="https://mentor.ieee.org/802.15/dcn/25/15-25-0143-00-016t-tg16t-3rd-sa-recirc-ballot-comments-and-resolutions.xlsx" TargetMode="External"/><Relationship Id="rId4" Type="http://schemas.openxmlformats.org/officeDocument/2006/relationships/hyperlink" Target="https://mentor.ieee.org/802.15/dcn/25/15-25-0076-02-016t-tg16t-2nd-sa-recirc-ballot-comments-and-resolutions.xlsx" TargetMode="Externa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24/15-24-0561-04-016t-tg16t-initial-sa-ballot-comments-and-resolutions.xlsx"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hyperlink" Target="https://mentor.ieee.org/802.15/dcn/25/15-25-0076-02-016t-tg16t-2nd-sa-recirc-ballot-comments-and-resolutions.xls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24/dcn/19/24-19-0030-01-0000-licensed-narrowband-amendment-csd.docx"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387798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SA 802.16t </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a:defRPr/>
            </a:pPr>
            <a:r>
              <a:rPr lang="en-US" sz="1600" b="1" dirty="0">
                <a:latin typeface="Calibri" panose="020F0502020204030204" pitchFamily="34" charset="0"/>
                <a:ea typeface="ＭＳ Ｐゴシック" pitchFamily="-65" charset="-128"/>
                <a:cs typeface="Calibri" panose="020F0502020204030204" pitchFamily="34" charset="0"/>
              </a:rPr>
              <a:t>Submission Title:</a:t>
            </a:r>
            <a:r>
              <a:rPr lang="en-US" sz="1600" dirty="0">
                <a:latin typeface="Calibri" panose="020F0502020204030204" pitchFamily="34" charset="0"/>
                <a:ea typeface="ＭＳ Ｐゴシック" pitchFamily="-65" charset="-128"/>
                <a:cs typeface="Calibri" panose="020F0502020204030204" pitchFamily="34" charset="0"/>
              </a:rPr>
              <a:t> [IEEE 802.16t</a:t>
            </a:r>
            <a:r>
              <a:rPr lang="en-GB" sz="1600" dirty="0">
                <a:latin typeface="Calibri" panose="020F0502020204030204" pitchFamily="34" charset="0"/>
                <a:cs typeface="Calibri" panose="020F0502020204030204" pitchFamily="34" charset="0"/>
              </a:rPr>
              <a:t> to RevCom</a:t>
            </a:r>
            <a:r>
              <a:rPr lang="en-US" sz="1600" dirty="0">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Date Submitted: </a:t>
            </a:r>
            <a:r>
              <a:rPr lang="en-US" sz="1600" dirty="0">
                <a:latin typeface="Calibri" panose="020F0502020204030204" pitchFamily="34" charset="0"/>
                <a:ea typeface="ＭＳ Ｐゴシック" pitchFamily="-65" charset="-128"/>
                <a:cs typeface="Calibri" panose="020F0502020204030204" pitchFamily="34" charset="0"/>
              </a:rPr>
              <a:t>[2025-03-11]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Source: </a:t>
            </a:r>
            <a:r>
              <a:rPr lang="en-US" sz="1600" dirty="0">
                <a:latin typeface="Calibri" panose="020F0502020204030204" pitchFamily="34" charset="0"/>
                <a:ea typeface="ＭＳ Ｐゴシック" pitchFamily="-65" charset="-128"/>
                <a:cs typeface="Calibri" panose="020F0502020204030204" pitchFamily="34" charset="0"/>
              </a:rPr>
              <a:t>Tim Godfrey [EPRI]</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[IEEE SA 802.16t Amendment]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Amendment - IEEE 802.16t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RevCom Documentation Package for TG16t</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7293509" y="6475413"/>
            <a:ext cx="131709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Tim Godfrey - EPRI)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CAE65-1A49-AC26-DDA4-0C804F85323E}"/>
              </a:ext>
            </a:extLst>
          </p:cNvPr>
          <p:cNvSpPr>
            <a:spLocks noGrp="1"/>
          </p:cNvSpPr>
          <p:nvPr>
            <p:ph type="title"/>
          </p:nvPr>
        </p:nvSpPr>
        <p:spPr/>
        <p:txBody>
          <a:bodyPr/>
          <a:lstStyle/>
          <a:p>
            <a:r>
              <a:rPr lang="en-US" dirty="0"/>
              <a:t>Appendix</a:t>
            </a:r>
          </a:p>
        </p:txBody>
      </p:sp>
      <p:sp>
        <p:nvSpPr>
          <p:cNvPr id="5" name="Content Placeholder 4">
            <a:extLst>
              <a:ext uri="{FF2B5EF4-FFF2-40B4-BE49-F238E27FC236}">
                <a16:creationId xmlns:a16="http://schemas.microsoft.com/office/drawing/2014/main" id="{324168A1-4E86-EE7A-A648-D387E6FC467D}"/>
              </a:ext>
            </a:extLst>
          </p:cNvPr>
          <p:cNvSpPr>
            <a:spLocks noGrp="1"/>
          </p:cNvSpPr>
          <p:nvPr>
            <p:ph idx="1"/>
          </p:nvPr>
        </p:nvSpPr>
        <p:spPr/>
        <p:txBody>
          <a:bodyPr/>
          <a:lstStyle/>
          <a:p>
            <a:r>
              <a:rPr lang="en-US" dirty="0"/>
              <a:t>SA Ballot Comments and Resolutions Spreadsheets</a:t>
            </a:r>
          </a:p>
          <a:p>
            <a:endParaRPr lang="en-US" dirty="0"/>
          </a:p>
          <a:p>
            <a:r>
              <a:rPr lang="en-US" dirty="0"/>
              <a:t>Initial SA Ballot on D4.0  </a:t>
            </a:r>
            <a:r>
              <a:rPr lang="en-US" dirty="0">
                <a:hlinkClick r:id="rId2"/>
              </a:rPr>
              <a:t>802.15-24-0561r4</a:t>
            </a:r>
            <a:endParaRPr lang="en-US" dirty="0"/>
          </a:p>
          <a:p>
            <a:r>
              <a:rPr lang="en-US" dirty="0"/>
              <a:t>Recirc 1 on D5.0  </a:t>
            </a:r>
            <a:r>
              <a:rPr lang="en-US" dirty="0">
                <a:hlinkClick r:id="rId3"/>
              </a:rPr>
              <a:t>802.15-24-0685r2</a:t>
            </a:r>
            <a:endParaRPr lang="en-US" dirty="0"/>
          </a:p>
          <a:p>
            <a:r>
              <a:rPr lang="en-US" dirty="0"/>
              <a:t>Recirc 2 on D6.0  </a:t>
            </a:r>
            <a:r>
              <a:rPr lang="en-US" dirty="0">
                <a:hlinkClick r:id="rId4"/>
              </a:rPr>
              <a:t>802.15-25-0076r2</a:t>
            </a:r>
            <a:endParaRPr lang="en-US" dirty="0"/>
          </a:p>
          <a:p>
            <a:r>
              <a:rPr lang="en-US" dirty="0"/>
              <a:t>Recirc 3 on D7.0  </a:t>
            </a:r>
            <a:r>
              <a:rPr lang="en-US" dirty="0">
                <a:hlinkClick r:id="rId5"/>
              </a:rPr>
              <a:t>802.15-25-0143r0</a:t>
            </a:r>
            <a:endParaRPr lang="en-US" dirty="0"/>
          </a:p>
          <a:p>
            <a:endParaRPr lang="en-US" dirty="0"/>
          </a:p>
        </p:txBody>
      </p:sp>
      <p:sp>
        <p:nvSpPr>
          <p:cNvPr id="3" name="Footer Placeholder 2">
            <a:extLst>
              <a:ext uri="{FF2B5EF4-FFF2-40B4-BE49-F238E27FC236}">
                <a16:creationId xmlns:a16="http://schemas.microsoft.com/office/drawing/2014/main" id="{3432F0F9-F944-563F-21ED-11442020FF60}"/>
              </a:ext>
            </a:extLst>
          </p:cNvPr>
          <p:cNvSpPr>
            <a:spLocks noGrp="1"/>
          </p:cNvSpPr>
          <p:nvPr>
            <p:ph type="ftr" sz="quarter" idx="11"/>
          </p:nvPr>
        </p:nvSpPr>
        <p:spPr/>
        <p:txBody>
          <a:bodyPr/>
          <a:lstStyle/>
          <a:p>
            <a:pPr>
              <a:defRPr/>
            </a:pPr>
            <a:r>
              <a:rPr lang="en-US"/>
              <a:t>Tim Godfrey - EPRI</a:t>
            </a:r>
            <a:endParaRPr lang="en-US" dirty="0"/>
          </a:p>
        </p:txBody>
      </p:sp>
      <p:sp>
        <p:nvSpPr>
          <p:cNvPr id="4" name="Slide Number Placeholder 3">
            <a:extLst>
              <a:ext uri="{FF2B5EF4-FFF2-40B4-BE49-F238E27FC236}">
                <a16:creationId xmlns:a16="http://schemas.microsoft.com/office/drawing/2014/main" id="{6D5D9125-8398-FDB8-856C-85BD70447E6F}"/>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10</a:t>
            </a:fld>
            <a:endParaRPr lang="en-US"/>
          </a:p>
        </p:txBody>
      </p:sp>
    </p:spTree>
    <p:extLst>
      <p:ext uri="{BB962C8B-B14F-4D97-AF65-F5344CB8AC3E}">
        <p14:creationId xmlns:p14="http://schemas.microsoft.com/office/powerpoint/2010/main" val="3374518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2</a:t>
            </a:fld>
            <a:endParaRPr lang="en-US"/>
          </a:p>
        </p:txBody>
      </p:sp>
      <p:sp>
        <p:nvSpPr>
          <p:cNvPr id="9" name="Rectangle 6"/>
          <p:cNvSpPr txBox="1">
            <a:spLocks noChangeArrowheads="1"/>
          </p:cNvSpPr>
          <p:nvPr/>
        </p:nvSpPr>
        <p:spPr>
          <a:xfrm>
            <a:off x="533400" y="2247198"/>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a:t>
            </a:r>
            <a:r>
              <a:rPr lang="en-US" sz="2000" kern="0" dirty="0">
                <a:latin typeface="+mn-lt"/>
              </a:rPr>
              <a:t>2025-03-11</a:t>
            </a:r>
            <a:endParaRPr kumimoji="0" lang="en-US" sz="2000" b="0" i="0" u="none" strike="noStrike" kern="0" cap="none" spc="0" normalizeH="0" baseline="0" noProof="0" dirty="0">
              <a:ln>
                <a:noFill/>
              </a:ln>
              <a:effectLst/>
              <a:uLnTx/>
              <a:uFillTx/>
              <a:latin typeface="+mn-lt"/>
              <a:ea typeface="+mn-ea"/>
              <a:cs typeface="+mn-cs"/>
            </a:endParaRPr>
          </a:p>
        </p:txBody>
      </p:sp>
      <p:graphicFrame>
        <p:nvGraphicFramePr>
          <p:cNvPr id="10" name="Object 11"/>
          <p:cNvGraphicFramePr>
            <a:graphicFrameLocks noChangeAspect="1"/>
          </p:cNvGraphicFramePr>
          <p:nvPr>
            <p:extLst>
              <p:ext uri="{D42A27DB-BD31-4B8C-83A1-F6EECF244321}">
                <p14:modId xmlns:p14="http://schemas.microsoft.com/office/powerpoint/2010/main" val="3818230199"/>
              </p:ext>
            </p:extLst>
          </p:nvPr>
        </p:nvGraphicFramePr>
        <p:xfrm>
          <a:off x="228600" y="3771900"/>
          <a:ext cx="8686800" cy="1209675"/>
        </p:xfrm>
        <a:graphic>
          <a:graphicData uri="http://schemas.openxmlformats.org/presentationml/2006/ole">
            <mc:AlternateContent xmlns:mc="http://schemas.openxmlformats.org/markup-compatibility/2006">
              <mc:Choice xmlns:v="urn:schemas-microsoft-com:vml" Requires="v">
                <p:oleObj name="Document" r:id="rId3" imgW="8312870" imgH="1006201" progId="Word.Document.8">
                  <p:embed/>
                </p:oleObj>
              </mc:Choice>
              <mc:Fallback>
                <p:oleObj name="Document" r:id="rId3" imgW="8312870" imgH="1006201" progId="Word.Document.8">
                  <p:embed/>
                  <p:pic>
                    <p:nvPicPr>
                      <p:cNvPr id="10" name="Object 11"/>
                      <p:cNvPicPr>
                        <a:picLocks noChangeAspect="1" noChangeArrowheads="1"/>
                      </p:cNvPicPr>
                      <p:nvPr/>
                    </p:nvPicPr>
                    <p:blipFill>
                      <a:blip r:embed="rId4"/>
                      <a:srcRect/>
                      <a:stretch>
                        <a:fillRect/>
                      </a:stretch>
                    </p:blipFill>
                    <p:spPr bwMode="auto">
                      <a:xfrm>
                        <a:off x="228600" y="3771900"/>
                        <a:ext cx="8686800" cy="1209675"/>
                      </a:xfrm>
                      <a:prstGeom prst="rect">
                        <a:avLst/>
                      </a:prstGeom>
                      <a:noFill/>
                    </p:spPr>
                  </p:pic>
                </p:oleObj>
              </mc:Fallback>
            </mc:AlternateContent>
          </a:graphicData>
        </a:graphic>
      </p:graphicFrame>
      <p:sp>
        <p:nvSpPr>
          <p:cNvPr id="11" name="Rectangle 12"/>
          <p:cNvSpPr>
            <a:spLocks noChangeArrowheads="1"/>
          </p:cNvSpPr>
          <p:nvPr/>
        </p:nvSpPr>
        <p:spPr bwMode="auto">
          <a:xfrm>
            <a:off x="533400" y="3122797"/>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a:t>
            </a:r>
            <a:endParaRPr lang="en-US" sz="2000" dirty="0"/>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GB" sz="3600" b="1" kern="0" dirty="0">
                <a:latin typeface="+mj-lt"/>
                <a:ea typeface="ＭＳ Ｐゴシック" pitchFamily="34" charset="-128"/>
                <a:cs typeface="+mj-cs"/>
              </a:rPr>
              <a:t>802.16t</a:t>
            </a:r>
            <a:r>
              <a:rPr lang="en-GB" sz="3600" b="1" kern="0" dirty="0">
                <a:solidFill>
                  <a:srgbClr val="FF0000"/>
                </a:solidFill>
                <a:latin typeface="+mj-lt"/>
                <a:ea typeface="ＭＳ Ｐゴシック" pitchFamily="34" charset="-128"/>
                <a:cs typeface="+mj-cs"/>
              </a:rPr>
              <a:t> </a:t>
            </a:r>
            <a:r>
              <a:rPr lang="en-US" sz="3200" b="1" kern="0" dirty="0">
                <a:solidFill>
                  <a:schemeClr val="tx2"/>
                </a:solidFill>
                <a:latin typeface="+mj-lt"/>
                <a:ea typeface="+mj-ea"/>
                <a:cs typeface="+mj-cs"/>
              </a:rPr>
              <a:t>Report to LMSC Unconditional Approval to forward draft to RevCom</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
        <p:nvSpPr>
          <p:cNvPr id="2" name="Footer Placeholder 3">
            <a:extLst>
              <a:ext uri="{FF2B5EF4-FFF2-40B4-BE49-F238E27FC236}">
                <a16:creationId xmlns:a16="http://schemas.microsoft.com/office/drawing/2014/main" id="{D3E92FED-BF01-82AB-3B6A-8272BB7A6A9F}"/>
              </a:ext>
            </a:extLst>
          </p:cNvPr>
          <p:cNvSpPr>
            <a:spLocks noGrp="1"/>
          </p:cNvSpPr>
          <p:nvPr>
            <p:ph type="ftr" sz="quarter" idx="11"/>
          </p:nvPr>
        </p:nvSpPr>
        <p:spPr>
          <a:xfrm>
            <a:off x="7169214" y="6475413"/>
            <a:ext cx="1265795" cy="184666"/>
          </a:xfrm>
        </p:spPr>
        <p:txBody>
          <a:bodyPr/>
          <a:lstStyle/>
          <a:p>
            <a:pPr>
              <a:defRPr/>
            </a:pPr>
            <a:r>
              <a:rPr lang="en-US" dirty="0"/>
              <a:t>Tim Godfrey - EPRI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LMSC in support of a request for unconditional approval to send 802.16t-D07 to RevCom.</a:t>
            </a:r>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3</a:t>
            </a:fld>
            <a:endParaRPr lang="en-US"/>
          </a:p>
        </p:txBody>
      </p:sp>
      <p:sp>
        <p:nvSpPr>
          <p:cNvPr id="9" name="Footer Placeholder 3">
            <a:extLst>
              <a:ext uri="{FF2B5EF4-FFF2-40B4-BE49-F238E27FC236}">
                <a16:creationId xmlns:a16="http://schemas.microsoft.com/office/drawing/2014/main" id="{862DFCD7-4B1C-1628-4254-8E8170BEA494}"/>
              </a:ext>
            </a:extLst>
          </p:cNvPr>
          <p:cNvSpPr>
            <a:spLocks noGrp="1"/>
          </p:cNvSpPr>
          <p:nvPr>
            <p:ph type="ftr" sz="quarter" idx="11"/>
          </p:nvPr>
        </p:nvSpPr>
        <p:spPr>
          <a:xfrm>
            <a:off x="7169214" y="6475413"/>
            <a:ext cx="1265795" cy="184666"/>
          </a:xfrm>
        </p:spPr>
        <p:txBody>
          <a:bodyPr/>
          <a:lstStyle/>
          <a:p>
            <a:pPr>
              <a:defRPr/>
            </a:pPr>
            <a:r>
              <a:rPr lang="en-US" dirty="0"/>
              <a:t>Tim Godfrey - EPRI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Standards Association (SA) Ballot Results –</a:t>
            </a:r>
            <a:br>
              <a:rPr lang="en-GB" dirty="0">
                <a:ea typeface="ＭＳ Ｐゴシック" pitchFamily="34" charset="-128"/>
              </a:rPr>
            </a:br>
            <a:r>
              <a:rPr lang="en-GB" dirty="0">
                <a:ea typeface="ＭＳ Ｐゴシック" pitchFamily="34" charset="-128"/>
              </a:rPr>
              <a:t>P802.16t</a:t>
            </a:r>
            <a:endParaRPr lang="en-US" dirty="0">
              <a:solidFill>
                <a:srgbClr val="FF0000"/>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363715395"/>
              </p:ext>
            </p:extLst>
          </p:nvPr>
        </p:nvGraphicFramePr>
        <p:xfrm>
          <a:off x="1066800" y="1737361"/>
          <a:ext cx="7162800" cy="3089347"/>
        </p:xfrm>
        <a:graphic>
          <a:graphicData uri="http://schemas.openxmlformats.org/drawingml/2006/table">
            <a:tbl>
              <a:tblPr firstRow="1" bandRow="1">
                <a:tableStyleId>{ED083AE6-46FA-4A59-8FB0-9F97EB10719F}</a:tableStyleId>
              </a:tblPr>
              <a:tblGrid>
                <a:gridCol w="908978">
                  <a:extLst>
                    <a:ext uri="{9D8B030D-6E8A-4147-A177-3AD203B41FA5}">
                      <a16:colId xmlns:a16="http://schemas.microsoft.com/office/drawing/2014/main" val="20000"/>
                    </a:ext>
                  </a:extLst>
                </a:gridCol>
                <a:gridCol w="2441254">
                  <a:extLst>
                    <a:ext uri="{9D8B030D-6E8A-4147-A177-3AD203B41FA5}">
                      <a16:colId xmlns:a16="http://schemas.microsoft.com/office/drawing/2014/main" val="20001"/>
                    </a:ext>
                  </a:extLst>
                </a:gridCol>
                <a:gridCol w="545387">
                  <a:extLst>
                    <a:ext uri="{9D8B030D-6E8A-4147-A177-3AD203B41FA5}">
                      <a16:colId xmlns:a16="http://schemas.microsoft.com/office/drawing/2014/main" val="20002"/>
                    </a:ext>
                  </a:extLst>
                </a:gridCol>
                <a:gridCol w="545387">
                  <a:extLst>
                    <a:ext uri="{9D8B030D-6E8A-4147-A177-3AD203B41FA5}">
                      <a16:colId xmlns:a16="http://schemas.microsoft.com/office/drawing/2014/main" val="20003"/>
                    </a:ext>
                  </a:extLst>
                </a:gridCol>
                <a:gridCol w="389562">
                  <a:extLst>
                    <a:ext uri="{9D8B030D-6E8A-4147-A177-3AD203B41FA5}">
                      <a16:colId xmlns:a16="http://schemas.microsoft.com/office/drawing/2014/main" val="20004"/>
                    </a:ext>
                  </a:extLst>
                </a:gridCol>
                <a:gridCol w="389562">
                  <a:extLst>
                    <a:ext uri="{9D8B030D-6E8A-4147-A177-3AD203B41FA5}">
                      <a16:colId xmlns:a16="http://schemas.microsoft.com/office/drawing/2014/main" val="20005"/>
                    </a:ext>
                  </a:extLst>
                </a:gridCol>
                <a:gridCol w="389562">
                  <a:extLst>
                    <a:ext uri="{9D8B030D-6E8A-4147-A177-3AD203B41FA5}">
                      <a16:colId xmlns:a16="http://schemas.microsoft.com/office/drawing/2014/main" val="20006"/>
                    </a:ext>
                  </a:extLst>
                </a:gridCol>
                <a:gridCol w="545387">
                  <a:extLst>
                    <a:ext uri="{9D8B030D-6E8A-4147-A177-3AD203B41FA5}">
                      <a16:colId xmlns:a16="http://schemas.microsoft.com/office/drawing/2014/main" val="20007"/>
                    </a:ext>
                  </a:extLst>
                </a:gridCol>
                <a:gridCol w="398121">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22860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 Oct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P802.16t draft 4.0</a:t>
                      </a:r>
                    </a:p>
                  </a:txBody>
                  <a:tcPr/>
                </a:tc>
                <a:tc>
                  <a:txBody>
                    <a:bodyPr/>
                    <a:lstStyle/>
                    <a:p>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74</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96</a:t>
                      </a:r>
                    </a:p>
                  </a:txBody>
                  <a:tcPr/>
                </a:tc>
                <a:extLst>
                  <a:ext uri="{0D108BD9-81ED-4DB2-BD59-A6C34878D82A}">
                    <a16:rowId xmlns:a16="http://schemas.microsoft.com/office/drawing/2014/main" val="10001"/>
                  </a:ext>
                </a:extLst>
              </a:tr>
              <a:tr h="24384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 Dec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P802.16t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5.0</a:t>
                      </a:r>
                    </a:p>
                  </a:txBody>
                  <a:tcPr/>
                </a:tc>
                <a:tc>
                  <a:txBody>
                    <a:bodyPr/>
                    <a:lstStyle/>
                    <a:p>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74</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100</a:t>
                      </a:r>
                    </a:p>
                  </a:txBody>
                  <a:tcPr/>
                </a:tc>
                <a:extLst>
                  <a:ext uri="{0D108BD9-81ED-4DB2-BD59-A6C34878D82A}">
                    <a16:rowId xmlns:a16="http://schemas.microsoft.com/office/drawing/2014/main" val="10002"/>
                  </a:ext>
                </a:extLst>
              </a:tr>
              <a:tr h="243841">
                <a:tc>
                  <a:txBody>
                    <a:bodyPr/>
                    <a:lstStyle/>
                    <a:p>
                      <a:r>
                        <a:rPr lang="en-CA" sz="1400" dirty="0">
                          <a:latin typeface="Arial" pitchFamily="34" charset="0"/>
                          <a:cs typeface="Arial" pitchFamily="34" charset="0"/>
                        </a:rPr>
                        <a:t>9 Jan 2025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P802.16t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6.0</a:t>
                      </a:r>
                    </a:p>
                  </a:txBody>
                  <a:tcPr/>
                </a:tc>
                <a:tc>
                  <a:txBody>
                    <a:bodyPr/>
                    <a:lstStyle/>
                    <a:p>
                      <a:r>
                        <a:rPr kumimoji="0" lang="en-GB" sz="1400" b="0" i="0" u="none" strike="noStrike" cap="none" normalizeH="0" baseline="0" dirty="0">
                          <a:ln>
                            <a:noFill/>
                          </a:ln>
                          <a:solidFill>
                            <a:srgbClr val="000000"/>
                          </a:solidFill>
                          <a:effectLst/>
                          <a:latin typeface="Arial" charset="0"/>
                          <a:cs typeface="Arial" charset="0"/>
                        </a:rPr>
                        <a:t>74</a:t>
                      </a:r>
                      <a:endParaRPr lang="en-CA" sz="1400" dirty="0">
                        <a:latin typeface="Arial" pitchFamily="34" charset="0"/>
                        <a:cs typeface="Arial" pitchFamily="34" charset="0"/>
                      </a:endParaRPr>
                    </a:p>
                  </a:txBody>
                  <a:tcPr/>
                </a:tc>
                <a:tc>
                  <a:txBody>
                    <a:bodyPr/>
                    <a:lstStyle/>
                    <a:p>
                      <a:r>
                        <a:rPr lang="en-CA" sz="1400" dirty="0">
                          <a:latin typeface="Arial" pitchFamily="34" charset="0"/>
                          <a:cs typeface="Arial" pitchFamily="34" charset="0"/>
                        </a:rPr>
                        <a:t>60</a:t>
                      </a:r>
                    </a:p>
                  </a:txBody>
                  <a:tcPr/>
                </a:tc>
                <a:tc>
                  <a:txBody>
                    <a:bodyPr/>
                    <a:lstStyle/>
                    <a:p>
                      <a:r>
                        <a:rPr lang="en-CA" sz="1400" dirty="0">
                          <a:latin typeface="Arial" pitchFamily="34" charset="0"/>
                          <a:cs typeface="Arial" pitchFamily="34" charset="0"/>
                        </a:rPr>
                        <a:t>81</a:t>
                      </a:r>
                    </a:p>
                  </a:txBody>
                  <a:tcPr/>
                </a:tc>
                <a:tc>
                  <a:txBody>
                    <a:bodyPr/>
                    <a:lstStyle/>
                    <a:p>
                      <a:r>
                        <a:rPr lang="en-CA" sz="1400" dirty="0">
                          <a:latin typeface="Arial" pitchFamily="34" charset="0"/>
                          <a:cs typeface="Arial" pitchFamily="34" charset="0"/>
                        </a:rPr>
                        <a:t>6</a:t>
                      </a:r>
                    </a:p>
                  </a:txBody>
                  <a:tcPr/>
                </a:tc>
                <a:tc>
                  <a:txBody>
                    <a:bodyPr/>
                    <a:lstStyle/>
                    <a:p>
                      <a:r>
                        <a:rPr lang="en-CA" sz="1400" dirty="0">
                          <a:latin typeface="Arial" pitchFamily="34" charset="0"/>
                          <a:cs typeface="Arial" pitchFamily="34" charset="0"/>
                        </a:rPr>
                        <a:t>10</a:t>
                      </a:r>
                    </a:p>
                  </a:txBody>
                  <a:tcPr/>
                </a:tc>
                <a:tc>
                  <a:txBody>
                    <a:bodyPr/>
                    <a:lstStyle/>
                    <a:p>
                      <a:r>
                        <a:rPr lang="en-CA" sz="1400" dirty="0">
                          <a:latin typeface="Arial" pitchFamily="34" charset="0"/>
                          <a:cs typeface="Arial" pitchFamily="34" charset="0"/>
                        </a:rPr>
                        <a:t>53</a:t>
                      </a:r>
                    </a:p>
                  </a:txBody>
                  <a:tcPr/>
                </a:tc>
                <a:tc>
                  <a:txBody>
                    <a:bodyPr/>
                    <a:lstStyle/>
                    <a:p>
                      <a:r>
                        <a:rPr lang="en-CA" sz="1400" dirty="0">
                          <a:latin typeface="Arial" pitchFamily="34" charset="0"/>
                          <a:cs typeface="Arial" pitchFamily="34" charset="0"/>
                        </a:rPr>
                        <a:t>1</a:t>
                      </a:r>
                    </a:p>
                  </a:txBody>
                  <a:tcPr/>
                </a:tc>
                <a:tc>
                  <a:txBody>
                    <a:bodyPr/>
                    <a:lstStyle/>
                    <a:p>
                      <a:r>
                        <a:rPr lang="en-CA" sz="1400" dirty="0">
                          <a:latin typeface="Arial" pitchFamily="34" charset="0"/>
                          <a:cs typeface="Arial" pitchFamily="34" charset="0"/>
                        </a:rPr>
                        <a:t>98</a:t>
                      </a:r>
                    </a:p>
                  </a:txBody>
                  <a:tcPr/>
                </a:tc>
                <a:extLst>
                  <a:ext uri="{0D108BD9-81ED-4DB2-BD59-A6C34878D82A}">
                    <a16:rowId xmlns:a16="http://schemas.microsoft.com/office/drawing/2014/main" val="10003"/>
                  </a:ext>
                </a:extLst>
              </a:tr>
              <a:tr h="544268">
                <a:tc>
                  <a:txBody>
                    <a:bodyPr/>
                    <a:lstStyle/>
                    <a:p>
                      <a:r>
                        <a:rPr lang="en-US" sz="1400" dirty="0">
                          <a:solidFill>
                            <a:schemeClr val="tx1"/>
                          </a:solidFill>
                          <a:latin typeface="Arial" pitchFamily="34" charset="0"/>
                          <a:cs typeface="Arial" pitchFamily="34" charset="0"/>
                        </a:rPr>
                        <a:t>3 March 2025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tx1"/>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Ballot for </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P802.16t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draft 7.0</a:t>
                      </a:r>
                    </a:p>
                  </a:txBody>
                  <a:tcPr/>
                </a:tc>
                <a:tc>
                  <a:txBody>
                    <a:bodyPr/>
                    <a:lstStyle/>
                    <a:p>
                      <a:r>
                        <a:rPr lang="en-CA" sz="1400" dirty="0">
                          <a:latin typeface="Arial" pitchFamily="34" charset="0"/>
                          <a:cs typeface="Arial" pitchFamily="34" charset="0"/>
                        </a:rPr>
                        <a:t>74</a:t>
                      </a:r>
                    </a:p>
                  </a:txBody>
                  <a:tcPr/>
                </a:tc>
                <a:tc>
                  <a:txBody>
                    <a:bodyPr/>
                    <a:lstStyle/>
                    <a:p>
                      <a:r>
                        <a:rPr lang="en-CA" sz="1400" dirty="0">
                          <a:latin typeface="Arial" pitchFamily="34" charset="0"/>
                          <a:cs typeface="Arial" pitchFamily="34" charset="0"/>
                        </a:rPr>
                        <a:t>60</a:t>
                      </a:r>
                    </a:p>
                  </a:txBody>
                  <a:tcPr/>
                </a:tc>
                <a:tc>
                  <a:txBody>
                    <a:bodyPr/>
                    <a:lstStyle/>
                    <a:p>
                      <a:r>
                        <a:rPr lang="en-CA" sz="1400" dirty="0">
                          <a:latin typeface="Arial" pitchFamily="34" charset="0"/>
                          <a:cs typeface="Arial" pitchFamily="34" charset="0"/>
                        </a:rPr>
                        <a:t>81</a:t>
                      </a:r>
                    </a:p>
                  </a:txBody>
                  <a:tcPr/>
                </a:tc>
                <a:tc>
                  <a:txBody>
                    <a:bodyPr/>
                    <a:lstStyle/>
                    <a:p>
                      <a:r>
                        <a:rPr lang="en-CA" sz="1400" dirty="0">
                          <a:latin typeface="Arial" pitchFamily="34" charset="0"/>
                          <a:cs typeface="Arial" pitchFamily="34" charset="0"/>
                        </a:rPr>
                        <a:t>6</a:t>
                      </a:r>
                    </a:p>
                  </a:txBody>
                  <a:tcPr/>
                </a:tc>
                <a:tc>
                  <a:txBody>
                    <a:bodyPr/>
                    <a:lstStyle/>
                    <a:p>
                      <a:r>
                        <a:rPr lang="en-CA" sz="1400" dirty="0">
                          <a:latin typeface="Arial" pitchFamily="34" charset="0"/>
                          <a:cs typeface="Arial" pitchFamily="34" charset="0"/>
                        </a:rPr>
                        <a:t>10</a:t>
                      </a:r>
                    </a:p>
                  </a:txBody>
                  <a:tcPr/>
                </a:tc>
                <a:tc>
                  <a:txBody>
                    <a:bodyPr/>
                    <a:lstStyle/>
                    <a:p>
                      <a:r>
                        <a:rPr lang="en-CA" sz="1400" dirty="0">
                          <a:latin typeface="Arial" pitchFamily="34" charset="0"/>
                          <a:cs typeface="Arial" pitchFamily="34" charset="0"/>
                        </a:rPr>
                        <a:t>54</a:t>
                      </a:r>
                    </a:p>
                  </a:txBody>
                  <a:tcPr/>
                </a:tc>
                <a:tc>
                  <a:txBody>
                    <a:bodyPr/>
                    <a:lstStyle/>
                    <a:p>
                      <a:r>
                        <a:rPr lang="en-CA" sz="1400" dirty="0">
                          <a:latin typeface="Arial" pitchFamily="34" charset="0"/>
                          <a:cs typeface="Arial" pitchFamily="34" charset="0"/>
                        </a:rPr>
                        <a:t>0</a:t>
                      </a:r>
                    </a:p>
                  </a:txBody>
                  <a:tcPr/>
                </a:tc>
                <a:tc>
                  <a:txBody>
                    <a:bodyPr/>
                    <a:lstStyle/>
                    <a:p>
                      <a:r>
                        <a:rPr lang="en-CA" sz="1400" dirty="0">
                          <a:latin typeface="Arial" pitchFamily="34" charset="0"/>
                          <a:cs typeface="Arial" pitchFamily="34" charset="0"/>
                        </a:rPr>
                        <a:t>100</a:t>
                      </a:r>
                    </a:p>
                  </a:txBody>
                  <a:tcPr/>
                </a:tc>
                <a:extLst>
                  <a:ext uri="{0D108BD9-81ED-4DB2-BD59-A6C34878D82A}">
                    <a16:rowId xmlns:a16="http://schemas.microsoft.com/office/drawing/2014/main" val="10004"/>
                  </a:ext>
                </a:extLst>
              </a:tr>
            </a:tbl>
          </a:graphicData>
        </a:graphic>
      </p:graphicFrame>
      <p:sp>
        <p:nvSpPr>
          <p:cNvPr id="9" name="Footer Placeholder 3">
            <a:extLst>
              <a:ext uri="{FF2B5EF4-FFF2-40B4-BE49-F238E27FC236}">
                <a16:creationId xmlns:a16="http://schemas.microsoft.com/office/drawing/2014/main" id="{192053E1-35AA-4145-5495-BD9188A18222}"/>
              </a:ext>
            </a:extLst>
          </p:cNvPr>
          <p:cNvSpPr>
            <a:spLocks noGrp="1"/>
          </p:cNvSpPr>
          <p:nvPr>
            <p:ph type="ftr" sz="quarter" idx="11"/>
          </p:nvPr>
        </p:nvSpPr>
        <p:spPr>
          <a:xfrm>
            <a:off x="7169214" y="6475413"/>
            <a:ext cx="1265795" cy="184666"/>
          </a:xfrm>
        </p:spPr>
        <p:txBody>
          <a:bodyPr/>
          <a:lstStyle/>
          <a:p>
            <a:pPr>
              <a:defRPr/>
            </a:pPr>
            <a:r>
              <a:rPr lang="en-US" dirty="0"/>
              <a:t>Tim Godfrey - EPRI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P802.16t</a:t>
            </a:r>
            <a:endParaRPr lang="en-US" sz="2800" dirty="0">
              <a:solidFill>
                <a:srgbClr val="FF0000"/>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001366323"/>
              </p:ext>
            </p:extLst>
          </p:nvPr>
        </p:nvGraphicFramePr>
        <p:xfrm>
          <a:off x="1293091" y="1676400"/>
          <a:ext cx="6631708" cy="3167671"/>
        </p:xfrm>
        <a:graphic>
          <a:graphicData uri="http://schemas.openxmlformats.org/drawingml/2006/table">
            <a:tbl>
              <a:tblPr firstRow="1" bandRow="1">
                <a:tableStyleId>{ED083AE6-46FA-4A59-8FB0-9F97EB10719F}</a:tableStyleId>
              </a:tblPr>
              <a:tblGrid>
                <a:gridCol w="947045">
                  <a:extLst>
                    <a:ext uri="{9D8B030D-6E8A-4147-A177-3AD203B41FA5}">
                      <a16:colId xmlns:a16="http://schemas.microsoft.com/office/drawing/2014/main" val="20000"/>
                    </a:ext>
                  </a:extLst>
                </a:gridCol>
                <a:gridCol w="2525454">
                  <a:extLst>
                    <a:ext uri="{9D8B030D-6E8A-4147-A177-3AD203B41FA5}">
                      <a16:colId xmlns:a16="http://schemas.microsoft.com/office/drawing/2014/main" val="20001"/>
                    </a:ext>
                  </a:extLst>
                </a:gridCol>
                <a:gridCol w="3159209">
                  <a:extLst>
                    <a:ext uri="{9D8B030D-6E8A-4147-A177-3AD203B41FA5}">
                      <a16:colId xmlns:a16="http://schemas.microsoft.com/office/drawing/2014/main" val="20002"/>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 Oct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P802.16t draft 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59  (9 T, 49 E, 1 G)</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1"/>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 Dec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P802.16t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5.0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16 (1 T, 15 E)</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44268">
                <a:tc>
                  <a:txBody>
                    <a:bodyPr/>
                    <a:lstStyle/>
                    <a:p>
                      <a:r>
                        <a:rPr lang="en-CA" sz="1400" dirty="0">
                          <a:latin typeface="Arial" pitchFamily="34" charset="0"/>
                          <a:cs typeface="Arial" pitchFamily="34" charset="0"/>
                        </a:rPr>
                        <a:t>9 Jan 2025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P802.16t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6.0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18 (12 T, 6 E)</a:t>
                      </a:r>
                    </a:p>
                  </a:txBody>
                  <a:tcPr/>
                </a:tc>
                <a:extLst>
                  <a:ext uri="{0D108BD9-81ED-4DB2-BD59-A6C34878D82A}">
                    <a16:rowId xmlns:a16="http://schemas.microsoft.com/office/drawing/2014/main" val="10003"/>
                  </a:ext>
                </a:extLst>
              </a:tr>
              <a:tr h="544268">
                <a:tc>
                  <a:txBody>
                    <a:bodyPr/>
                    <a:lstStyle/>
                    <a:p>
                      <a:r>
                        <a:rPr lang="en-US" sz="1400" dirty="0">
                          <a:solidFill>
                            <a:schemeClr val="tx1"/>
                          </a:solidFill>
                          <a:latin typeface="Arial" pitchFamily="34" charset="0"/>
                          <a:cs typeface="Arial" pitchFamily="34" charset="0"/>
                        </a:rPr>
                        <a:t>3 March 2025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tx1"/>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Ballot for </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P802.16t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draft 7.0</a:t>
                      </a:r>
                    </a:p>
                  </a:txBody>
                  <a:tcPr/>
                </a:tc>
                <a:tc>
                  <a:txBody>
                    <a:bodyPr/>
                    <a:lstStyle/>
                    <a:p>
                      <a:r>
                        <a:rPr lang="en-CA" sz="1400" dirty="0">
                          <a:latin typeface="Arial" pitchFamily="34" charset="0"/>
                          <a:cs typeface="Arial" pitchFamily="34" charset="0"/>
                        </a:rPr>
                        <a:t>1 (1 T, 0 E)</a:t>
                      </a:r>
                    </a:p>
                  </a:txBody>
                  <a:tcPr/>
                </a:tc>
                <a:extLst>
                  <a:ext uri="{0D108BD9-81ED-4DB2-BD59-A6C34878D82A}">
                    <a16:rowId xmlns:a16="http://schemas.microsoft.com/office/drawing/2014/main" val="10004"/>
                  </a:ext>
                </a:extLst>
              </a:tr>
            </a:tbl>
          </a:graphicData>
        </a:graphic>
      </p:graphicFrame>
      <p:sp>
        <p:nvSpPr>
          <p:cNvPr id="10" name="Footer Placeholder 3">
            <a:extLst>
              <a:ext uri="{FF2B5EF4-FFF2-40B4-BE49-F238E27FC236}">
                <a16:creationId xmlns:a16="http://schemas.microsoft.com/office/drawing/2014/main" id="{22C3A3A2-BFED-8497-DEC3-D3A8281715D8}"/>
              </a:ext>
            </a:extLst>
          </p:cNvPr>
          <p:cNvSpPr>
            <a:spLocks noGrp="1"/>
          </p:cNvSpPr>
          <p:nvPr>
            <p:ph type="ftr" sz="quarter" idx="11"/>
          </p:nvPr>
        </p:nvSpPr>
        <p:spPr>
          <a:xfrm>
            <a:off x="7169214" y="6475413"/>
            <a:ext cx="1265795" cy="184666"/>
          </a:xfrm>
        </p:spPr>
        <p:txBody>
          <a:bodyPr/>
          <a:lstStyle/>
          <a:p>
            <a:pPr>
              <a:defRPr/>
            </a:pPr>
            <a:r>
              <a:rPr lang="en-US" dirty="0"/>
              <a:t>Tim Godfrey - EPRI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MBS comments by commenter</a:t>
            </a:r>
            <a:endParaRPr lang="en-CA" dirty="0"/>
          </a:p>
        </p:txBody>
      </p:sp>
      <p:graphicFrame>
        <p:nvGraphicFramePr>
          <p:cNvPr id="6" name="Table 5"/>
          <p:cNvGraphicFramePr>
            <a:graphicFrameLocks noGrp="1"/>
          </p:cNvGraphicFramePr>
          <p:nvPr>
            <p:extLst>
              <p:ext uri="{D42A27DB-BD31-4B8C-83A1-F6EECF244321}">
                <p14:modId xmlns:p14="http://schemas.microsoft.com/office/powerpoint/2010/main" val="1547069360"/>
              </p:ext>
            </p:extLst>
          </p:nvPr>
        </p:nvGraphicFramePr>
        <p:xfrm>
          <a:off x="457200" y="1219200"/>
          <a:ext cx="8522704" cy="3985195"/>
        </p:xfrm>
        <a:graphic>
          <a:graphicData uri="http://schemas.openxmlformats.org/drawingml/2006/table">
            <a:tbl>
              <a:tblPr firstRow="1" bandRow="1">
                <a:tableStyleId>{ED083AE6-46FA-4A59-8FB0-9F97EB10719F}</a:tableStyleId>
              </a:tblPr>
              <a:tblGrid>
                <a:gridCol w="806085">
                  <a:extLst>
                    <a:ext uri="{9D8B030D-6E8A-4147-A177-3AD203B41FA5}">
                      <a16:colId xmlns:a16="http://schemas.microsoft.com/office/drawing/2014/main" val="20000"/>
                    </a:ext>
                  </a:extLst>
                </a:gridCol>
                <a:gridCol w="286500">
                  <a:extLst>
                    <a:ext uri="{9D8B030D-6E8A-4147-A177-3AD203B41FA5}">
                      <a16:colId xmlns:a16="http://schemas.microsoft.com/office/drawing/2014/main" val="20001"/>
                    </a:ext>
                  </a:extLst>
                </a:gridCol>
                <a:gridCol w="401101">
                  <a:extLst>
                    <a:ext uri="{9D8B030D-6E8A-4147-A177-3AD203B41FA5}">
                      <a16:colId xmlns:a16="http://schemas.microsoft.com/office/drawing/2014/main" val="20002"/>
                    </a:ext>
                  </a:extLst>
                </a:gridCol>
                <a:gridCol w="342040">
                  <a:extLst>
                    <a:ext uri="{9D8B030D-6E8A-4147-A177-3AD203B41FA5}">
                      <a16:colId xmlns:a16="http://schemas.microsoft.com/office/drawing/2014/main" val="20003"/>
                    </a:ext>
                  </a:extLst>
                </a:gridCol>
                <a:gridCol w="365760">
                  <a:extLst>
                    <a:ext uri="{9D8B030D-6E8A-4147-A177-3AD203B41FA5}">
                      <a16:colId xmlns:a16="http://schemas.microsoft.com/office/drawing/2014/main" val="3010065338"/>
                    </a:ext>
                  </a:extLst>
                </a:gridCol>
                <a:gridCol w="5944883">
                  <a:extLst>
                    <a:ext uri="{9D8B030D-6E8A-4147-A177-3AD203B41FA5}">
                      <a16:colId xmlns:a16="http://schemas.microsoft.com/office/drawing/2014/main" val="20004"/>
                    </a:ext>
                  </a:extLst>
                </a:gridCol>
                <a:gridCol w="376335">
                  <a:extLst>
                    <a:ext uri="{9D8B030D-6E8A-4147-A177-3AD203B41FA5}">
                      <a16:colId xmlns:a16="http://schemas.microsoft.com/office/drawing/2014/main" val="20005"/>
                    </a:ext>
                  </a:extLst>
                </a:gridCol>
              </a:tblGrid>
              <a:tr h="8382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3</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rd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2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533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Kivinen, Tero</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Consistency of representation of reserved ranges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10001"/>
                  </a:ext>
                </a:extLst>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 See spreadsheet </a:t>
                      </a:r>
                      <a:r>
                        <a:rPr lang="en-US" sz="1200" dirty="0">
                          <a:hlinkClick r:id="rId3"/>
                        </a:rPr>
                        <a:t>802.15-24-0561r4</a:t>
                      </a:r>
                      <a:r>
                        <a:rPr kumimoji="0" lang="en-US" sz="1200" b="0" i="0" u="none" strike="noStrike" kern="1200" cap="none" normalizeH="0" baseline="0" dirty="0">
                          <a:ln>
                            <a:noFill/>
                          </a:ln>
                          <a:solidFill>
                            <a:schemeClr val="tx1"/>
                          </a:solidFill>
                          <a:effectLst/>
                          <a:latin typeface="+mn-lt"/>
                          <a:ea typeface="+mn-ea"/>
                          <a:cs typeface="+mn-cs"/>
                        </a:rPr>
                        <a: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Salazar Cardozo, Ruben E</a:t>
                      </a:r>
                      <a:endParaRPr lang="ko-KR" altLang="en-US" sz="1200" b="0" dirty="0">
                        <a:solidFill>
                          <a:schemeClr val="tx1"/>
                        </a:solidFill>
                        <a:latin typeface="Calibri" panose="020F0502020204030204" pitchFamily="34" charset="0"/>
                      </a:endParaRPr>
                    </a:p>
                  </a:txBody>
                  <a:tcPr marL="9525" marR="9525" marT="9525" marB="9525"/>
                </a:tc>
                <a:tc>
                  <a:txBody>
                    <a:bodyPr/>
                    <a:lstStyle/>
                    <a:p>
                      <a:pPr algn="ctr"/>
                      <a:r>
                        <a:rPr lang="en-US" sz="1200" dirty="0"/>
                        <a:t>4</a:t>
                      </a:r>
                    </a:p>
                  </a:txBody>
                  <a:tcPr/>
                </a:tc>
                <a:tc>
                  <a:txBody>
                    <a:bodyPr/>
                    <a:lstStyle/>
                    <a:p>
                      <a:pPr algn="ctr"/>
                      <a:r>
                        <a:rPr lang="en-US" sz="1200" dirty="0"/>
                        <a:t>0</a:t>
                      </a:r>
                    </a:p>
                  </a:txBody>
                  <a:tcPr/>
                </a:tc>
                <a:tc>
                  <a:txBody>
                    <a:bodyPr/>
                    <a:lstStyle/>
                    <a:p>
                      <a:pPr algn="ctr"/>
                      <a:r>
                        <a:rPr lang="en-US" sz="1200" dirty="0"/>
                        <a:t>0</a:t>
                      </a:r>
                    </a:p>
                  </a:txBody>
                  <a:tcPr/>
                </a:tc>
                <a:tc>
                  <a:txBody>
                    <a:bodyPr/>
                    <a:lstStyle/>
                    <a:p>
                      <a:pPr algn="ctr"/>
                      <a:r>
                        <a:rPr lang="en-US" sz="1200" dirty="0"/>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Incorrect reference causes inconsistency between table title and text, wording clarity improvements, missing reference. </a:t>
                      </a:r>
                      <a:endPar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4</a:t>
                      </a:r>
                    </a:p>
                  </a:txBody>
                  <a:tcPr/>
                </a:tc>
                <a:extLst>
                  <a:ext uri="{0D108BD9-81ED-4DB2-BD59-A6C34878D82A}">
                    <a16:rowId xmlns:a16="http://schemas.microsoft.com/office/drawing/2014/main" val="2659199455"/>
                  </a:ext>
                </a:extLst>
              </a:tr>
              <a:tr h="7049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200" b="0" dirty="0">
                        <a:latin typeface="Calibri" panose="020F0502020204030204" pitchFamily="34" charset="0"/>
                      </a:endParaRPr>
                    </a:p>
                  </a:txBody>
                  <a:tcPr marL="9525" marR="9525" marT="9525" marB="9525"/>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 See spreadsheet </a:t>
                      </a:r>
                      <a:r>
                        <a:rPr lang="en-US" sz="1200" dirty="0">
                          <a:hlinkClick r:id="rId3"/>
                        </a:rPr>
                        <a:t>802.15-24-0561r4</a:t>
                      </a:r>
                      <a:r>
                        <a:rPr kumimoji="0" lang="en-US" sz="1200" b="0" i="0" u="none" strike="noStrike" kern="1200" cap="none" normalizeH="0" baseline="0" dirty="0">
                          <a:ln>
                            <a:noFill/>
                          </a:ln>
                          <a:solidFill>
                            <a:schemeClr val="tx1"/>
                          </a:solidFill>
                          <a:effectLst/>
                          <a:latin typeface="+mn-lt"/>
                          <a:ea typeface="+mn-ea"/>
                          <a:cs typeface="+mn-cs"/>
                        </a:rPr>
                        <a: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368167068"/>
                  </a:ext>
                </a:extLst>
              </a:tr>
              <a:tr h="380843">
                <a:tc>
                  <a:txBody>
                    <a:bodyPr/>
                    <a:lstStyle/>
                    <a:p>
                      <a:pPr algn="l" fontAlgn="b"/>
                      <a:r>
                        <a:rPr lang="en-US" sz="1000" b="0" i="0" u="none" strike="noStrike" dirty="0">
                          <a:effectLst/>
                          <a:latin typeface="Arial" panose="020B0604020202020204" pitchFamily="34" charset="0"/>
                        </a:rPr>
                        <a:t>Marks, Roger</a:t>
                      </a:r>
                    </a:p>
                  </a:txBody>
                  <a:tcPr marL="9525" marR="9525" marT="9525"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Typography, symbols, character issues, wording clarity, equation formatting,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12</a:t>
                      </a:r>
                    </a:p>
                  </a:txBody>
                  <a:tcPr/>
                </a:tc>
                <a:extLst>
                  <a:ext uri="{0D108BD9-81ED-4DB2-BD59-A6C34878D82A}">
                    <a16:rowId xmlns:a16="http://schemas.microsoft.com/office/drawing/2014/main" val="10007"/>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 See spreadsheet </a:t>
                      </a:r>
                      <a:r>
                        <a:rPr lang="en-US" sz="1200" dirty="0">
                          <a:hlinkClick r:id="rId4"/>
                        </a:rPr>
                        <a:t>802.15-25-0076r2</a:t>
                      </a:r>
                      <a:r>
                        <a:rPr kumimoji="0" lang="en-US" sz="1200" b="0" i="0" u="none" strike="noStrike" kern="1200" cap="none" normalizeH="0" baseline="0" dirty="0">
                          <a:ln>
                            <a:noFill/>
                          </a:ln>
                          <a:solidFill>
                            <a:schemeClr val="tx1"/>
                          </a:solidFill>
                          <a:effectLst/>
                          <a:latin typeface="+mn-lt"/>
                          <a:ea typeface="+mn-ea"/>
                          <a:cs typeface="+mn-cs"/>
                        </a:rPr>
                        <a:t> for Detail</a:t>
                      </a: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025160468"/>
                  </a:ext>
                </a:extLst>
              </a:tr>
            </a:tbl>
          </a:graphicData>
        </a:graphic>
      </p:graphicFrame>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6</a:t>
            </a:fld>
            <a:endParaRPr lang="en-CA" dirty="0"/>
          </a:p>
        </p:txBody>
      </p:sp>
      <p:sp>
        <p:nvSpPr>
          <p:cNvPr id="4" name="Footer Placeholder 3">
            <a:extLst>
              <a:ext uri="{FF2B5EF4-FFF2-40B4-BE49-F238E27FC236}">
                <a16:creationId xmlns:a16="http://schemas.microsoft.com/office/drawing/2014/main" id="{6B64D432-2E02-ED34-EABC-0768F11C1084}"/>
              </a:ext>
            </a:extLst>
          </p:cNvPr>
          <p:cNvSpPr>
            <a:spLocks noGrp="1"/>
          </p:cNvSpPr>
          <p:nvPr>
            <p:ph type="ftr" sz="quarter" idx="11"/>
          </p:nvPr>
        </p:nvSpPr>
        <p:spPr>
          <a:xfrm>
            <a:off x="7169214" y="6475413"/>
            <a:ext cx="1265795" cy="184666"/>
          </a:xfrm>
        </p:spPr>
        <p:txBody>
          <a:bodyPr/>
          <a:lstStyle/>
          <a:p>
            <a:pPr>
              <a:defRPr/>
            </a:pPr>
            <a:r>
              <a:rPr lang="en-US" dirty="0"/>
              <a:t>Tim Godfrey - EPRI</a:t>
            </a:r>
          </a:p>
        </p:txBody>
      </p:sp>
    </p:spTree>
    <p:extLst>
      <p:ext uri="{BB962C8B-B14F-4D97-AF65-F5344CB8AC3E}">
        <p14:creationId xmlns:p14="http://schemas.microsoft.com/office/powerpoint/2010/main" val="325807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74687" y="332601"/>
            <a:ext cx="7772400" cy="1066800"/>
          </a:xfrm>
        </p:spPr>
        <p:txBody>
          <a:bodyPr/>
          <a:lstStyle/>
          <a:p>
            <a:r>
              <a:rPr lang="en-GB" dirty="0"/>
              <a:t>Mandatory Coordination</a:t>
            </a:r>
            <a:endParaRPr lang="en-US"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7</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2266791745"/>
              </p:ext>
            </p:extLst>
          </p:nvPr>
        </p:nvGraphicFramePr>
        <p:xfrm>
          <a:off x="250606" y="1444851"/>
          <a:ext cx="8543925" cy="4111850"/>
        </p:xfrm>
        <a:graphic>
          <a:graphicData uri="http://schemas.openxmlformats.org/drawingml/2006/table">
            <a:tbl>
              <a:tblPr/>
              <a:tblGrid>
                <a:gridCol w="2949794">
                  <a:extLst>
                    <a:ext uri="{9D8B030D-6E8A-4147-A177-3AD203B41FA5}">
                      <a16:colId xmlns:a16="http://schemas.microsoft.com/office/drawing/2014/main" val="20000"/>
                    </a:ext>
                  </a:extLst>
                </a:gridCol>
                <a:gridCol w="896440">
                  <a:extLst>
                    <a:ext uri="{9D8B030D-6E8A-4147-A177-3AD203B41FA5}">
                      <a16:colId xmlns:a16="http://schemas.microsoft.com/office/drawing/2014/main" val="20001"/>
                    </a:ext>
                  </a:extLst>
                </a:gridCol>
                <a:gridCol w="2227760">
                  <a:extLst>
                    <a:ext uri="{9D8B030D-6E8A-4147-A177-3AD203B41FA5}">
                      <a16:colId xmlns:a16="http://schemas.microsoft.com/office/drawing/2014/main" val="20002"/>
                    </a:ext>
                  </a:extLst>
                </a:gridCol>
                <a:gridCol w="2469931">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a:t>
                      </a: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D03</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November 21, 2024</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r>
                        <a:rPr kumimoji="0" lang="en-GB" sz="2000" b="0" i="0" u="none" strike="noStrike" cap="none" normalizeH="0" baseline="30000" dirty="0">
                          <a:ln>
                            <a:noFill/>
                          </a:ln>
                          <a:solidFill>
                            <a:schemeClr val="tx1"/>
                          </a:solidFill>
                          <a:effectLst/>
                          <a:latin typeface="Times New Roman" pitchFamily="18" charset="0"/>
                          <a:cs typeface="Arial" charset="0"/>
                        </a:rPr>
                        <a:t>2</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12371757"/>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Rectangle 1">
            <a:extLst>
              <a:ext uri="{FF2B5EF4-FFF2-40B4-BE49-F238E27FC236}">
                <a16:creationId xmlns:a16="http://schemas.microsoft.com/office/drawing/2014/main" id="{9557948E-7C40-A547-AF4F-662D01B1E8C4}"/>
              </a:ext>
            </a:extLst>
          </p:cNvPr>
          <p:cNvSpPr/>
          <p:nvPr/>
        </p:nvSpPr>
        <p:spPr>
          <a:xfrm>
            <a:off x="447676" y="5783632"/>
            <a:ext cx="8315324" cy="646331"/>
          </a:xfrm>
          <a:prstGeom prst="rect">
            <a:avLst/>
          </a:prstGeom>
        </p:spPr>
        <p:txBody>
          <a:bodyPr wrap="square">
            <a:spAutoFit/>
          </a:bodyPr>
          <a:lstStyle/>
          <a:p>
            <a:r>
              <a:rPr lang="en-US" baseline="30000" dirty="0">
                <a:solidFill>
                  <a:srgbClr val="262626"/>
                </a:solidFill>
                <a:latin typeface="open_sansregular"/>
              </a:rPr>
              <a:t>2</a:t>
            </a:r>
            <a:r>
              <a:rPr lang="en-US" dirty="0">
                <a:solidFill>
                  <a:srgbClr val="262626"/>
                </a:solidFill>
                <a:latin typeface="open_sansregular"/>
              </a:rPr>
              <a:t> The IEEE Registration Authority Committee may be automatically included in a balloting group if requested by the Sponsor at the time of draft submission for SA Ballot. It is normally requested if the PAR indicates the possible registration of objects or numbers to be included in or used by the project or if it becomes apparent through development of the draft that such may occur.</a:t>
            </a:r>
            <a:endParaRPr lang="en-US" dirty="0"/>
          </a:p>
        </p:txBody>
      </p:sp>
      <p:sp>
        <p:nvSpPr>
          <p:cNvPr id="3" name="Footer Placeholder 3">
            <a:extLst>
              <a:ext uri="{FF2B5EF4-FFF2-40B4-BE49-F238E27FC236}">
                <a16:creationId xmlns:a16="http://schemas.microsoft.com/office/drawing/2014/main" id="{BB685C10-40D6-409B-5956-A24948E0384F}"/>
              </a:ext>
            </a:extLst>
          </p:cNvPr>
          <p:cNvSpPr>
            <a:spLocks noGrp="1"/>
          </p:cNvSpPr>
          <p:nvPr>
            <p:ph type="ftr" sz="quarter" idx="11"/>
          </p:nvPr>
        </p:nvSpPr>
        <p:spPr>
          <a:xfrm>
            <a:off x="7169214" y="6475413"/>
            <a:ext cx="1265795" cy="184666"/>
          </a:xfrm>
        </p:spPr>
        <p:txBody>
          <a:bodyPr/>
          <a:lstStyle/>
          <a:p>
            <a:pPr>
              <a:defRPr/>
            </a:pPr>
            <a:r>
              <a:rPr lang="en-US" dirty="0"/>
              <a:t>Tim Godfrey - EPRI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332601"/>
            <a:ext cx="7772400" cy="925768"/>
          </a:xfrm>
        </p:spPr>
        <p:txBody>
          <a:bodyPr/>
          <a:lstStyle/>
          <a:p>
            <a:r>
              <a:rPr lang="en-US" dirty="0">
                <a:solidFill>
                  <a:schemeClr val="tx1"/>
                </a:solidFill>
              </a:rPr>
              <a:t>IEEE 802.16t </a:t>
            </a:r>
            <a:r>
              <a:rPr lang="en-US" dirty="0"/>
              <a:t>Timeline</a:t>
            </a:r>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8</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284293209"/>
              </p:ext>
            </p:extLst>
          </p:nvPr>
        </p:nvGraphicFramePr>
        <p:xfrm>
          <a:off x="400050" y="1847591"/>
          <a:ext cx="8420100" cy="4038600"/>
        </p:xfrm>
        <a:graphic>
          <a:graphicData uri="http://schemas.openxmlformats.org/drawingml/2006/table">
            <a:tbl>
              <a:tblPr/>
              <a:tblGrid>
                <a:gridCol w="5314950">
                  <a:extLst>
                    <a:ext uri="{9D8B030D-6E8A-4147-A177-3AD203B41FA5}">
                      <a16:colId xmlns:a16="http://schemas.microsoft.com/office/drawing/2014/main" val="20000"/>
                    </a:ext>
                  </a:extLst>
                </a:gridCol>
                <a:gridCol w="3105150">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Initial SA Ballot </a:t>
                      </a:r>
                      <a:r>
                        <a:rPr kumimoji="0" lang="en-US" sz="1600" b="0" i="0" u="none" strike="noStrike" kern="1200" cap="none" normalizeH="0" baseline="0" dirty="0">
                          <a:ln>
                            <a:noFill/>
                          </a:ln>
                          <a:solidFill>
                            <a:schemeClr val="tx1"/>
                          </a:solidFill>
                          <a:effectLst/>
                          <a:latin typeface="Arial" charset="0"/>
                          <a:ea typeface="+mn-ea"/>
                          <a:cs typeface="+mn-cs"/>
                        </a:rPr>
                        <a:t>on D04 </a:t>
                      </a: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(30-day ballot)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Sept 4 – Oct 7,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47050163"/>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#1 on D05 (10-day ballot)</a:t>
                      </a:r>
                      <a:endParaRPr kumimoji="0" lang="en-GB" sz="16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Nov 21 – Dec 6,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452582">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#2 on D06 (10-day Ballot)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Dec 20, 2024 – Jan 9, 2025</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530029510"/>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#3 on D07 (10-day Ballot)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Feb 21 – March 3, 2025</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TG Approval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March 11, 2025</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165242748"/>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WG Approval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March 13, 2025</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79149447"/>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LMSC Approval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March 14, 2025</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496329576"/>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RevCom Approval to Standards Board</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May 7, 2025</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422592251"/>
                  </a:ext>
                </a:extLst>
              </a:tr>
            </a:tbl>
          </a:graphicData>
        </a:graphic>
      </p:graphicFrame>
      <p:sp>
        <p:nvSpPr>
          <p:cNvPr id="2" name="Footer Placeholder 3">
            <a:extLst>
              <a:ext uri="{FF2B5EF4-FFF2-40B4-BE49-F238E27FC236}">
                <a16:creationId xmlns:a16="http://schemas.microsoft.com/office/drawing/2014/main" id="{8C26D3DB-CA2E-D3DD-B0A5-22D03030BC4E}"/>
              </a:ext>
            </a:extLst>
          </p:cNvPr>
          <p:cNvSpPr>
            <a:spLocks noGrp="1"/>
          </p:cNvSpPr>
          <p:nvPr>
            <p:ph type="ftr" sz="quarter" idx="11"/>
          </p:nvPr>
        </p:nvSpPr>
        <p:spPr>
          <a:xfrm>
            <a:off x="7169214" y="6475413"/>
            <a:ext cx="1265795" cy="184666"/>
          </a:xfrm>
        </p:spPr>
        <p:txBody>
          <a:bodyPr/>
          <a:lstStyle/>
          <a:p>
            <a:pPr>
              <a:defRPr/>
            </a:pPr>
            <a:r>
              <a:rPr lang="en-US" dirty="0"/>
              <a:t>Tim Godfrey - EPRI</a:t>
            </a:r>
          </a:p>
        </p:txBody>
      </p:sp>
    </p:spTree>
    <p:extLst>
      <p:ext uri="{BB962C8B-B14F-4D97-AF65-F5344CB8AC3E}">
        <p14:creationId xmlns:p14="http://schemas.microsoft.com/office/powerpoint/2010/main" val="2185433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914400"/>
          </a:xfrm>
        </p:spPr>
        <p:txBody>
          <a:bodyPr/>
          <a:lstStyle/>
          <a:p>
            <a:r>
              <a:rPr lang="en-US" dirty="0"/>
              <a:t>802 LMSC Motion</a:t>
            </a:r>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a:xfrm>
            <a:off x="7169214" y="6475413"/>
            <a:ext cx="1265795" cy="184666"/>
          </a:xfrm>
        </p:spPr>
        <p:txBody>
          <a:bodyPr/>
          <a:lstStyle/>
          <a:p>
            <a:pPr>
              <a:defRPr/>
            </a:pPr>
            <a:r>
              <a:rPr lang="en-US" dirty="0"/>
              <a:t>Tim Godfrey - EPRI</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9</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228600" y="1371600"/>
            <a:ext cx="8686800" cy="2800767"/>
          </a:xfrm>
          <a:prstGeom prst="rect">
            <a:avLst/>
          </a:prstGeom>
        </p:spPr>
        <p:txBody>
          <a:bodyPr wrap="square">
            <a:spAutoFit/>
          </a:bodyPr>
          <a:lstStyle/>
          <a:p>
            <a:pPr>
              <a:spcBef>
                <a:spcPts val="0"/>
              </a:spcBef>
              <a:spcAft>
                <a:spcPts val="0"/>
              </a:spcAft>
            </a:pPr>
            <a:r>
              <a:rPr lang="en-US" sz="1600" b="1" dirty="0">
                <a:solidFill>
                  <a:schemeClr val="accent2">
                    <a:lumMod val="75000"/>
                  </a:schemeClr>
                </a:solidFill>
                <a:latin typeface="Calibri" panose="020F0502020204030204" pitchFamily="34" charset="0"/>
              </a:rPr>
              <a:t>P802.16t D07 </a:t>
            </a:r>
            <a:r>
              <a:rPr lang="en-US" sz="1600" b="1" dirty="0">
                <a:solidFill>
                  <a:srgbClr val="1F497D"/>
                </a:solidFill>
                <a:latin typeface="Calibri" panose="020F0502020204030204" pitchFamily="34" charset="0"/>
              </a:rPr>
              <a:t>to </a:t>
            </a:r>
            <a:r>
              <a:rPr lang="en-US" sz="1600" b="1" dirty="0">
                <a:solidFill>
                  <a:schemeClr val="accent2">
                    <a:lumMod val="75000"/>
                  </a:schemeClr>
                </a:solidFill>
                <a:latin typeface="Calibri" panose="020F0502020204030204" pitchFamily="34" charset="0"/>
              </a:rPr>
              <a:t>RevCom</a:t>
            </a:r>
            <a:r>
              <a:rPr lang="en-US" sz="1600" b="1" dirty="0">
                <a:solidFill>
                  <a:srgbClr val="1F497D"/>
                </a:solidFill>
                <a:latin typeface="Calibri" panose="020F0502020204030204" pitchFamily="34" charset="0"/>
              </a:rPr>
              <a:t> </a:t>
            </a:r>
          </a:p>
          <a:p>
            <a:pPr>
              <a:lnSpc>
                <a:spcPct val="100000"/>
              </a:lnSpc>
            </a:pPr>
            <a:r>
              <a:rPr lang="en-US" sz="1600" b="0" i="1" strike="noStrike" spc="-1" dirty="0">
                <a:solidFill>
                  <a:srgbClr val="000000"/>
                </a:solidFill>
                <a:latin typeface="Arial"/>
                <a:ea typeface="DejaVu Sans"/>
              </a:rPr>
              <a:t>Approve sending P802.16t D07 to RevCom.</a:t>
            </a:r>
          </a:p>
          <a:p>
            <a:pPr>
              <a:lnSpc>
                <a:spcPct val="100000"/>
              </a:lnSpc>
            </a:pPr>
            <a:r>
              <a:rPr lang="en-US" sz="1600" b="0" i="1" strike="noStrike" spc="-1" dirty="0">
                <a:solidFill>
                  <a:srgbClr val="000000"/>
                </a:solidFill>
                <a:latin typeface="Arial"/>
                <a:ea typeface="DejaVu Sans"/>
              </a:rPr>
              <a:t>Approve the CSD documentation in [</a:t>
            </a:r>
            <a:r>
              <a:rPr lang="en-US" sz="1600" b="0" i="1" strike="noStrike" spc="-1" dirty="0">
                <a:solidFill>
                  <a:srgbClr val="000000"/>
                </a:solidFill>
                <a:latin typeface="Arial"/>
                <a:ea typeface="DejaVu Sans"/>
                <a:hlinkClick r:id="rId2"/>
              </a:rPr>
              <a:t>802.24-19-0030r1</a:t>
            </a:r>
            <a:r>
              <a:rPr lang="en-US" sz="1600" b="0" i="1" strike="noStrike" spc="-1" dirty="0">
                <a:solidFill>
                  <a:srgbClr val="000000"/>
                </a:solidFill>
                <a:latin typeface="Arial"/>
                <a:ea typeface="DejaVu Sans"/>
              </a:rPr>
              <a:t>].</a:t>
            </a:r>
          </a:p>
          <a:p>
            <a:pPr>
              <a:lnSpc>
                <a:spcPct val="100000"/>
              </a:lnSpc>
            </a:pPr>
            <a:endParaRPr lang="en-US" sz="1600" i="1" spc="-1" dirty="0">
              <a:solidFill>
                <a:srgbClr val="000000"/>
              </a:solidFill>
              <a:latin typeface="Arial"/>
            </a:endParaRPr>
          </a:p>
          <a:p>
            <a:pPr>
              <a:lnSpc>
                <a:spcPct val="100000"/>
              </a:lnSpc>
            </a:pPr>
            <a:r>
              <a:rPr lang="en-US" sz="1600" dirty="0">
                <a:solidFill>
                  <a:srgbClr val="1F497D"/>
                </a:solidFill>
                <a:latin typeface="Calibri" panose="020F0502020204030204" pitchFamily="34" charset="0"/>
              </a:rPr>
              <a:t>Moved: Clint Powell</a:t>
            </a:r>
            <a:endParaRPr lang="en-US" sz="1600" dirty="0">
              <a:solidFill>
                <a:srgbClr val="FF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Seconded:  Tim Godfrey</a:t>
            </a:r>
          </a:p>
          <a:p>
            <a:pPr>
              <a:spcBef>
                <a:spcPts val="0"/>
              </a:spcBef>
              <a:spcAft>
                <a:spcPts val="0"/>
              </a:spcAft>
            </a:pPr>
            <a:endParaRPr lang="en-US" sz="1600" dirty="0">
              <a:solidFill>
                <a:srgbClr val="1F497D"/>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WG 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p:txBody>
      </p:sp>
    </p:spTree>
    <p:extLst>
      <p:ext uri="{BB962C8B-B14F-4D97-AF65-F5344CB8AC3E}">
        <p14:creationId xmlns:p14="http://schemas.microsoft.com/office/powerpoint/2010/main" val="278979479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2E5B802-A43C-8C49-B1C1-4CE742C6AEBC}">
  <we:reference id="wa104380121" version="2.0.0.0" store="en-US" storeType="OMEX"/>
  <we:alternateReferences>
    <we:reference id="wa104380121" version="2.0.0.0" store="WA10438012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802-11-Submission</Template>
  <TotalTime>120167</TotalTime>
  <Words>996</Words>
  <Application>Microsoft Office PowerPoint</Application>
  <PresentationFormat>On-screen Show (4:3)</PresentationFormat>
  <Paragraphs>226</Paragraphs>
  <Slides>10</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7" baseType="lpstr">
      <vt:lpstr>ＭＳ Ｐゴシック</vt:lpstr>
      <vt:lpstr>Arial</vt:lpstr>
      <vt:lpstr>Calibri</vt:lpstr>
      <vt:lpstr>open_sansregular</vt:lpstr>
      <vt:lpstr>Times New Roman</vt:lpstr>
      <vt:lpstr>802-11-Submission</vt:lpstr>
      <vt:lpstr>Microsoft Word 97 - 2003 Document</vt:lpstr>
      <vt:lpstr>PowerPoint Presentation</vt:lpstr>
      <vt:lpstr>PowerPoint Presentation</vt:lpstr>
      <vt:lpstr>Introduction</vt:lpstr>
      <vt:lpstr>Standards Association (SA) Ballot Results – P802.16t</vt:lpstr>
      <vt:lpstr>SA Ballot Comments – P802.16t</vt:lpstr>
      <vt:lpstr>MBS comments by commenter</vt:lpstr>
      <vt:lpstr>Mandatory Coordination</vt:lpstr>
      <vt:lpstr>IEEE 802.16t Timeline</vt:lpstr>
      <vt:lpstr>802 LMSC Motion</vt:lpstr>
      <vt:lpstr>Appendix</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P802.15.9rev1 SA Ballot Report to EC for RevCom</dc:title>
  <dc:subject/>
  <dc:creator>Pat Kinney</dc:creator>
  <cp:keywords>April 2021</cp:keywords>
  <dc:description/>
  <cp:lastModifiedBy>Godfrey, Tim</cp:lastModifiedBy>
  <cp:revision>3021</cp:revision>
  <cp:lastPrinted>1998-02-10T13:28:06Z</cp:lastPrinted>
  <dcterms:created xsi:type="dcterms:W3CDTF">2007-04-17T18:10:23Z</dcterms:created>
  <dcterms:modified xsi:type="dcterms:W3CDTF">2025-03-11T21:33:20Z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y fmtid="{D5CDD505-2E9C-101B-9397-08002B2CF9AE}" pid="9" name="MSIP_Label_c8f49a32-fde3-48a5-9266-b5b0972a22dc_Enabled">
    <vt:lpwstr>true</vt:lpwstr>
  </property>
  <property fmtid="{D5CDD505-2E9C-101B-9397-08002B2CF9AE}" pid="10" name="MSIP_Label_c8f49a32-fde3-48a5-9266-b5b0972a22dc_SetDate">
    <vt:lpwstr>2024-07-08T19:24:58Z</vt:lpwstr>
  </property>
  <property fmtid="{D5CDD505-2E9C-101B-9397-08002B2CF9AE}" pid="11" name="MSIP_Label_c8f49a32-fde3-48a5-9266-b5b0972a22dc_Method">
    <vt:lpwstr>Standard</vt:lpwstr>
  </property>
  <property fmtid="{D5CDD505-2E9C-101B-9397-08002B2CF9AE}" pid="12" name="MSIP_Label_c8f49a32-fde3-48a5-9266-b5b0972a22dc_Name">
    <vt:lpwstr>Cisco Confidential</vt:lpwstr>
  </property>
  <property fmtid="{D5CDD505-2E9C-101B-9397-08002B2CF9AE}" pid="13" name="MSIP_Label_c8f49a32-fde3-48a5-9266-b5b0972a22dc_SiteId">
    <vt:lpwstr>5ae1af62-9505-4097-a69a-c1553ef7840e</vt:lpwstr>
  </property>
  <property fmtid="{D5CDD505-2E9C-101B-9397-08002B2CF9AE}" pid="14" name="MSIP_Label_c8f49a32-fde3-48a5-9266-b5b0972a22dc_ActionId">
    <vt:lpwstr>22a507ba-7548-4b07-8677-032396bdcb11</vt:lpwstr>
  </property>
  <property fmtid="{D5CDD505-2E9C-101B-9397-08002B2CF9AE}" pid="15" name="MSIP_Label_c8f49a32-fde3-48a5-9266-b5b0972a22dc_ContentBits">
    <vt:lpwstr>2</vt:lpwstr>
  </property>
  <property fmtid="{D5CDD505-2E9C-101B-9397-08002B2CF9AE}" pid="16" name="ClassificationContentMarkingFooterLocations">
    <vt:lpwstr>802-11-Submission:3</vt:lpwstr>
  </property>
  <property fmtid="{D5CDD505-2E9C-101B-9397-08002B2CF9AE}" pid="17" name="ClassificationContentMarkingFooterText">
    <vt:lpwstr>Cisco Confidential</vt:lpwstr>
  </property>
</Properties>
</file>