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8.xml.rels" ContentType="application/vnd.openxmlformats-package.relationships+xml"/>
  <Override PartName="/ppt/slideLayouts/_rels/slideLayout5.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2.xml.rels" ContentType="application/vnd.openxmlformats-package.relationships+xml"/>
  <Override PartName="/ppt/slideLayouts/_rels/slideLayout1.xml.rels" ContentType="application/vnd.openxmlformats-package.relationship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presProps.xml" ContentType="application/vnd.openxmlformats-officedocument.presentationml.presProps+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
        <p:nvSpPr>
          <p:cNvPr id="32" name="PlaceHolder 2"/>
          <p:cNvSpPr>
            <a:spLocks noGrp="1"/>
          </p:cNvSpPr>
          <p:nvPr>
            <p:ph/>
          </p:nvPr>
        </p:nvSpPr>
        <p:spPr>
          <a:xfrm>
            <a:off x="457200" y="1383480"/>
            <a:ext cx="822924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3198240"/>
            <a:ext cx="822924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
        <p:nvSpPr>
          <p:cNvPr id="35" name="PlaceHolder 2"/>
          <p:cNvSpPr>
            <a:spLocks noGrp="1"/>
          </p:cNvSpPr>
          <p:nvPr>
            <p:ph/>
          </p:nvPr>
        </p:nvSpPr>
        <p:spPr>
          <a:xfrm>
            <a:off x="457200" y="1383480"/>
            <a:ext cx="40158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383480"/>
            <a:ext cx="40158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3198240"/>
            <a:ext cx="40158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3198240"/>
            <a:ext cx="40158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
        <p:nvSpPr>
          <p:cNvPr id="40" name="PlaceHolder 2"/>
          <p:cNvSpPr>
            <a:spLocks noGrp="1"/>
          </p:cNvSpPr>
          <p:nvPr>
            <p:ph/>
          </p:nvPr>
        </p:nvSpPr>
        <p:spPr>
          <a:xfrm>
            <a:off x="457200" y="1383480"/>
            <a:ext cx="26496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383480"/>
            <a:ext cx="26496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383480"/>
            <a:ext cx="26496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3198240"/>
            <a:ext cx="26496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3198240"/>
            <a:ext cx="26496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3198240"/>
            <a:ext cx="26496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
        <p:nvSpPr>
          <p:cNvPr id="11" name="PlaceHolder 2"/>
          <p:cNvSpPr>
            <a:spLocks noGrp="1"/>
          </p:cNvSpPr>
          <p:nvPr>
            <p:ph type="subTitle"/>
          </p:nvPr>
        </p:nvSpPr>
        <p:spPr>
          <a:xfrm>
            <a:off x="457200" y="1383480"/>
            <a:ext cx="8229240" cy="347472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
        <p:nvSpPr>
          <p:cNvPr id="13" name="PlaceHolder 2"/>
          <p:cNvSpPr>
            <a:spLocks noGrp="1"/>
          </p:cNvSpPr>
          <p:nvPr>
            <p:ph/>
          </p:nvPr>
        </p:nvSpPr>
        <p:spPr>
          <a:xfrm>
            <a:off x="457200" y="1383480"/>
            <a:ext cx="8229240" cy="3474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
        <p:nvSpPr>
          <p:cNvPr id="15" name="PlaceHolder 2"/>
          <p:cNvSpPr>
            <a:spLocks noGrp="1"/>
          </p:cNvSpPr>
          <p:nvPr>
            <p:ph/>
          </p:nvPr>
        </p:nvSpPr>
        <p:spPr>
          <a:xfrm>
            <a:off x="457200" y="1383480"/>
            <a:ext cx="4015800" cy="3474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383480"/>
            <a:ext cx="4015800" cy="3474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439560"/>
            <a:ext cx="8229240" cy="437688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
        <p:nvSpPr>
          <p:cNvPr id="20" name="PlaceHolder 2"/>
          <p:cNvSpPr>
            <a:spLocks noGrp="1"/>
          </p:cNvSpPr>
          <p:nvPr>
            <p:ph/>
          </p:nvPr>
        </p:nvSpPr>
        <p:spPr>
          <a:xfrm>
            <a:off x="457200" y="1383480"/>
            <a:ext cx="40158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383480"/>
            <a:ext cx="4015800" cy="3474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3198240"/>
            <a:ext cx="40158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
        <p:nvSpPr>
          <p:cNvPr id="24" name="PlaceHolder 2"/>
          <p:cNvSpPr>
            <a:spLocks noGrp="1"/>
          </p:cNvSpPr>
          <p:nvPr>
            <p:ph/>
          </p:nvPr>
        </p:nvSpPr>
        <p:spPr>
          <a:xfrm>
            <a:off x="457200" y="1383480"/>
            <a:ext cx="4015800" cy="3474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383480"/>
            <a:ext cx="40158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3198240"/>
            <a:ext cx="40158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
        <p:nvSpPr>
          <p:cNvPr id="28" name="PlaceHolder 2"/>
          <p:cNvSpPr>
            <a:spLocks noGrp="1"/>
          </p:cNvSpPr>
          <p:nvPr>
            <p:ph/>
          </p:nvPr>
        </p:nvSpPr>
        <p:spPr>
          <a:xfrm>
            <a:off x="457200" y="1383480"/>
            <a:ext cx="40158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383480"/>
            <a:ext cx="401580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3198240"/>
            <a:ext cx="8229240" cy="165708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r>
              <a:rPr b="0" lang="fi-FI" sz="3200" spc="-1" strike="noStrike">
                <a:solidFill>
                  <a:srgbClr val="000000"/>
                </a:solidFill>
                <a:latin typeface="Arial"/>
              </a:rPr>
              <a:t>Click to edit the </a:t>
            </a:r>
            <a:r>
              <a:rPr b="0" lang="fi-FI" sz="3200" spc="-1" strike="noStrike">
                <a:solidFill>
                  <a:srgbClr val="000000"/>
                </a:solidFill>
                <a:latin typeface="Arial"/>
              </a:rPr>
              <a:t>title text format</a:t>
            </a:r>
            <a:endParaRPr b="0" lang="fi-FI" sz="3200" spc="-1" strike="noStrike">
              <a:solidFill>
                <a:srgbClr val="000000"/>
              </a:solidFill>
              <a:latin typeface="Arial"/>
            </a:endParaRPr>
          </a:p>
        </p:txBody>
      </p:sp>
      <p:sp>
        <p:nvSpPr>
          <p:cNvPr id="1" name="CustomShape 1"/>
          <p:cNvSpPr/>
          <p:nvPr/>
        </p:nvSpPr>
        <p:spPr>
          <a:xfrm>
            <a:off x="3095640" y="297000"/>
            <a:ext cx="5339160" cy="1425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802.15-25-0117-00</a:t>
            </a:r>
            <a:endParaRPr b="0" lang="fi-FI" sz="1400" spc="-1" strike="noStrike">
              <a:solidFill>
                <a:srgbClr val="000000"/>
              </a:solidFill>
              <a:latin typeface="Arial"/>
            </a:endParaRPr>
          </a:p>
        </p:txBody>
      </p:sp>
      <p:sp>
        <p:nvSpPr>
          <p:cNvPr id="2"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3" name="CustomShape 3"/>
          <p:cNvSpPr/>
          <p:nvPr/>
        </p:nvSpPr>
        <p:spPr>
          <a:xfrm>
            <a:off x="685800" y="4856400"/>
            <a:ext cx="1715400" cy="2113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4"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6" name="CustomShape 6"/>
          <p:cNvSpPr/>
          <p:nvPr/>
        </p:nvSpPr>
        <p:spPr>
          <a:xfrm>
            <a:off x="3749040" y="4856400"/>
            <a:ext cx="1715400" cy="2113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939AC79B-605C-4A0C-8EBB-0DA0F970FBE8}" type="slidenum">
              <a:rPr b="0" lang="en-IE" sz="1600" spc="-1" strike="noStrike">
                <a:solidFill>
                  <a:srgbClr val="000000"/>
                </a:solidFill>
                <a:latin typeface="Times New Roman"/>
                <a:ea typeface="DejaVu Sans"/>
              </a:rPr>
              <a:t>15</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7" name="CustomShape 7"/>
          <p:cNvSpPr/>
          <p:nvPr/>
        </p:nvSpPr>
        <p:spPr>
          <a:xfrm>
            <a:off x="5220000" y="4867560"/>
            <a:ext cx="3355560" cy="2113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8" name="CustomShape 8"/>
          <p:cNvSpPr/>
          <p:nvPr/>
        </p:nvSpPr>
        <p:spPr>
          <a:xfrm>
            <a:off x="685800" y="274320"/>
            <a:ext cx="2550960" cy="1425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9" name="PlaceHolder 2"/>
          <p:cNvSpPr>
            <a:spLocks noGrp="1"/>
          </p:cNvSpPr>
          <p:nvPr>
            <p:ph type="body"/>
          </p:nvPr>
        </p:nvSpPr>
        <p:spPr>
          <a:xfrm>
            <a:off x="457200" y="1383480"/>
            <a:ext cx="8229240" cy="3474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5/15-25-0045-00-009a-jan-2025-tg9a-minutes.docx" TargetMode="External"/><Relationship Id="rId2"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8-02-009a-tg9a-project-task-list.xlsx" TargetMode="External"/><Relationship Id="rId2"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152280" y="457200"/>
            <a:ext cx="8968320" cy="34520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2520000"/>
                <a:tab algn="l" pos="5040000"/>
              </a:tabLst>
            </a:pPr>
            <a:r>
              <a:rPr b="1" lang="en-IE" sz="16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TG9a Opening and Closing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Date Submitted:</a:t>
            </a:r>
            <a:r>
              <a:rPr b="0" lang="en-IE" sz="1600" spc="-1" strike="noStrike">
                <a:solidFill>
                  <a:srgbClr val="000000"/>
                </a:solidFill>
                <a:latin typeface="Times New Roman"/>
                <a:ea typeface="DejaVu Sans"/>
              </a:rPr>
              <a:t> 2025-03-09</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Name: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Affiliation</a:t>
            </a:r>
            <a:r>
              <a:rPr b="0" lang="en-IE" sz="1600" spc="-1" strike="noStrike">
                <a:solidFill>
                  <a:srgbClr val="000000"/>
                </a:solidFill>
                <a:latin typeface="Times New Roman"/>
                <a:ea typeface="DejaVu Sans"/>
              </a:rPr>
              <a:t>: Wi-SUN Alliance</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E-Mail</a:t>
            </a:r>
            <a:r>
              <a:rPr b="0" lang="en-IE" sz="1600" spc="-1" strike="noStrike">
                <a:solidFill>
                  <a:srgbClr val="000000"/>
                </a:solidFill>
                <a:latin typeface="Times New Roman"/>
                <a:ea typeface="DejaVu Sans"/>
              </a:rPr>
              <a:t>: kivinen@iki.fi</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marL="720000">
              <a:lnSpc>
                <a:spcPct val="100000"/>
              </a:lnSpc>
              <a:spcBef>
                <a:spcPts val="598"/>
              </a:spcBef>
              <a:spcAft>
                <a:spcPts val="598"/>
              </a:spcAft>
              <a:tabLst>
                <a:tab algn="l" pos="2520000"/>
                <a:tab algn="l" pos="5040000"/>
              </a:tabLst>
            </a:pPr>
            <a:r>
              <a:rPr b="0" lang="en-IE" sz="1600" spc="-1" strike="noStrike">
                <a:solidFill>
                  <a:srgbClr val="000000"/>
                </a:solidFill>
                <a:latin typeface="Times New Roman"/>
                <a:ea typeface="DejaVu Sans"/>
              </a:rPr>
              <a:t>Opening and closing report for TG9a EDHOC March meeting</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r>
              <a:rPr b="0" lang="fi-FI" sz="3200" spc="-1" strike="noStrike">
                <a:solidFill>
                  <a:srgbClr val="000000"/>
                </a:solidFill>
                <a:latin typeface="Arial"/>
              </a:rPr>
              <a:t>Agenda </a:t>
            </a:r>
            <a:r>
              <a:rPr b="0" lang="fi-FI" sz="3200" spc="-1" strike="noStrike">
                <a:solidFill>
                  <a:srgbClr val="000000"/>
                </a:solidFill>
                <a:latin typeface="Arial"/>
              </a:rPr>
              <a:t>for </a:t>
            </a:r>
            <a:r>
              <a:rPr b="0" lang="fi-FI" sz="3200" spc="-1" strike="noStrike">
                <a:solidFill>
                  <a:srgbClr val="000000"/>
                </a:solidFill>
                <a:latin typeface="Arial"/>
              </a:rPr>
              <a:t>March</a:t>
            </a:r>
            <a:endParaRPr b="0" lang="fi-FI" sz="3200" spc="-1" strike="noStrike">
              <a:solidFill>
                <a:srgbClr val="000000"/>
              </a:solidFill>
              <a:latin typeface="Arial"/>
            </a:endParaRPr>
          </a:p>
        </p:txBody>
      </p:sp>
      <p:sp>
        <p:nvSpPr>
          <p:cNvPr id="64" name="PlaceHolder 2"/>
          <p:cNvSpPr>
            <a:spLocks noGrp="1"/>
          </p:cNvSpPr>
          <p:nvPr>
            <p:ph/>
          </p:nvPr>
        </p:nvSpPr>
        <p:spPr>
          <a:xfrm>
            <a:off x="457200" y="1383480"/>
            <a:ext cx="8229240" cy="3474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Go through pre-letter ballot comments</a:t>
            </a:r>
            <a:endParaRPr b="0" lang="fi-FI"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Prepare draft ready for letter ballot</a:t>
            </a:r>
            <a:endParaRPr b="0" lang="fi-FI"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Start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r>
              <a:rPr b="0" lang="fi-FI" sz="3200" spc="-1" strike="noStrike">
                <a:solidFill>
                  <a:srgbClr val="000000"/>
                </a:solidFill>
                <a:latin typeface="Arial"/>
              </a:rPr>
              <a:t>Detailed </a:t>
            </a:r>
            <a:r>
              <a:rPr b="0" lang="fi-FI" sz="3200" spc="-1" strike="noStrike">
                <a:solidFill>
                  <a:srgbClr val="000000"/>
                </a:solidFill>
                <a:latin typeface="Arial"/>
              </a:rPr>
              <a:t>Agenda </a:t>
            </a:r>
            <a:r>
              <a:rPr b="0" lang="fi-FI" sz="3200" spc="-1" strike="noStrike">
                <a:solidFill>
                  <a:srgbClr val="000000"/>
                </a:solidFill>
                <a:latin typeface="Arial"/>
              </a:rPr>
              <a:t>for </a:t>
            </a:r>
            <a:r>
              <a:rPr b="0" lang="fi-FI" sz="3200" spc="-1" strike="noStrike">
                <a:solidFill>
                  <a:srgbClr val="000000"/>
                </a:solidFill>
                <a:latin typeface="Arial"/>
              </a:rPr>
              <a:t>March</a:t>
            </a:r>
            <a:endParaRPr b="0" lang="fi-FI" sz="3200" spc="-1" strike="noStrike">
              <a:solidFill>
                <a:srgbClr val="000000"/>
              </a:solidFill>
              <a:latin typeface="Arial"/>
            </a:endParaRPr>
          </a:p>
        </p:txBody>
      </p:sp>
      <p:sp>
        <p:nvSpPr>
          <p:cNvPr id="66" name="PlaceHolder 2"/>
          <p:cNvSpPr>
            <a:spLocks noGrp="1"/>
          </p:cNvSpPr>
          <p:nvPr>
            <p:ph/>
          </p:nvPr>
        </p:nvSpPr>
        <p:spPr>
          <a:xfrm>
            <a:off x="457200" y="1383480"/>
            <a:ext cx="8229240" cy="3474720"/>
          </a:xfrm>
          <a:prstGeom prst="rect">
            <a:avLst/>
          </a:prstGeom>
          <a:noFill/>
          <a:ln w="0">
            <a:noFill/>
          </a:ln>
        </p:spPr>
        <p:txBody>
          <a:bodyPr lIns="0" rIns="0" tIns="0" bIns="0" anchor="t">
            <a:normAutofit fontScale="71000"/>
          </a:bodyPr>
          <a:p>
            <a:pPr marL="306720" indent="-230040">
              <a:spcBef>
                <a:spcPts val="1417"/>
              </a:spcBef>
              <a:buClr>
                <a:srgbClr val="000000"/>
              </a:buClr>
              <a:buSzPct val="45000"/>
              <a:buFont typeface="Wingdings" charset="2"/>
              <a:buChar char=""/>
            </a:pPr>
            <a:r>
              <a:rPr b="0" lang="fi-FI" sz="3200" spc="-1" strike="noStrike">
                <a:solidFill>
                  <a:srgbClr val="000000"/>
                </a:solidFill>
                <a:latin typeface="Arial"/>
              </a:rPr>
              <a:t>Tuesday 11th of March 17:00-18:00</a:t>
            </a:r>
            <a:endParaRPr b="0" lang="fi-FI" sz="3200" spc="-1" strike="noStrike">
              <a:solidFill>
                <a:srgbClr val="000000"/>
              </a:solidFill>
              <a:latin typeface="Arial"/>
            </a:endParaRPr>
          </a:p>
          <a:p>
            <a:pPr lvl="1" marL="613440" indent="-230040">
              <a:spcBef>
                <a:spcPts val="1134"/>
              </a:spcBef>
              <a:buClr>
                <a:srgbClr val="000000"/>
              </a:buClr>
              <a:buSzPct val="75000"/>
              <a:buFont typeface="Symbol" charset="2"/>
              <a:buChar char=""/>
            </a:pPr>
            <a:r>
              <a:rPr b="0" lang="fi-FI" sz="2800" spc="-1" strike="noStrike">
                <a:solidFill>
                  <a:srgbClr val="000000"/>
                </a:solidFill>
                <a:latin typeface="Arial"/>
              </a:rPr>
              <a:t>Opening slides</a:t>
            </a:r>
            <a:endParaRPr b="0" lang="fi-FI" sz="2800" spc="-1" strike="noStrike">
              <a:solidFill>
                <a:srgbClr val="000000"/>
              </a:solidFill>
              <a:latin typeface="Arial"/>
            </a:endParaRPr>
          </a:p>
          <a:p>
            <a:pPr lvl="1" marL="613440" indent="-230040">
              <a:spcBef>
                <a:spcPts val="1134"/>
              </a:spcBef>
              <a:buClr>
                <a:srgbClr val="000000"/>
              </a:buClr>
              <a:buSzPct val="75000"/>
              <a:buFont typeface="Symbol" charset="2"/>
              <a:buChar char=""/>
            </a:pPr>
            <a:r>
              <a:rPr b="0" lang="fi-FI" sz="2800" spc="-1" strike="noStrike">
                <a:solidFill>
                  <a:srgbClr val="000000"/>
                </a:solidFill>
                <a:latin typeface="Arial"/>
              </a:rPr>
              <a:t>Approve agenda (this document)</a:t>
            </a:r>
            <a:endParaRPr b="0" lang="fi-FI" sz="2800" spc="-1" strike="noStrike">
              <a:solidFill>
                <a:srgbClr val="000000"/>
              </a:solidFill>
              <a:latin typeface="Arial"/>
            </a:endParaRPr>
          </a:p>
          <a:p>
            <a:pPr lvl="1" marL="613440" indent="-230040">
              <a:spcBef>
                <a:spcPts val="1134"/>
              </a:spcBef>
              <a:buClr>
                <a:srgbClr val="000000"/>
              </a:buClr>
              <a:buSzPct val="75000"/>
              <a:buFont typeface="Symbol" charset="2"/>
              <a:buChar char=""/>
            </a:pPr>
            <a:r>
              <a:rPr b="0" lang="fi-FI" sz="2800" spc="-1" strike="noStrike">
                <a:solidFill>
                  <a:srgbClr val="000000"/>
                </a:solidFill>
                <a:latin typeface="Arial"/>
              </a:rPr>
              <a:t>Approve minutes </a:t>
            </a:r>
            <a:r>
              <a:rPr b="0" lang="fi-FI" sz="2800" spc="-1" strike="noStrike" u="sng">
                <a:solidFill>
                  <a:srgbClr val="000000"/>
                </a:solidFill>
                <a:uFillTx/>
                <a:latin typeface="Arial"/>
                <a:hlinkClick r:id="rId1"/>
              </a:rPr>
              <a:t>15-25-0045-00</a:t>
            </a:r>
            <a:endParaRPr b="0" lang="fi-FI" sz="2800" spc="-1" strike="noStrike">
              <a:solidFill>
                <a:srgbClr val="000000"/>
              </a:solidFill>
              <a:latin typeface="Arial"/>
            </a:endParaRPr>
          </a:p>
          <a:p>
            <a:pPr lvl="1" marL="613440" indent="-230040">
              <a:spcBef>
                <a:spcPts val="1134"/>
              </a:spcBef>
              <a:buClr>
                <a:srgbClr val="000000"/>
              </a:buClr>
              <a:buSzPct val="75000"/>
              <a:buFont typeface="Symbol" charset="2"/>
              <a:buChar char=""/>
            </a:pPr>
            <a:r>
              <a:rPr b="0" lang="fi-FI" sz="2800" spc="-1" strike="noStrike">
                <a:solidFill>
                  <a:srgbClr val="000000"/>
                </a:solidFill>
                <a:latin typeface="Arial"/>
              </a:rPr>
              <a:t>Go through pre-letter ballot comments</a:t>
            </a:r>
            <a:endParaRPr b="0" lang="fi-FI" sz="2800" spc="-1" strike="noStrike">
              <a:solidFill>
                <a:srgbClr val="000000"/>
              </a:solidFill>
              <a:latin typeface="Arial"/>
            </a:endParaRPr>
          </a:p>
          <a:p>
            <a:pPr marL="306720" indent="-230040">
              <a:spcBef>
                <a:spcPts val="1417"/>
              </a:spcBef>
              <a:buClr>
                <a:srgbClr val="000000"/>
              </a:buClr>
              <a:buSzPct val="45000"/>
              <a:buFont typeface="Wingdings" charset="2"/>
              <a:buChar char=""/>
            </a:pPr>
            <a:r>
              <a:rPr b="0" lang="fi-FI" sz="3200" spc="-1" strike="noStrike">
                <a:solidFill>
                  <a:srgbClr val="000000"/>
                </a:solidFill>
                <a:latin typeface="Arial"/>
              </a:rPr>
              <a:t>Thursday 13th of March 13:30-15:30</a:t>
            </a:r>
            <a:endParaRPr b="0" lang="fi-FI" sz="3200" spc="-1" strike="noStrike">
              <a:solidFill>
                <a:srgbClr val="000000"/>
              </a:solidFill>
              <a:latin typeface="Arial"/>
            </a:endParaRPr>
          </a:p>
          <a:p>
            <a:pPr lvl="1" marL="613440" indent="-230040">
              <a:spcBef>
                <a:spcPts val="1134"/>
              </a:spcBef>
              <a:buClr>
                <a:srgbClr val="000000"/>
              </a:buClr>
              <a:buSzPct val="75000"/>
              <a:buFont typeface="Symbol" charset="2"/>
              <a:buChar char=""/>
            </a:pPr>
            <a:r>
              <a:rPr b="0" lang="fi-FI" sz="2800" spc="-1" strike="noStrike">
                <a:solidFill>
                  <a:srgbClr val="000000"/>
                </a:solidFill>
                <a:latin typeface="Arial"/>
              </a:rPr>
              <a:t>Review draft ready for the letter ballot</a:t>
            </a:r>
            <a:endParaRPr b="0" lang="fi-FI" sz="2800" spc="-1" strike="noStrike">
              <a:solidFill>
                <a:srgbClr val="000000"/>
              </a:solidFill>
              <a:latin typeface="Arial"/>
            </a:endParaRPr>
          </a:p>
          <a:p>
            <a:pPr lvl="1" marL="613440" indent="-230040">
              <a:spcBef>
                <a:spcPts val="1134"/>
              </a:spcBef>
              <a:buClr>
                <a:srgbClr val="000000"/>
              </a:buClr>
              <a:buSzPct val="75000"/>
              <a:buFont typeface="Symbol" charset="2"/>
              <a:buChar char=""/>
            </a:pPr>
            <a:r>
              <a:rPr b="0" lang="fi-FI" sz="2800" spc="-1" strike="noStrike">
                <a:solidFill>
                  <a:srgbClr val="000000"/>
                </a:solidFill>
                <a:latin typeface="Arial"/>
              </a:rPr>
              <a:t>Do motion to start letter ballot</a:t>
            </a:r>
            <a:endParaRPr b="0" lang="fi-FI" sz="2800" spc="-1" strike="noStrike">
              <a:solidFill>
                <a:srgbClr val="000000"/>
              </a:solidFill>
              <a:latin typeface="Arial"/>
            </a:endParaRPr>
          </a:p>
          <a:p>
            <a:pPr lvl="1" marL="613440" indent="-230040">
              <a:spcBef>
                <a:spcPts val="1134"/>
              </a:spcBef>
              <a:buClr>
                <a:srgbClr val="000000"/>
              </a:buClr>
              <a:buSzPct val="75000"/>
              <a:buFont typeface="Symbol" charset="2"/>
              <a:buChar char=""/>
            </a:pPr>
            <a:r>
              <a:rPr b="0" lang="fi-FI" sz="2800" spc="-1" strike="noStrike">
                <a:solidFill>
                  <a:srgbClr val="000000"/>
                </a:solidFill>
                <a:latin typeface="Arial"/>
              </a:rPr>
              <a:t>Closing report</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r>
              <a:rPr b="0" lang="fi-FI" sz="3200" spc="-1" strike="noStrike">
                <a:solidFill>
                  <a:srgbClr val="000000"/>
                </a:solidFill>
                <a:latin typeface="Arial"/>
              </a:rPr>
              <a:t>More information</a:t>
            </a:r>
            <a:endParaRPr b="0" lang="fi-FI" sz="3200" spc="-1" strike="noStrike">
              <a:solidFill>
                <a:srgbClr val="000000"/>
              </a:solidFill>
              <a:latin typeface="Arial"/>
            </a:endParaRPr>
          </a:p>
        </p:txBody>
      </p:sp>
      <p:sp>
        <p:nvSpPr>
          <p:cNvPr id="68" name="PlaceHolder 2"/>
          <p:cNvSpPr>
            <a:spLocks noGrp="1"/>
          </p:cNvSpPr>
          <p:nvPr>
            <p:ph/>
          </p:nvPr>
        </p:nvSpPr>
        <p:spPr>
          <a:xfrm>
            <a:off x="457200" y="1383480"/>
            <a:ext cx="8229240" cy="3474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Project tasklist </a:t>
            </a:r>
            <a:r>
              <a:rPr b="0" lang="fi-FI" sz="3200" spc="-1" strike="noStrike" u="sng">
                <a:solidFill>
                  <a:srgbClr val="000000"/>
                </a:solidFill>
                <a:uFillTx/>
                <a:latin typeface="Arial"/>
                <a:hlinkClick r:id="rId1"/>
              </a:rPr>
              <a:t>15-24-0468-02</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r>
              <a:rPr b="0" lang="fi-FI" sz="3200" spc="-1" strike="noStrike">
                <a:solidFill>
                  <a:srgbClr val="000000"/>
                </a:solidFill>
                <a:latin typeface="Arial"/>
              </a:rPr>
              <a:t>Timeline</a:t>
            </a:r>
            <a:endParaRPr b="0" lang="fi-FI" sz="3200" spc="-1" strike="noStrike">
              <a:solidFill>
                <a:srgbClr val="000000"/>
              </a:solidFill>
              <a:latin typeface="Arial"/>
            </a:endParaRPr>
          </a:p>
        </p:txBody>
      </p:sp>
      <p:graphicFrame>
        <p:nvGraphicFramePr>
          <p:cNvPr id="70" name=""/>
          <p:cNvGraphicFramePr/>
          <p:nvPr/>
        </p:nvGraphicFramePr>
        <p:xfrm>
          <a:off x="1118160" y="1344600"/>
          <a:ext cx="7053840" cy="3443400"/>
        </p:xfrm>
        <a:graphic>
          <a:graphicData uri="http://schemas.openxmlformats.org/drawingml/2006/table">
            <a:tbl>
              <a:tblPr/>
              <a:tblGrid>
                <a:gridCol w="5581080"/>
                <a:gridCol w="1472760"/>
              </a:tblGrid>
              <a:tr h="41544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03720">
                <a:tc>
                  <a:txBody>
                    <a:bodyPr lIns="90000" rIns="90000" anchor="t">
                      <a:noAutofit/>
                    </a:bodyPr>
                    <a:p>
                      <a:pPr>
                        <a:lnSpc>
                          <a:spcPct val="100000"/>
                        </a:lnSpc>
                      </a:pPr>
                      <a:r>
                        <a:rPr b="0" lang="en-US" sz="1800" spc="-1" strike="sngStrike">
                          <a:solidFill>
                            <a:srgbClr val="003300"/>
                          </a:solidFill>
                          <a:latin typeface="Arial"/>
                        </a:rPr>
                        <a:t>First version of the draft</a:t>
                      </a:r>
                      <a:r>
                        <a:rPr b="0" lang="en-US" sz="1800" spc="-1" strike="sngStrike">
                          <a:solidFill>
                            <a:srgbClr val="003300"/>
                          </a:solidFill>
                          <a:latin typeface="Arial"/>
                        </a:rPr>
                        <a:t> for WG pre-ballot </a:t>
                      </a:r>
                      <a:r>
                        <a:rPr b="0" lang="en-US" sz="1800" spc="-1" strike="sngStrike">
                          <a:solidFill>
                            <a:srgbClr val="003300"/>
                          </a:solidFill>
                          <a:latin typeface="Arial"/>
                        </a:rPr>
                        <a:t>commenting</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5440">
                <a:tc>
                  <a:txBody>
                    <a:bodyPr lIns="90000" rIns="90000" anchor="t">
                      <a:noAutofit/>
                    </a:bodyPr>
                    <a:p>
                      <a:pPr>
                        <a:lnSpc>
                          <a:spcPct val="100000"/>
                        </a:lnSpc>
                      </a:pPr>
                      <a:r>
                        <a:rPr b="0" lang="en-US" sz="1800" spc="-1" strike="sngStrike">
                          <a:solidFill>
                            <a:srgbClr val="003300"/>
                          </a:solidFill>
                          <a:latin typeface="Arial"/>
                        </a:rPr>
                        <a:t>Draft ready for letter ballot</a:t>
                      </a:r>
                      <a:endParaRPr b="0" lang="fi-FI" sz="1800" spc="-1" strike="sngStrike">
                        <a:solidFill>
                          <a:srgbClr val="0033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1544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544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1544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544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776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Times New Roman"/>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r>
              <a:rPr b="0" lang="fi-FI" sz="3200" spc="-1" strike="noStrike">
                <a:solidFill>
                  <a:srgbClr val="000000"/>
                </a:solidFill>
                <a:latin typeface="Arial"/>
              </a:rPr>
              <a:t>Meeting achievements</a:t>
            </a:r>
            <a:endParaRPr b="0" lang="fi-FI" sz="3200" spc="-1" strike="noStrike">
              <a:solidFill>
                <a:srgbClr val="000000"/>
              </a:solidFill>
              <a:latin typeface="Arial"/>
            </a:endParaRPr>
          </a:p>
        </p:txBody>
      </p:sp>
      <p:sp>
        <p:nvSpPr>
          <p:cNvPr id="72" name="PlaceHolder 2"/>
          <p:cNvSpPr>
            <a:spLocks noGrp="1"/>
          </p:cNvSpPr>
          <p:nvPr>
            <p:ph/>
          </p:nvPr>
        </p:nvSpPr>
        <p:spPr>
          <a:xfrm>
            <a:off x="457200" y="1383480"/>
            <a:ext cx="8229240" cy="3474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Created draft ready for letter ballot</a:t>
            </a:r>
            <a:endParaRPr b="0" lang="fi-FI"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Start letter ballot after this session</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439560"/>
            <a:ext cx="8229240" cy="943920"/>
          </a:xfrm>
          <a:prstGeom prst="rect">
            <a:avLst/>
          </a:prstGeom>
          <a:noFill/>
          <a:ln w="0">
            <a:noFill/>
          </a:ln>
        </p:spPr>
        <p:txBody>
          <a:bodyPr lIns="0" rIns="0" tIns="0" bIns="0" anchor="ctr">
            <a:noAutofit/>
          </a:bodyPr>
          <a:p>
            <a:pPr indent="0" algn="ctr">
              <a:buNone/>
            </a:pPr>
            <a:r>
              <a:rPr b="0" lang="fi-FI" sz="3200" spc="-1" strike="noStrike">
                <a:solidFill>
                  <a:srgbClr val="000000"/>
                </a:solidFill>
                <a:latin typeface="Arial"/>
              </a:rPr>
              <a:t>Agenda of TG9a for May</a:t>
            </a:r>
            <a:endParaRPr b="0" lang="fi-FI" sz="3200" spc="-1" strike="noStrike">
              <a:solidFill>
                <a:srgbClr val="000000"/>
              </a:solidFill>
              <a:latin typeface="Arial"/>
            </a:endParaRPr>
          </a:p>
        </p:txBody>
      </p:sp>
      <p:sp>
        <p:nvSpPr>
          <p:cNvPr id="74" name="PlaceHolder 2"/>
          <p:cNvSpPr>
            <a:spLocks noGrp="1"/>
          </p:cNvSpPr>
          <p:nvPr>
            <p:ph/>
          </p:nvPr>
        </p:nvSpPr>
        <p:spPr>
          <a:xfrm>
            <a:off x="457200" y="1383480"/>
            <a:ext cx="8229240" cy="34747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Two meetings</a:t>
            </a:r>
            <a:endParaRPr b="0" lang="fi-FI"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Not overlapping with TG4ac, or TG4ae.</a:t>
            </a:r>
            <a:endParaRPr b="0" lang="fi-FI"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Process comments received in the initial letter ballot</a:t>
            </a:r>
            <a:endParaRPr b="0" lang="fi-FI"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Form a CRG</a:t>
            </a:r>
            <a:endParaRPr b="0" lang="fi-FI" sz="3200" spc="-1" strike="noStrike">
              <a:solidFill>
                <a:srgbClr val="000000"/>
              </a:solidFill>
              <a:latin typeface="Arial"/>
            </a:endParaRPr>
          </a:p>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Start recirculation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CustomShape 2"/>
          <p:cNvSpPr/>
          <p:nvPr/>
        </p:nvSpPr>
        <p:spPr>
          <a:xfrm>
            <a:off x="540000" y="1115640"/>
            <a:ext cx="8100000" cy="3744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The IEEE-SA strongly recommends that at each WG meeting the chair or a designee: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Show slides #1 through #4 of this presentation</a:t>
            </a:r>
            <a:endParaRPr b="0" lang="fi-FI" sz="105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Advise the WG attendees that: </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IEEE’s patent policy is described in Clause 6 of the </a:t>
            </a:r>
            <a:r>
              <a:rPr b="0" i="1" lang="en-IE" sz="900" spc="-1" strike="noStrike">
                <a:solidFill>
                  <a:srgbClr val="000000"/>
                </a:solidFill>
                <a:latin typeface="Calibri"/>
                <a:ea typeface="Calibri"/>
              </a:rPr>
              <a:t>IEEE-SA Standards Board Bylaws</a:t>
            </a:r>
            <a:r>
              <a:rPr b="0" lang="en-IE" sz="900" spc="-1" strike="noStrike">
                <a:solidFill>
                  <a:srgbClr val="000000"/>
                </a:solidFill>
                <a:latin typeface="Calibri"/>
                <a:ea typeface="Calibri"/>
              </a:rPr>
              <a:t>;</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Early identification of patent claims which may be essential for the use of standards under development is strongly encouraged; </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300"/>
            </a:br>
            <a:r>
              <a:rPr b="0" lang="en-IE" sz="900" spc="-1" strike="noStrike">
                <a:solidFill>
                  <a:srgbClr val="000000"/>
                </a:solidFill>
                <a:latin typeface="Calibri"/>
                <a:ea typeface="DejaVu Sans"/>
              </a:rPr>
              <a:t> </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Instruct the WG Secretary to record in the minutes of the relevant WG meeting:</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foregoing information was provided and that slides 1 through 4 (and this slide 0, if applicable) were shown;</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It is recommended that the WG Chair review the guidance in </a:t>
            </a:r>
            <a:r>
              <a:rPr b="0" i="1" lang="en-IE" sz="900" spc="-1" strike="noStrike">
                <a:solidFill>
                  <a:srgbClr val="000000"/>
                </a:solidFill>
                <a:latin typeface="Calibri"/>
                <a:ea typeface="Calibri"/>
              </a:rPr>
              <a:t>IEEE-SA Standards Board Operations Manual</a:t>
            </a:r>
            <a:r>
              <a:rPr b="0" lang="en-IE" sz="900" spc="-1" strike="noStrike">
                <a:solidFill>
                  <a:srgbClr val="000000"/>
                </a:solidFill>
                <a:latin typeface="Calibri"/>
                <a:ea typeface="Calibri"/>
              </a:rPr>
              <a:t> 6.3.5 and in FAQs 14 and 15 on inclusion of potential Essential Patent Claims by incorporation or by reference. </a:t>
            </a:r>
            <a:endParaRPr b="0" lang="fi-FI" sz="9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Note: </a:t>
            </a:r>
            <a:r>
              <a:rPr b="1" lang="en-IE" sz="900" spc="-1" strike="noStrike">
                <a:solidFill>
                  <a:srgbClr val="000000"/>
                </a:solidFill>
                <a:latin typeface="Calibri"/>
                <a:ea typeface="Calibri"/>
              </a:rPr>
              <a:t>WG</a:t>
            </a:r>
            <a:r>
              <a:rPr b="0" lang="en-IE" sz="900" spc="-1" strike="noStrike">
                <a:solidFill>
                  <a:srgbClr val="000000"/>
                </a:solidFill>
                <a:latin typeface="Calibri"/>
                <a:ea typeface="Calibri"/>
              </a:rPr>
              <a:t> includes Working Groups, Task Groups, and other standards-developing committees with a PAR approved by the IEEE-SA Standards Board.</a:t>
            </a:r>
            <a:endParaRPr b="0" lang="fi-FI" sz="900" spc="-1" strike="noStrike">
              <a:solidFill>
                <a:srgbClr val="000000"/>
              </a:solidFill>
              <a:latin typeface="Arial"/>
            </a:endParaRPr>
          </a:p>
        </p:txBody>
      </p:sp>
      <p:sp>
        <p:nvSpPr>
          <p:cNvPr id="48" name="CustomShape 3"/>
          <p:cNvSpPr/>
          <p:nvPr/>
        </p:nvSpPr>
        <p:spPr>
          <a:xfrm>
            <a:off x="720000" y="461520"/>
            <a:ext cx="7715880" cy="6184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CustomShape 4"/>
          <p:cNvSpPr/>
          <p:nvPr/>
        </p:nvSpPr>
        <p:spPr>
          <a:xfrm>
            <a:off x="720000" y="476280"/>
            <a:ext cx="7740000" cy="6037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50" name="CustomShape 5"/>
          <p:cNvSpPr/>
          <p:nvPr/>
        </p:nvSpPr>
        <p:spPr>
          <a:xfrm>
            <a:off x="540000" y="1125000"/>
            <a:ext cx="8100000" cy="35550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shall</a:t>
            </a:r>
            <a:r>
              <a:rPr b="1" lang="en-IE" sz="14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should </a:t>
            </a:r>
            <a:r>
              <a:rPr b="1" lang="en-IE" sz="1400" spc="-1" strike="noStrike">
                <a:solidFill>
                  <a:srgbClr val="000000"/>
                </a:solidFill>
                <a:latin typeface="Calibri"/>
                <a:ea typeface="Calibri"/>
              </a:rPr>
              <a:t>inform the IEEE (or cause the IEEE to be informed) of the identity of any other holders of potential Essential Patent Claims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200" spc="-1" strike="noStrike">
                <a:solidFill>
                  <a:srgbClr val="000000"/>
                </a:solidFill>
                <a:latin typeface="Calibri"/>
                <a:ea typeface="Calibri"/>
              </a:rPr>
              <a:t>Early identification of holders of potential Essential Patent Claims is encouraged</a:t>
            </a:r>
            <a:endParaRPr b="0" lang="fi-FI"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CustomShape 6"/>
          <p:cNvSpPr/>
          <p:nvPr/>
        </p:nvSpPr>
        <p:spPr>
          <a:xfrm>
            <a:off x="720000" y="469800"/>
            <a:ext cx="7740000" cy="610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Ways to inform IEEE</a:t>
            </a:r>
            <a:endParaRPr b="0" lang="fi-FI" sz="2800" spc="-1" strike="noStrike">
              <a:solidFill>
                <a:srgbClr val="000000"/>
              </a:solidFill>
              <a:latin typeface="Arial"/>
            </a:endParaRPr>
          </a:p>
        </p:txBody>
      </p:sp>
      <p:sp>
        <p:nvSpPr>
          <p:cNvPr id="52" name="CustomShape 7"/>
          <p:cNvSpPr/>
          <p:nvPr/>
        </p:nvSpPr>
        <p:spPr>
          <a:xfrm>
            <a:off x="540000" y="1115640"/>
            <a:ext cx="8100000" cy="37443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Cause an LOA to be submitted to the IEEE-SA (patcom@ieee.org);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Provide the chair of this group with the identity of the holder(s) of any and all such claims as soon as possible;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Speak up now and respond to this Call for Potentially Essential Patents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6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500"/>
            </a:br>
            <a:r>
              <a:rPr b="0" lang="en-IE" sz="1600" spc="-1" strike="noStrike">
                <a:solidFill>
                  <a:srgbClr val="000000"/>
                </a:solidFill>
                <a:latin typeface="Arial"/>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3" name="CustomShape 8"/>
          <p:cNvSpPr/>
          <p:nvPr/>
        </p:nvSpPr>
        <p:spPr>
          <a:xfrm>
            <a:off x="720000" y="486720"/>
            <a:ext cx="7740000" cy="6292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Other guidelines for IEEE WG meetings</a:t>
            </a:r>
            <a:endParaRPr b="0" lang="fi-FI" sz="2800" spc="-1" strike="noStrike">
              <a:solidFill>
                <a:srgbClr val="000000"/>
              </a:solidFill>
              <a:latin typeface="Arial"/>
            </a:endParaRPr>
          </a:p>
        </p:txBody>
      </p:sp>
      <p:sp>
        <p:nvSpPr>
          <p:cNvPr id="54" name="CustomShape 9"/>
          <p:cNvSpPr/>
          <p:nvPr/>
        </p:nvSpPr>
        <p:spPr>
          <a:xfrm>
            <a:off x="540000" y="1115640"/>
            <a:ext cx="8100000" cy="37443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5" name="CustomShape 10"/>
          <p:cNvSpPr/>
          <p:nvPr/>
        </p:nvSpPr>
        <p:spPr>
          <a:xfrm>
            <a:off x="720000" y="486000"/>
            <a:ext cx="7740000" cy="630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Patent-related information</a:t>
            </a:r>
            <a:endParaRPr b="0" lang="fi-FI" sz="2800" spc="-1" strike="noStrike">
              <a:solidFill>
                <a:srgbClr val="000000"/>
              </a:solidFill>
              <a:latin typeface="Arial"/>
            </a:endParaRPr>
          </a:p>
        </p:txBody>
      </p:sp>
      <p:sp>
        <p:nvSpPr>
          <p:cNvPr id="56" name="CustomShape 11"/>
          <p:cNvSpPr/>
          <p:nvPr/>
        </p:nvSpPr>
        <p:spPr>
          <a:xfrm>
            <a:off x="540000" y="1135080"/>
            <a:ext cx="8100000" cy="3724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CustomShape 12"/>
          <p:cNvSpPr/>
          <p:nvPr/>
        </p:nvSpPr>
        <p:spPr>
          <a:xfrm>
            <a:off x="720000" y="486000"/>
            <a:ext cx="7740000" cy="810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a:t>
            </a:r>
            <a:endParaRPr b="0" lang="fi-FI" sz="2600" spc="-1" strike="noStrike">
              <a:solidFill>
                <a:srgbClr val="000000"/>
              </a:solidFill>
              <a:latin typeface="Arial"/>
            </a:endParaRPr>
          </a:p>
          <a:p>
            <a:pPr algn="ctr">
              <a:lnSpc>
                <a:spcPct val="100000"/>
              </a:lnSpc>
            </a:pP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58" name="CustomShape 13"/>
          <p:cNvSpPr/>
          <p:nvPr/>
        </p:nvSpPr>
        <p:spPr>
          <a:xfrm>
            <a:off x="540000" y="1296000"/>
            <a:ext cx="8100000" cy="35640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1800" spc="-1" strike="noStrike">
                <a:solidFill>
                  <a:srgbClr val="000000"/>
                </a:solidFill>
                <a:latin typeface="Montserrat"/>
                <a:ea typeface="MS PGothic"/>
              </a:rPr>
              <a:t>At the beginning of each standards development meeting the chair or a designee is to:</a:t>
            </a:r>
            <a:endParaRPr b="0" lang="fi-FI" sz="18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Show the following slides (or provide them beforehand)</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Advise the standards development group participants that: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Instruct the Secretary to record in the minutes of the relevant meeting: </a:t>
            </a:r>
            <a:endParaRPr b="0" lang="fi-FI" sz="15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500" spc="-1" strike="noStrike">
                <a:solidFill>
                  <a:srgbClr val="000000"/>
                </a:solidFill>
                <a:latin typeface="Calibri"/>
                <a:ea typeface="MS PGothic"/>
              </a:rPr>
              <a:t>That the foregoing information was provided and that the copyright slides were shown (or provided beforehand). </a:t>
            </a:r>
            <a:endParaRPr b="0" lang="fi-FI"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CustomShape 14"/>
          <p:cNvSpPr/>
          <p:nvPr/>
        </p:nvSpPr>
        <p:spPr>
          <a:xfrm>
            <a:off x="720000" y="486000"/>
            <a:ext cx="7740000" cy="450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60" name="CustomShape 15"/>
          <p:cNvSpPr/>
          <p:nvPr/>
        </p:nvSpPr>
        <p:spPr>
          <a:xfrm>
            <a:off x="540000" y="1315080"/>
            <a:ext cx="8100000" cy="3544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1" name="CustomShape 16"/>
          <p:cNvSpPr/>
          <p:nvPr/>
        </p:nvSpPr>
        <p:spPr>
          <a:xfrm>
            <a:off x="720000" y="486000"/>
            <a:ext cx="7740000" cy="4500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62" name="CustomShape 17"/>
          <p:cNvSpPr/>
          <p:nvPr/>
        </p:nvSpPr>
        <p:spPr>
          <a:xfrm>
            <a:off x="540000" y="1315080"/>
            <a:ext cx="8100000" cy="3544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The IEEE SA Copyright Policy is described in the IEEE SA Standards Board Bylaws and IEEE SA Standards Board Operations Manual</a:t>
            </a:r>
            <a:br>
              <a:rPr sz="1500"/>
            </a:br>
            <a:r>
              <a:rPr b="0" lang="en-IE" sz="1300" spc="-1" strike="noStrike">
                <a:solidFill>
                  <a:srgbClr val="000000"/>
                </a:solidFill>
                <a:latin typeface="Calibri"/>
                <a:ea typeface="DejaVu Sans"/>
              </a:rPr>
              <a: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300" spc="-1" strike="noStrike">
                <a:solidFill>
                  <a:srgbClr val="000000"/>
                </a:solidFill>
                <a:latin typeface="Calibri"/>
                <a:ea typeface="MS PGothic"/>
              </a:rPr>
              <a:t>IEEE SA Copyright Policy, see </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7 of the IEEE SA Standards Board Bylaws</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1"/>
              </a:rPr>
              <a:t>https</a:t>
            </a:r>
            <a:r>
              <a:rPr b="0" lang="en-IE" sz="1050" spc="-1" strike="noStrike" u="sng">
                <a:solidFill>
                  <a:srgbClr val="0000ff"/>
                </a:solidFill>
                <a:uFillTx/>
                <a:latin typeface="Calibri"/>
                <a:ea typeface="MS PGothic"/>
                <a:hlinkClick r:id="rId2"/>
              </a:rPr>
              <a:t>://standards.ieee.org/about/policies/bylaws/sect6-7.html#7</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6.1 of the IEEE SA Standards Board Operations Manual</a:t>
            </a:r>
            <a:br>
              <a:rPr sz="1500"/>
            </a:b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3"/>
              </a:rPr>
              <a:t>https://</a:t>
            </a:r>
            <a:r>
              <a:rPr b="0" lang="en-IE" sz="1050" spc="-1" strike="noStrike" u="sng">
                <a:solidFill>
                  <a:srgbClr val="0000ff"/>
                </a:solidFill>
                <a:uFillTx/>
                <a:latin typeface="Calibri"/>
                <a:ea typeface="MS PGothic"/>
                <a:hlinkClick r:id="rId4"/>
              </a:rPr>
              <a:t>standards.ieee.org/about/policies/opman/sect6.html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Permission</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5"/>
              </a:rPr>
              <a:t>https://</a:t>
            </a:r>
            <a:r>
              <a:rPr b="0" lang="en-IE" sz="1050" spc="-1" strike="noStrike" u="sng">
                <a:solidFill>
                  <a:srgbClr val="0000ff"/>
                </a:solidFill>
                <a:uFillTx/>
                <a:latin typeface="Calibri"/>
                <a:ea typeface="MS PGothic"/>
                <a:hlinkClick r:id="rId6"/>
              </a:rPr>
              <a:t>standards.ieee.org/content/dam/ieee-standards/standards/web/documents/other/permissionltrs.zip</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FAQs</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7"/>
              </a:rPr>
              <a:t>http://standards.ieee.org/faqs/copyrights.html/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Best Practices for IEEE Standards Development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8"/>
              </a:rPr>
              <a:t>http://</a:t>
            </a:r>
            <a:r>
              <a:rPr b="0" lang="en-IE" sz="1050" spc="-1" strike="noStrike" u="sng">
                <a:solidFill>
                  <a:srgbClr val="0000ff"/>
                </a:solidFill>
                <a:uFillTx/>
                <a:latin typeface="Calibri"/>
                <a:ea typeface="MS PGothic"/>
                <a:hlinkClick r:id="rId9"/>
              </a:rPr>
              <a:t>standards.ieee.org/develop/policies/best_practices_for_ieee_standards_development_051215.pdf</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Distribution of Draft Standards (see 6.1.3 of the SASB Operations Manual)</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10"/>
              </a:rPr>
              <a:t>https://standards.ieee.org/about/policies/opman/sect6.html</a:t>
            </a:r>
            <a:endParaRPr b="0" lang="fi-FI" sz="105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203</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2025-01-15T09:19:37Z</dcterms:created>
  <dc:creator>Tero Kivinen</dc:creator>
  <dc:description/>
  <dc:language>en-US</dc:language>
  <cp:lastModifiedBy>Tero Kivinen</cp:lastModifiedBy>
  <dcterms:modified xsi:type="dcterms:W3CDTF">2025-03-09T16:10:24Z</dcterms:modified>
  <cp:revision>15</cp:revision>
  <dc:subject/>
  <dc:title>IEEE Std 802.15 pptx template</dc:title>
</cp:coreProperties>
</file>

<file path=docProps/custom.xml><?xml version="1.0" encoding="utf-8"?>
<Properties xmlns="http://schemas.openxmlformats.org/officeDocument/2006/custom-properties" xmlns:vt="http://schemas.openxmlformats.org/officeDocument/2006/docPropsVTypes"/>
</file>