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handoutMasterIdLst>
    <p:handoutMasterId r:id="rId25"/>
  </p:handoutMasterIdLst>
  <p:sldIdLst>
    <p:sldId id="259" r:id="rId2"/>
    <p:sldId id="2366" r:id="rId3"/>
    <p:sldId id="2372" r:id="rId4"/>
    <p:sldId id="290" r:id="rId5"/>
    <p:sldId id="2369" r:id="rId6"/>
    <p:sldId id="369" r:id="rId7"/>
    <p:sldId id="370" r:id="rId8"/>
    <p:sldId id="371" r:id="rId9"/>
    <p:sldId id="2422" r:id="rId10"/>
    <p:sldId id="2423" r:id="rId11"/>
    <p:sldId id="2424" r:id="rId12"/>
    <p:sldId id="401" r:id="rId13"/>
    <p:sldId id="402" r:id="rId14"/>
    <p:sldId id="2376" r:id="rId15"/>
    <p:sldId id="2377" r:id="rId16"/>
    <p:sldId id="2375" r:id="rId17"/>
    <p:sldId id="264" r:id="rId18"/>
    <p:sldId id="2428" r:id="rId19"/>
    <p:sldId id="2425" r:id="rId20"/>
    <p:sldId id="2429" r:id="rId21"/>
    <p:sldId id="2427" r:id="rId22"/>
    <p:sldId id="2426" r:id="rId23"/>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369"/>
            <p14:sldId id="370"/>
            <p14:sldId id="371"/>
            <p14:sldId id="2422"/>
            <p14:sldId id="2423"/>
            <p14:sldId id="2424"/>
            <p14:sldId id="401"/>
            <p14:sldId id="402"/>
            <p14:sldId id="2376"/>
            <p14:sldId id="2377"/>
            <p14:sldId id="2375"/>
            <p14:sldId id="264"/>
            <p14:sldId id="2428"/>
          </p14:sldIdLst>
        </p14:section>
        <p14:section name="Closing Slide" id="{17524BA6-C3AC-EE4D-BA9D-E46A8CDB0646}">
          <p14:sldIdLst>
            <p14:sldId id="2425"/>
            <p14:sldId id="2429"/>
            <p14:sldId id="2427"/>
            <p14:sldId id="24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58F92-56E1-E5F6-834E-10CC12C75D7A}" name="Phil Beecher" initials="PB" userId="8e59e9d451c39ba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E4A39-87E9-4401-8B22-45EB622FB64D}" v="9" dt="2025-03-09T18:59:09.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5742" autoAdjust="0"/>
  </p:normalViewPr>
  <p:slideViewPr>
    <p:cSldViewPr>
      <p:cViewPr varScale="1">
        <p:scale>
          <a:sx n="76" d="100"/>
          <a:sy n="76" d="100"/>
        </p:scale>
        <p:origin x="984" y="2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6B1E4A39-87E9-4401-8B22-45EB622FB64D}"/>
    <pc:docChg chg="undo custSel modSld modMainMaster">
      <pc:chgData name="Phil Beecher" userId="8e59e9d451c39ba5" providerId="LiveId" clId="{6B1E4A39-87E9-4401-8B22-45EB622FB64D}" dt="2025-03-09T18:59:09.174" v="232" actId="20577"/>
      <pc:docMkLst>
        <pc:docMk/>
      </pc:docMkLst>
      <pc:sldChg chg="modSp mod">
        <pc:chgData name="Phil Beecher" userId="8e59e9d451c39ba5" providerId="LiveId" clId="{6B1E4A39-87E9-4401-8B22-45EB622FB64D}" dt="2025-03-09T18:33:59.043" v="49" actId="20577"/>
        <pc:sldMkLst>
          <pc:docMk/>
          <pc:sldMk cId="0" sldId="259"/>
        </pc:sldMkLst>
        <pc:spChg chg="mod">
          <ac:chgData name="Phil Beecher" userId="8e59e9d451c39ba5" providerId="LiveId" clId="{6B1E4A39-87E9-4401-8B22-45EB622FB64D}" dt="2025-03-09T18:33:59.043" v="49" actId="20577"/>
          <ac:spMkLst>
            <pc:docMk/>
            <pc:sldMk cId="0" sldId="259"/>
            <ac:spMk id="27651" creationId="{00000000-0000-0000-0000-000000000000}"/>
          </ac:spMkLst>
        </pc:spChg>
      </pc:sldChg>
      <pc:sldChg chg="modSp mod">
        <pc:chgData name="Phil Beecher" userId="8e59e9d451c39ba5" providerId="LiveId" clId="{6B1E4A39-87E9-4401-8B22-45EB622FB64D}" dt="2025-03-09T18:59:09.174" v="232" actId="20577"/>
        <pc:sldMkLst>
          <pc:docMk/>
          <pc:sldMk cId="2328046606" sldId="264"/>
        </pc:sldMkLst>
        <pc:spChg chg="mod">
          <ac:chgData name="Phil Beecher" userId="8e59e9d451c39ba5" providerId="LiveId" clId="{6B1E4A39-87E9-4401-8B22-45EB622FB64D}" dt="2025-03-09T18:39:32.930" v="117" actId="20577"/>
          <ac:spMkLst>
            <pc:docMk/>
            <pc:sldMk cId="2328046606" sldId="264"/>
            <ac:spMk id="7" creationId="{00000000-0000-0000-0000-000000000000}"/>
          </ac:spMkLst>
        </pc:spChg>
        <pc:spChg chg="mod">
          <ac:chgData name="Phil Beecher" userId="8e59e9d451c39ba5" providerId="LiveId" clId="{6B1E4A39-87E9-4401-8B22-45EB622FB64D}" dt="2025-03-09T18:59:09.174" v="232" actId="20577"/>
          <ac:spMkLst>
            <pc:docMk/>
            <pc:sldMk cId="2328046606" sldId="264"/>
            <ac:spMk id="4099" creationId="{00000000-0000-0000-0000-000000000000}"/>
          </ac:spMkLst>
        </pc:spChg>
      </pc:sldChg>
      <pc:sldChg chg="addSp delSp modSp mod">
        <pc:chgData name="Phil Beecher" userId="8e59e9d451c39ba5" providerId="LiveId" clId="{6B1E4A39-87E9-4401-8B22-45EB622FB64D}" dt="2025-03-09T18:36:52.617" v="69" actId="1076"/>
        <pc:sldMkLst>
          <pc:docMk/>
          <pc:sldMk cId="1944720935" sldId="2375"/>
        </pc:sldMkLst>
        <pc:spChg chg="mod">
          <ac:chgData name="Phil Beecher" userId="8e59e9d451c39ba5" providerId="LiveId" clId="{6B1E4A39-87E9-4401-8B22-45EB622FB64D}" dt="2025-03-09T18:36:17.807" v="62" actId="1076"/>
          <ac:spMkLst>
            <pc:docMk/>
            <pc:sldMk cId="1944720935" sldId="2375"/>
            <ac:spMk id="3" creationId="{C944DE5D-2B60-F84B-413F-B95333294AF3}"/>
          </ac:spMkLst>
        </pc:spChg>
        <pc:spChg chg="mod">
          <ac:chgData name="Phil Beecher" userId="8e59e9d451c39ba5" providerId="LiveId" clId="{6B1E4A39-87E9-4401-8B22-45EB622FB64D}" dt="2025-03-09T18:35:48.739" v="56" actId="208"/>
          <ac:spMkLst>
            <pc:docMk/>
            <pc:sldMk cId="1944720935" sldId="2375"/>
            <ac:spMk id="4" creationId="{C36C0730-E989-7186-4DE6-2243BA450DA2}"/>
          </ac:spMkLst>
        </pc:spChg>
        <pc:spChg chg="mod">
          <ac:chgData name="Phil Beecher" userId="8e59e9d451c39ba5" providerId="LiveId" clId="{6B1E4A39-87E9-4401-8B22-45EB622FB64D}" dt="2025-03-09T18:36:31.223" v="66" actId="1076"/>
          <ac:spMkLst>
            <pc:docMk/>
            <pc:sldMk cId="1944720935" sldId="2375"/>
            <ac:spMk id="8" creationId="{0A4564F5-8F3A-EED1-8633-2B0DBB8BA7E6}"/>
          </ac:spMkLst>
        </pc:spChg>
        <pc:spChg chg="mod">
          <ac:chgData name="Phil Beecher" userId="8e59e9d451c39ba5" providerId="LiveId" clId="{6B1E4A39-87E9-4401-8B22-45EB622FB64D}" dt="2025-03-09T18:36:12.779" v="61" actId="1076"/>
          <ac:spMkLst>
            <pc:docMk/>
            <pc:sldMk cId="1944720935" sldId="2375"/>
            <ac:spMk id="10" creationId="{02B1D539-4F46-9315-FC85-568F229C68EC}"/>
          </ac:spMkLst>
        </pc:spChg>
        <pc:spChg chg="mod">
          <ac:chgData name="Phil Beecher" userId="8e59e9d451c39ba5" providerId="LiveId" clId="{6B1E4A39-87E9-4401-8B22-45EB622FB64D}" dt="2025-03-09T18:36:26.743" v="65" actId="1076"/>
          <ac:spMkLst>
            <pc:docMk/>
            <pc:sldMk cId="1944720935" sldId="2375"/>
            <ac:spMk id="11" creationId="{53180258-1EFD-8D49-76FA-51C685316D65}"/>
          </ac:spMkLst>
        </pc:spChg>
        <pc:spChg chg="add mod">
          <ac:chgData name="Phil Beecher" userId="8e59e9d451c39ba5" providerId="LiveId" clId="{6B1E4A39-87E9-4401-8B22-45EB622FB64D}" dt="2025-03-09T18:36:52.617" v="69" actId="1076"/>
          <ac:spMkLst>
            <pc:docMk/>
            <pc:sldMk cId="1944720935" sldId="2375"/>
            <ac:spMk id="12" creationId="{CA1A0604-4087-02AF-CED2-42E5DB029011}"/>
          </ac:spMkLst>
        </pc:spChg>
        <pc:graphicFrameChg chg="mod ord">
          <ac:chgData name="Phil Beecher" userId="8e59e9d451c39ba5" providerId="LiveId" clId="{6B1E4A39-87E9-4401-8B22-45EB622FB64D}" dt="2025-03-09T18:36:23.046" v="64" actId="1076"/>
          <ac:graphicFrameMkLst>
            <pc:docMk/>
            <pc:sldMk cId="1944720935" sldId="2375"/>
            <ac:graphicFrameMk id="2" creationId="{FC3734C0-7CCD-7B2B-92BE-E38B82210B5C}"/>
          </ac:graphicFrameMkLst>
        </pc:graphicFrameChg>
        <pc:graphicFrameChg chg="add mod">
          <ac:chgData name="Phil Beecher" userId="8e59e9d451c39ba5" providerId="LiveId" clId="{6B1E4A39-87E9-4401-8B22-45EB622FB64D}" dt="2025-03-09T18:36:33.271" v="67"/>
          <ac:graphicFrameMkLst>
            <pc:docMk/>
            <pc:sldMk cId="1944720935" sldId="2375"/>
            <ac:graphicFrameMk id="6" creationId="{82CA8C77-6FEC-F11B-695C-302D12788BC9}"/>
          </ac:graphicFrameMkLst>
        </pc:graphicFrameChg>
        <pc:graphicFrameChg chg="del">
          <ac:chgData name="Phil Beecher" userId="8e59e9d451c39ba5" providerId="LiveId" clId="{6B1E4A39-87E9-4401-8B22-45EB622FB64D}" dt="2025-03-09T18:34:45.257" v="50" actId="478"/>
          <ac:graphicFrameMkLst>
            <pc:docMk/>
            <pc:sldMk cId="1944720935" sldId="2375"/>
            <ac:graphicFrameMk id="7" creationId="{AE0A6399-FF45-A83F-EBAA-CD6DDADEE341}"/>
          </ac:graphicFrameMkLst>
        </pc:graphicFrameChg>
      </pc:sldChg>
      <pc:sldChg chg="mod modShow">
        <pc:chgData name="Phil Beecher" userId="8e59e9d451c39ba5" providerId="LiveId" clId="{6B1E4A39-87E9-4401-8B22-45EB622FB64D}" dt="2025-03-09T18:41:24.028" v="155" actId="729"/>
        <pc:sldMkLst>
          <pc:docMk/>
          <pc:sldMk cId="1003608405" sldId="2425"/>
        </pc:sldMkLst>
      </pc:sldChg>
      <pc:sldChg chg="modSp mod">
        <pc:chgData name="Phil Beecher" userId="8e59e9d451c39ba5" providerId="LiveId" clId="{6B1E4A39-87E9-4401-8B22-45EB622FB64D}" dt="2025-03-09T18:42:10.076" v="194" actId="20577"/>
        <pc:sldMkLst>
          <pc:docMk/>
          <pc:sldMk cId="2271878425" sldId="2427"/>
        </pc:sldMkLst>
        <pc:spChg chg="mod">
          <ac:chgData name="Phil Beecher" userId="8e59e9d451c39ba5" providerId="LiveId" clId="{6B1E4A39-87E9-4401-8B22-45EB622FB64D}" dt="2025-03-09T18:42:10.076" v="194" actId="20577"/>
          <ac:spMkLst>
            <pc:docMk/>
            <pc:sldMk cId="2271878425" sldId="2427"/>
            <ac:spMk id="3" creationId="{11FA258F-1D1B-D407-0F61-633015BE5B6F}"/>
          </ac:spMkLst>
        </pc:spChg>
      </pc:sldChg>
      <pc:sldChg chg="modSp mod">
        <pc:chgData name="Phil Beecher" userId="8e59e9d451c39ba5" providerId="LiveId" clId="{6B1E4A39-87E9-4401-8B22-45EB622FB64D}" dt="2025-03-09T18:43:30.197" v="215" actId="20577"/>
        <pc:sldMkLst>
          <pc:docMk/>
          <pc:sldMk cId="606588117" sldId="2428"/>
        </pc:sldMkLst>
        <pc:spChg chg="mod">
          <ac:chgData name="Phil Beecher" userId="8e59e9d451c39ba5" providerId="LiveId" clId="{6B1E4A39-87E9-4401-8B22-45EB622FB64D}" dt="2025-03-09T18:40:11.419" v="138" actId="6549"/>
          <ac:spMkLst>
            <pc:docMk/>
            <pc:sldMk cId="606588117" sldId="2428"/>
            <ac:spMk id="2" creationId="{FB0043AF-1EE8-EB42-9037-540E167A9F46}"/>
          </ac:spMkLst>
        </pc:spChg>
        <pc:spChg chg="mod">
          <ac:chgData name="Phil Beecher" userId="8e59e9d451c39ba5" providerId="LiveId" clId="{6B1E4A39-87E9-4401-8B22-45EB622FB64D}" dt="2025-03-09T18:43:30.197" v="215" actId="20577"/>
          <ac:spMkLst>
            <pc:docMk/>
            <pc:sldMk cId="606588117" sldId="2428"/>
            <ac:spMk id="3" creationId="{BB79A83F-754C-ACFC-CD30-916EC3A8D74E}"/>
          </ac:spMkLst>
        </pc:spChg>
      </pc:sldChg>
      <pc:sldMasterChg chg="modSp mod">
        <pc:chgData name="Phil Beecher" userId="8e59e9d451c39ba5" providerId="LiveId" clId="{6B1E4A39-87E9-4401-8B22-45EB622FB64D}" dt="2025-03-09T18:33:04.974" v="12" actId="113"/>
        <pc:sldMasterMkLst>
          <pc:docMk/>
          <pc:sldMasterMk cId="0" sldId="2147483648"/>
        </pc:sldMasterMkLst>
        <pc:spChg chg="mod">
          <ac:chgData name="Phil Beecher" userId="8e59e9d451c39ba5" providerId="LiveId" clId="{6B1E4A39-87E9-4401-8B22-45EB622FB64D}" dt="2025-03-09T18:32:33.615" v="4" actId="20577"/>
          <ac:spMkLst>
            <pc:docMk/>
            <pc:sldMasterMk cId="0" sldId="2147483648"/>
            <ac:spMk id="13" creationId="{3CB784B2-5860-4B3C-BF6D-C8234231458E}"/>
          </ac:spMkLst>
        </pc:spChg>
        <pc:spChg chg="mod">
          <ac:chgData name="Phil Beecher" userId="8e59e9d451c39ba5" providerId="LiveId" clId="{6B1E4A39-87E9-4401-8B22-45EB622FB64D}" dt="2025-03-09T18:33:04.974" v="12" actId="113"/>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17</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7524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19</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8659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58C9-CBCE-6130-DC09-77CDDB839DE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4BFFC64-A4A0-EC37-BB54-955BB3F468E4}"/>
              </a:ext>
            </a:extLst>
          </p:cNvPr>
          <p:cNvSpPr>
            <a:spLocks noGrp="1" noChangeArrowheads="1"/>
          </p:cNvSpPr>
          <p:nvPr>
            <p:ph type="hdr" sz="quarter"/>
          </p:nvPr>
        </p:nvSpPr>
        <p:spPr>
          <a:ln/>
        </p:spPr>
        <p:txBody>
          <a:bodyPr/>
          <a:lstStyle/>
          <a:p>
            <a:r>
              <a:rPr lang="en-US" altLang="de-DE"/>
              <a:t>doc.: IEEE 802.15-&lt;doc#&gt;</a:t>
            </a:r>
          </a:p>
        </p:txBody>
      </p:sp>
      <p:sp>
        <p:nvSpPr>
          <p:cNvPr id="5" name="Rectangle 3">
            <a:extLst>
              <a:ext uri="{FF2B5EF4-FFF2-40B4-BE49-F238E27FC236}">
                <a16:creationId xmlns:a16="http://schemas.microsoft.com/office/drawing/2014/main" id="{254E1116-469E-3669-6670-084DDAADDC21}"/>
              </a:ext>
            </a:extLst>
          </p:cNvPr>
          <p:cNvSpPr>
            <a:spLocks noGrp="1" noChangeArrowheads="1"/>
          </p:cNvSpPr>
          <p:nvPr>
            <p:ph type="dt" idx="1"/>
          </p:nvPr>
        </p:nvSpPr>
        <p:spPr>
          <a:ln/>
        </p:spPr>
        <p:txBody>
          <a:bodyPr/>
          <a:lstStyle/>
          <a:p>
            <a:r>
              <a:rPr lang="en-US" altLang="de-DE"/>
              <a:t>&lt;month year&gt;</a:t>
            </a:r>
          </a:p>
        </p:txBody>
      </p:sp>
      <p:sp>
        <p:nvSpPr>
          <p:cNvPr id="6" name="Rectangle 6">
            <a:extLst>
              <a:ext uri="{FF2B5EF4-FFF2-40B4-BE49-F238E27FC236}">
                <a16:creationId xmlns:a16="http://schemas.microsoft.com/office/drawing/2014/main" id="{21D69640-1AEF-C156-1B1C-5C6D5A219962}"/>
              </a:ext>
            </a:extLst>
          </p:cNvPr>
          <p:cNvSpPr>
            <a:spLocks noGrp="1" noChangeArrowheads="1"/>
          </p:cNvSpPr>
          <p:nvPr>
            <p:ph type="ftr" sz="quarter" idx="4"/>
          </p:nvPr>
        </p:nvSpPr>
        <p:spPr>
          <a:ln/>
        </p:spPr>
        <p:txBody>
          <a:bodyPr/>
          <a:lstStyle/>
          <a:p>
            <a:pPr lvl="4"/>
            <a:r>
              <a:rPr lang="en-US" altLang="de-DE"/>
              <a:t>&lt;author&gt;, &lt;company&gt;</a:t>
            </a:r>
          </a:p>
        </p:txBody>
      </p:sp>
      <p:sp>
        <p:nvSpPr>
          <p:cNvPr id="7" name="Rectangle 7">
            <a:extLst>
              <a:ext uri="{FF2B5EF4-FFF2-40B4-BE49-F238E27FC236}">
                <a16:creationId xmlns:a16="http://schemas.microsoft.com/office/drawing/2014/main" id="{9647319A-B8BF-EA17-1EA1-252A49BB8F8E}"/>
              </a:ext>
            </a:extLst>
          </p:cNvPr>
          <p:cNvSpPr>
            <a:spLocks noGrp="1" noChangeArrowheads="1"/>
          </p:cNvSpPr>
          <p:nvPr>
            <p:ph type="sldNum" sz="quarter" idx="5"/>
          </p:nvPr>
        </p:nvSpPr>
        <p:spPr>
          <a:ln/>
        </p:spPr>
        <p:txBody>
          <a:bodyPr/>
          <a:lstStyle/>
          <a:p>
            <a:r>
              <a:rPr lang="en-US" altLang="de-DE"/>
              <a:t>Page </a:t>
            </a:r>
            <a:fld id="{5235503D-2593-40A2-BFDD-4AED850549E3}" type="slidenum">
              <a:rPr lang="en-US" altLang="de-DE"/>
              <a:pPr/>
              <a:t>20</a:t>
            </a:fld>
            <a:endParaRPr lang="en-US" altLang="de-DE"/>
          </a:p>
        </p:txBody>
      </p:sp>
      <p:sp>
        <p:nvSpPr>
          <p:cNvPr id="24578" name="Rectangle 2">
            <a:extLst>
              <a:ext uri="{FF2B5EF4-FFF2-40B4-BE49-F238E27FC236}">
                <a16:creationId xmlns:a16="http://schemas.microsoft.com/office/drawing/2014/main" id="{A822FA99-A48F-D315-C382-5AB0F184AD04}"/>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1A43A883-23EA-F57A-E672-C6A4A866006A}"/>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3674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22</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1879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48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a:t>
            </a:r>
            <a:r>
              <a:rPr lang="en-GB" sz="1400" b="0" i="0" dirty="0">
                <a:solidFill>
                  <a:srgbClr val="000000"/>
                </a:solidFill>
                <a:effectLst/>
                <a:latin typeface="+mj-lt"/>
              </a:rPr>
              <a:t>15-25-0116-00-04ad</a:t>
            </a:r>
            <a:endParaRPr lang="en-US" sz="1400" b="0" dirty="0">
              <a:latin typeface="+mj-lt"/>
              <a:cs typeface="Calibri" panose="020F0502020204030204" pitchFamily="34" charset="0"/>
            </a:endParaRP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March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8.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5/dcn/25/15-25-0036-00-04ad-802-15-tg4ad-minutes-january-2024.doc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mentor.ieee.org/802.15/dcn/25/15-25-0084-01-04ad-ieee-802-15-4ad-conference-call-minutes.doc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mentor.ieee.org/802.15/dcn/25/15-25-0035-00-04ad-proposal-of-802-15-4-sun-phy-extension-for-802-15-4ad.pdf" TargetMode="External"/><Relationship Id="rId3" Type="http://schemas.openxmlformats.org/officeDocument/2006/relationships/hyperlink" Target="https://mentor.ieee.org/802.15/dcn/25/15-25-0046-02-04ad-nextgen-802-15-4ad-phy-proposal-lp-ofdm-specification.ppt" TargetMode="External"/><Relationship Id="rId7" Type="http://schemas.openxmlformats.org/officeDocument/2006/relationships/hyperlink" Target="https://mentor.ieee.org/802.15/dcn/25/15-25-0049-00-04ad-initial-802-15-4ad-proposal.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entor.ieee.org/802.15/dcn/25/15-25-0053-00-04ad-initial-proposal-of-p-fsk-based-ng-sun-phy-for-tg4ad.pdf" TargetMode="External"/><Relationship Id="rId5" Type="http://schemas.openxmlformats.org/officeDocument/2006/relationships/hyperlink" Target="https://mentor.ieee.org/802.15/dcn/25/15-25-0007-02-04ad-partial-proposal-on-adding-sun-fsk-to-two-japanese-vhf-bands.pptx" TargetMode="External"/><Relationship Id="rId4" Type="http://schemas.openxmlformats.org/officeDocument/2006/relationships/hyperlink" Target="https://mentor.ieee.org/802.15/dcn/25/15-25-0046-01-04ad-nextgen-802-15-4ad-phy-proposal-lp-ofdm-specification.ppt"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development.standards.ieee.org/myproject/Public/mytools/mob/slideset.pdf"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TG4ad Agenda, Opening / Closing Report for March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9 March 2025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TG4ad Report for March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March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TG4ad NG SUN PHYs]</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7742267" cy="5755183"/>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914400" y="1752600"/>
            <a:ext cx="10363200" cy="4114800"/>
          </a:xfrm>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14</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TG4ad Leadership</a:t>
            </a:r>
          </a:p>
        </p:txBody>
      </p:sp>
      <p:sp>
        <p:nvSpPr>
          <p:cNvPr id="3" name="Content Placeholder 2"/>
          <p:cNvSpPr>
            <a:spLocks noGrp="1"/>
          </p:cNvSpPr>
          <p:nvPr>
            <p:ph idx="1"/>
          </p:nvPr>
        </p:nvSpPr>
        <p:spPr>
          <a:xfrm>
            <a:off x="609600" y="1628801"/>
            <a:ext cx="10668000"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Chair:  Phil Beecher (Wi-SUN Alliance)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Joerg Robert (</a:t>
            </a:r>
            <a:r>
              <a:rPr lang="en-US" altLang="de-DE" sz="3200" dirty="0"/>
              <a:t>TU Ilmenau/Fraunhofer IIS</a:t>
            </a:r>
            <a:r>
              <a:rPr lang="en-US" altLang="de-DE" sz="32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Hiroshi Harada (Kyoto University)</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Secretary: Gary Stuebing (Cisco Systems)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15</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298499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FC3734C0-7CCD-7B2B-92BE-E38B82210B5C}"/>
              </a:ext>
            </a:extLst>
          </p:cNvPr>
          <p:cNvGraphicFramePr>
            <a:graphicFrameLocks noChangeAspect="1"/>
          </p:cNvGraphicFramePr>
          <p:nvPr>
            <p:extLst>
              <p:ext uri="{D42A27DB-BD31-4B8C-83A1-F6EECF244321}">
                <p14:modId xmlns:p14="http://schemas.microsoft.com/office/powerpoint/2010/main" val="3115935708"/>
              </p:ext>
            </p:extLst>
          </p:nvPr>
        </p:nvGraphicFramePr>
        <p:xfrm>
          <a:off x="1231900" y="520960"/>
          <a:ext cx="9512300" cy="5919177"/>
        </p:xfrm>
        <a:graphic>
          <a:graphicData uri="http://schemas.openxmlformats.org/presentationml/2006/ole">
            <mc:AlternateContent xmlns:mc="http://schemas.openxmlformats.org/markup-compatibility/2006">
              <mc:Choice xmlns:v="urn:schemas-microsoft-com:vml" Requires="v">
                <p:oleObj name="Worksheet" r:id="rId2" imgW="13096963" imgH="8148864" progId="Excel.Sheet.12">
                  <p:embed/>
                </p:oleObj>
              </mc:Choice>
              <mc:Fallback>
                <p:oleObj name="Worksheet" r:id="rId2" imgW="13096963" imgH="8148864" progId="Excel.Sheet.12">
                  <p:embed/>
                  <p:pic>
                    <p:nvPicPr>
                      <p:cNvPr id="2" name="Object 1">
                        <a:extLst>
                          <a:ext uri="{FF2B5EF4-FFF2-40B4-BE49-F238E27FC236}">
                            <a16:creationId xmlns:a16="http://schemas.microsoft.com/office/drawing/2014/main" id="{FC3734C0-7CCD-7B2B-92BE-E38B82210B5C}"/>
                          </a:ext>
                        </a:extLst>
                      </p:cNvPr>
                      <p:cNvPicPr/>
                      <p:nvPr/>
                    </p:nvPicPr>
                    <p:blipFill>
                      <a:blip r:embed="rId3"/>
                      <a:stretch>
                        <a:fillRect/>
                      </a:stretch>
                    </p:blipFill>
                    <p:spPr>
                      <a:xfrm>
                        <a:off x="1231900" y="520960"/>
                        <a:ext cx="9512300" cy="5919177"/>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16</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5727701" y="2057400"/>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8534400" y="2092881"/>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C944DE5D-2B60-F84B-413F-B95333294AF3}"/>
              </a:ext>
            </a:extLst>
          </p:cNvPr>
          <p:cNvSpPr/>
          <p:nvPr/>
        </p:nvSpPr>
        <p:spPr bwMode="auto">
          <a:xfrm>
            <a:off x="5741890" y="3657600"/>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4" name="Oval 3">
            <a:extLst>
              <a:ext uri="{FF2B5EF4-FFF2-40B4-BE49-F238E27FC236}">
                <a16:creationId xmlns:a16="http://schemas.microsoft.com/office/drawing/2014/main" id="{C36C0730-E989-7186-4DE6-2243BA450DA2}"/>
              </a:ext>
            </a:extLst>
          </p:cNvPr>
          <p:cNvSpPr/>
          <p:nvPr/>
        </p:nvSpPr>
        <p:spPr bwMode="auto">
          <a:xfrm>
            <a:off x="3733800" y="3657600"/>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09" charset="0"/>
            </a:endParaRPr>
          </a:p>
        </p:txBody>
      </p:sp>
      <p:sp>
        <p:nvSpPr>
          <p:cNvPr id="8" name="Oval 7">
            <a:extLst>
              <a:ext uri="{FF2B5EF4-FFF2-40B4-BE49-F238E27FC236}">
                <a16:creationId xmlns:a16="http://schemas.microsoft.com/office/drawing/2014/main" id="{0A4564F5-8F3A-EED1-8633-2B0DBB8BA7E6}"/>
              </a:ext>
            </a:extLst>
          </p:cNvPr>
          <p:cNvSpPr/>
          <p:nvPr/>
        </p:nvSpPr>
        <p:spPr bwMode="auto">
          <a:xfrm>
            <a:off x="9753600" y="2794701"/>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2" name="Oval 11">
            <a:extLst>
              <a:ext uri="{FF2B5EF4-FFF2-40B4-BE49-F238E27FC236}">
                <a16:creationId xmlns:a16="http://schemas.microsoft.com/office/drawing/2014/main" id="{CA1A0604-4087-02AF-CED2-42E5DB029011}"/>
              </a:ext>
            </a:extLst>
          </p:cNvPr>
          <p:cNvSpPr/>
          <p:nvPr/>
        </p:nvSpPr>
        <p:spPr bwMode="auto">
          <a:xfrm>
            <a:off x="7728959" y="3641450"/>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762000" y="990600"/>
            <a:ext cx="5168396" cy="5409406"/>
          </a:xfrm>
          <a:ln/>
        </p:spPr>
        <p:txBody>
          <a:bodyPr/>
          <a:lstStyle/>
          <a:p>
            <a:pPr marL="0" indent="0">
              <a:buNone/>
            </a:pPr>
            <a:r>
              <a:rPr lang="en-US" altLang="de-DE" sz="1600" dirty="0"/>
              <a:t>Monday PM1:</a:t>
            </a:r>
          </a:p>
          <a:p>
            <a:pPr marL="514350" indent="-514350">
              <a:buFont typeface="+mj-lt"/>
              <a:buAutoNum type="arabicPeriod"/>
            </a:pPr>
            <a:r>
              <a:rPr lang="en-US" altLang="de-DE" sz="1600" dirty="0"/>
              <a:t>Policies and guidelines</a:t>
            </a:r>
          </a:p>
          <a:p>
            <a:pPr marL="514350" indent="-514350">
              <a:buFont typeface="+mj-lt"/>
              <a:buAutoNum type="arabicPeriod"/>
            </a:pPr>
            <a:r>
              <a:rPr lang="en-US" altLang="de-DE" sz="1600" dirty="0"/>
              <a:t>Call for Patents</a:t>
            </a:r>
          </a:p>
          <a:p>
            <a:pPr marL="514350" indent="-514350">
              <a:buFont typeface="+mj-lt"/>
              <a:buAutoNum type="arabicPeriod"/>
            </a:pPr>
            <a:r>
              <a:rPr lang="en-US" altLang="de-DE" sz="1600" dirty="0"/>
              <a:t>Approval of the agenda</a:t>
            </a:r>
          </a:p>
          <a:p>
            <a:pPr marL="514350" indent="-514350">
              <a:buFont typeface="+mj-lt"/>
              <a:buAutoNum type="arabicPeriod"/>
            </a:pPr>
            <a:r>
              <a:rPr lang="en-US" altLang="de-DE" sz="1600" dirty="0"/>
              <a:t>Approval of minutes </a:t>
            </a:r>
          </a:p>
          <a:p>
            <a:pPr marL="914400" lvl="1" indent="-514350">
              <a:buFont typeface="+mj-lt"/>
              <a:buAutoNum type="arabicPeriod"/>
            </a:pPr>
            <a:r>
              <a:rPr lang="en-US" altLang="de-DE" sz="1200" dirty="0">
                <a:hlinkClick r:id="rId3"/>
              </a:rPr>
              <a:t>https://mentor.ieee.org/802.15/dcn/25/15-25-0036-00-04ad-802-15-tg4ad-minutes-january-2024.docx</a:t>
            </a:r>
            <a:endParaRPr lang="en-US" altLang="de-DE" sz="1200" dirty="0"/>
          </a:p>
          <a:p>
            <a:pPr marL="914400" lvl="1" indent="-514350">
              <a:buFont typeface="+mj-lt"/>
              <a:buAutoNum type="arabicPeriod"/>
            </a:pPr>
            <a:r>
              <a:rPr lang="en-US" altLang="de-DE" sz="1200">
                <a:hlinkClick r:id="rId4"/>
              </a:rPr>
              <a:t>https://mentor.ieee.org/802.15/dcn/25/15-25-0084-01-04ad-ieee-802-15-4ad-conference-call-minutes.docx</a:t>
            </a:r>
            <a:r>
              <a:rPr lang="en-US" altLang="de-DE" sz="1200"/>
              <a:t> </a:t>
            </a:r>
            <a:r>
              <a:rPr lang="en-US" altLang="de-DE" sz="1200" dirty="0"/>
              <a:t>	</a:t>
            </a:r>
          </a:p>
          <a:p>
            <a:pPr marL="514350" indent="-514350">
              <a:buFont typeface="+mj-lt"/>
              <a:buAutoNum type="arabicPeriod"/>
            </a:pPr>
            <a:r>
              <a:rPr lang="en-US" altLang="de-DE" sz="1600" dirty="0"/>
              <a:t>Hear updated proposals</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Tuesday AM1:</a:t>
            </a:r>
          </a:p>
          <a:p>
            <a:pPr marL="514350" indent="-514350">
              <a:buFont typeface="+mj-lt"/>
              <a:buAutoNum type="arabicPeriod"/>
            </a:pPr>
            <a:r>
              <a:rPr lang="en-US" altLang="de-DE" sz="1600" dirty="0"/>
              <a:t>Hear updated proposals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Tuesday PM1:</a:t>
            </a:r>
          </a:p>
          <a:p>
            <a:pPr marL="514350" indent="-514350">
              <a:buFont typeface="+mj-lt"/>
              <a:buAutoNum type="arabicPeriod"/>
            </a:pPr>
            <a:r>
              <a:rPr lang="en-US" altLang="de-DE" sz="1600" dirty="0"/>
              <a:t>Hear updated proposals</a:t>
            </a:r>
          </a:p>
          <a:p>
            <a:pPr marL="514350" indent="-514350">
              <a:buFont typeface="+mj-lt"/>
              <a:buAutoNum type="arabicPeriod"/>
            </a:pPr>
            <a:r>
              <a:rPr lang="en-US" altLang="de-DE" sz="1600" dirty="0"/>
              <a:t>Recess</a:t>
            </a:r>
          </a:p>
          <a:p>
            <a:pPr marL="514350" indent="-514350">
              <a:buFont typeface="+mj-lt"/>
              <a:buAutoNum type="arabicPeriod"/>
            </a:pPr>
            <a:endParaRPr lang="en-US" altLang="de-DE" sz="2000" dirty="0"/>
          </a:p>
        </p:txBody>
      </p:sp>
      <p:sp>
        <p:nvSpPr>
          <p:cNvPr id="4098" name="Rectangle 2"/>
          <p:cNvSpPr>
            <a:spLocks noGrp="1" noChangeArrowheads="1"/>
          </p:cNvSpPr>
          <p:nvPr>
            <p:ph type="title"/>
          </p:nvPr>
        </p:nvSpPr>
        <p:spPr>
          <a:xfrm>
            <a:off x="965201" y="457994"/>
            <a:ext cx="10363200" cy="685800"/>
          </a:xfrm>
          <a:ln/>
        </p:spPr>
        <p:txBody>
          <a:bodyPr/>
          <a:lstStyle/>
          <a:p>
            <a:r>
              <a:rPr lang="de-DE" altLang="de-DE" sz="3200" dirty="0"/>
              <a:t>Agenda</a:t>
            </a:r>
          </a:p>
        </p:txBody>
      </p:sp>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17</a:t>
            </a:fld>
            <a:endParaRPr lang="en-US" altLang="de-DE"/>
          </a:p>
        </p:txBody>
      </p:sp>
      <p:sp>
        <p:nvSpPr>
          <p:cNvPr id="7" name="Rectangle 3"/>
          <p:cNvSpPr txBox="1">
            <a:spLocks noChangeArrowheads="1"/>
          </p:cNvSpPr>
          <p:nvPr/>
        </p:nvSpPr>
        <p:spPr bwMode="auto">
          <a:xfrm>
            <a:off x="6363207" y="1143794"/>
            <a:ext cx="4800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1600" dirty="0"/>
              <a:t>Wednesday PM1:</a:t>
            </a:r>
          </a:p>
          <a:p>
            <a:pPr marL="514350" indent="-514350">
              <a:buFont typeface="+mj-lt"/>
              <a:buAutoNum type="arabicPeriod"/>
            </a:pPr>
            <a:r>
              <a:rPr lang="en-US" altLang="de-DE" sz="1600" dirty="0"/>
              <a:t>Hear updated proposals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Thursday AM1:</a:t>
            </a:r>
          </a:p>
          <a:p>
            <a:pPr marL="514350" indent="-514350">
              <a:buFont typeface="+mj-lt"/>
              <a:buAutoNum type="arabicPeriod"/>
            </a:pPr>
            <a:r>
              <a:rPr lang="en-US" altLang="de-DE" sz="1600" dirty="0"/>
              <a:t>Hear updated proposals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Thursday AM2:</a:t>
            </a:r>
          </a:p>
          <a:p>
            <a:pPr marL="514350" indent="-514350">
              <a:buFont typeface="+mj-lt"/>
              <a:buAutoNum type="arabicPeriod"/>
            </a:pPr>
            <a:r>
              <a:rPr lang="en-US" altLang="de-DE" sz="1600" dirty="0"/>
              <a:t>Hear updated proposals</a:t>
            </a:r>
          </a:p>
          <a:p>
            <a:pPr marL="514350" indent="-514350">
              <a:buFont typeface="+mj-lt"/>
              <a:buAutoNum type="arabicPeriod"/>
            </a:pPr>
            <a:r>
              <a:rPr lang="en-US" altLang="de-DE" sz="1600" dirty="0"/>
              <a:t>Next Steps and Timeline</a:t>
            </a:r>
          </a:p>
          <a:p>
            <a:pPr marL="514350" indent="-514350">
              <a:buFont typeface="+mj-lt"/>
              <a:buAutoNum type="arabicPeriod"/>
            </a:pPr>
            <a:r>
              <a:rPr lang="en-US" altLang="de-DE" sz="1600" dirty="0" err="1"/>
              <a:t>AoB</a:t>
            </a:r>
            <a:endParaRPr lang="en-US" altLang="de-DE" sz="1600" dirty="0"/>
          </a:p>
          <a:p>
            <a:pPr marL="514350" indent="-514350">
              <a:buFont typeface="+mj-lt"/>
              <a:buAutoNum type="arabicPeriod"/>
            </a:pPr>
            <a:r>
              <a:rPr lang="en-US" altLang="de-DE" sz="1600" dirty="0"/>
              <a:t>Adjourn</a:t>
            </a:r>
          </a:p>
          <a:p>
            <a:pPr marL="514350" indent="-514350">
              <a:buFont typeface="+mj-lt"/>
              <a:buAutoNum type="arabicPeriod"/>
            </a:pPr>
            <a:endParaRPr lang="en-US" altLang="de-DE" sz="2000" dirty="0"/>
          </a:p>
        </p:txBody>
      </p:sp>
      <p:sp>
        <p:nvSpPr>
          <p:cNvPr id="2" name="Footer Placeholder 2">
            <a:extLst>
              <a:ext uri="{FF2B5EF4-FFF2-40B4-BE49-F238E27FC236}">
                <a16:creationId xmlns:a16="http://schemas.microsoft.com/office/drawing/2014/main" id="{05502AE0-8D95-8615-21F0-4AE2F016F11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232804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E5C65-ED50-F12A-662C-29D517737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043AF-1EE8-EB42-9037-540E167A9F46}"/>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Proposal Timeslots</a:t>
            </a:r>
          </a:p>
        </p:txBody>
      </p:sp>
      <p:sp>
        <p:nvSpPr>
          <p:cNvPr id="3" name="Content Placeholder 2">
            <a:extLst>
              <a:ext uri="{FF2B5EF4-FFF2-40B4-BE49-F238E27FC236}">
                <a16:creationId xmlns:a16="http://schemas.microsoft.com/office/drawing/2014/main" id="{BB79A83F-754C-ACFC-CD30-916EC3A8D74E}"/>
              </a:ext>
            </a:extLst>
          </p:cNvPr>
          <p:cNvSpPr>
            <a:spLocks noGrp="1"/>
          </p:cNvSpPr>
          <p:nvPr>
            <p:ph idx="1"/>
          </p:nvPr>
        </p:nvSpPr>
        <p:spPr>
          <a:xfrm>
            <a:off x="609600" y="2057400"/>
            <a:ext cx="10668000" cy="4183064"/>
          </a:xfrm>
        </p:spPr>
        <p:txBody>
          <a:bodyPr/>
          <a:lstStyle/>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Thomas Almholt</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Sangsung Choi</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Hiroshi Harada</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Shugo Kajita</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Fabrice Portier </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Joerg Robert</a:t>
            </a:r>
          </a:p>
          <a:p>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4F6443C8-DB9D-E8F6-FC45-9BD17EFB4080}"/>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18</a:t>
            </a:fld>
            <a:endParaRPr lang="en-US" dirty="0"/>
          </a:p>
        </p:txBody>
      </p:sp>
      <p:sp>
        <p:nvSpPr>
          <p:cNvPr id="4" name="Footer Placeholder 2">
            <a:extLst>
              <a:ext uri="{FF2B5EF4-FFF2-40B4-BE49-F238E27FC236}">
                <a16:creationId xmlns:a16="http://schemas.microsoft.com/office/drawing/2014/main" id="{1143CA39-917A-DBF1-8B4C-2960DC86E859}"/>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60658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19</a:t>
            </a:fld>
            <a:endParaRPr lang="en-US" altLang="de-DE"/>
          </a:p>
        </p:txBody>
      </p:sp>
      <p:sp>
        <p:nvSpPr>
          <p:cNvPr id="4098" name="Rectangle 2"/>
          <p:cNvSpPr>
            <a:spLocks noGrp="1" noChangeArrowheads="1"/>
          </p:cNvSpPr>
          <p:nvPr>
            <p:ph type="title"/>
          </p:nvPr>
        </p:nvSpPr>
        <p:spPr>
          <a:xfrm>
            <a:off x="838200" y="452128"/>
            <a:ext cx="10363200" cy="462272"/>
          </a:xfrm>
          <a:ln/>
        </p:spPr>
        <p:txBody>
          <a:bodyPr/>
          <a:lstStyle/>
          <a:p>
            <a:r>
              <a:rPr lang="de-DE" altLang="de-DE" sz="3200" dirty="0"/>
              <a:t>Achievements</a:t>
            </a:r>
          </a:p>
        </p:txBody>
      </p:sp>
      <p:sp>
        <p:nvSpPr>
          <p:cNvPr id="4099" name="Rectangle 3"/>
          <p:cNvSpPr>
            <a:spLocks noGrp="1" noChangeArrowheads="1"/>
          </p:cNvSpPr>
          <p:nvPr>
            <p:ph type="body" idx="1"/>
          </p:nvPr>
        </p:nvSpPr>
        <p:spPr>
          <a:xfrm>
            <a:off x="152400" y="990600"/>
            <a:ext cx="11963400" cy="5257800"/>
          </a:xfrm>
          <a:ln/>
        </p:spPr>
        <p:txBody>
          <a:bodyPr/>
          <a:lstStyle/>
          <a:p>
            <a:pPr>
              <a:buFont typeface="Wingdings" panose="05000000000000000000" pitchFamily="2" charset="2"/>
              <a:buChar char="ü"/>
            </a:pPr>
            <a:r>
              <a:rPr lang="en-US" altLang="de-DE" sz="2000" dirty="0"/>
              <a:t>Approval of November minutes</a:t>
            </a:r>
          </a:p>
          <a:p>
            <a:pPr>
              <a:buFont typeface="Wingdings" panose="05000000000000000000" pitchFamily="2" charset="2"/>
              <a:buChar char="ü"/>
            </a:pPr>
            <a:r>
              <a:rPr lang="en-US" altLang="de-DE" sz="2000" dirty="0"/>
              <a:t>Presentations:</a:t>
            </a:r>
          </a:p>
          <a:p>
            <a:pPr>
              <a:buFont typeface="Wingdings" panose="05000000000000000000" pitchFamily="2" charset="2"/>
              <a:buChar char="ü"/>
            </a:pPr>
            <a:r>
              <a:rPr lang="en-US" altLang="de-DE" sz="1600" dirty="0">
                <a:hlinkClick r:id="rId3"/>
              </a:rPr>
              <a:t>https://mentor.ieee.org/802.15/dcn/25/15-25-0046-02-04ad-nextgen-802-15-4ad-phy-proposal-lp-ofdm-specification.ppt</a:t>
            </a:r>
            <a:endParaRPr lang="en-US" altLang="de-DE" sz="1600" dirty="0"/>
          </a:p>
          <a:p>
            <a:pPr>
              <a:buFont typeface="Wingdings" panose="05000000000000000000" pitchFamily="2" charset="2"/>
              <a:buChar char="ü"/>
            </a:pPr>
            <a:r>
              <a:rPr lang="en-US" altLang="de-DE" sz="1600" dirty="0">
                <a:hlinkClick r:id="rId4"/>
              </a:rPr>
              <a:t>https://mentor.ieee.org/802.15/dcn/25/15-25-0046-01-04ad-nextgen-802-15-4ad-phy-proposal-lp-ofdm-specification.ppt</a:t>
            </a:r>
            <a:endParaRPr lang="en-US" altLang="de-DE" sz="1600" dirty="0"/>
          </a:p>
          <a:p>
            <a:pPr>
              <a:buFont typeface="Wingdings" panose="05000000000000000000" pitchFamily="2" charset="2"/>
              <a:buChar char="ü"/>
            </a:pPr>
            <a:r>
              <a:rPr lang="en-US" altLang="de-DE" sz="1600" dirty="0">
                <a:hlinkClick r:id="rId5"/>
              </a:rPr>
              <a:t>https://mentor.ieee.org/802.15/dcn/25/15-25-0007-02-04ad-partial-proposal-on-adding-sun-fsk-to-two-japanese-vhf-bands.pptx</a:t>
            </a:r>
            <a:endParaRPr lang="en-US" altLang="de-DE" sz="1600" dirty="0"/>
          </a:p>
          <a:p>
            <a:pPr>
              <a:buFont typeface="Wingdings" panose="05000000000000000000" pitchFamily="2" charset="2"/>
              <a:buChar char="ü"/>
            </a:pPr>
            <a:r>
              <a:rPr lang="en-US" altLang="de-DE" sz="1600" dirty="0">
                <a:hlinkClick r:id="rId6"/>
              </a:rPr>
              <a:t>https://mentor.ieee.org/802.15/dcn/25/15-25-0053-00-04ad-initial-proposal-of-p-fsk-based-ng-sun-phy-for-tg4ad.pdf</a:t>
            </a:r>
            <a:endParaRPr lang="en-US" altLang="de-DE" sz="1600" dirty="0"/>
          </a:p>
          <a:p>
            <a:pPr>
              <a:buFont typeface="Wingdings" panose="05000000000000000000" pitchFamily="2" charset="2"/>
              <a:buChar char="ü"/>
            </a:pPr>
            <a:r>
              <a:rPr lang="en-US" altLang="de-DE" sz="1600" dirty="0">
                <a:hlinkClick r:id="rId7"/>
              </a:rPr>
              <a:t>https://mentor.ieee.org/802.15/dcn/25/15-25-0049-00-04ad-initial-802-15-4ad-proposal.pptx</a:t>
            </a:r>
            <a:endParaRPr lang="en-US" altLang="de-DE" sz="1600" dirty="0"/>
          </a:p>
          <a:p>
            <a:pPr>
              <a:buFont typeface="Wingdings" panose="05000000000000000000" pitchFamily="2" charset="2"/>
              <a:buChar char="ü"/>
            </a:pPr>
            <a:r>
              <a:rPr lang="en-US" altLang="de-DE" sz="1600" dirty="0">
                <a:hlinkClick r:id="rId8"/>
              </a:rPr>
              <a:t>https://mentor.ieee.org/802.15/dcn/25/15-25-0035-00-04ad-proposal-of-802-15-4-sun-phy-extension-for-802-15-4ad.pdf</a:t>
            </a:r>
            <a:endParaRPr lang="en-US" altLang="de-DE" sz="1600" dirty="0"/>
          </a:p>
          <a:p>
            <a:pPr marL="0" indent="0">
              <a:buNone/>
            </a:pPr>
            <a:endParaRPr lang="en-US" altLang="de-DE" sz="1600" dirty="0"/>
          </a:p>
          <a:p>
            <a:pPr marL="0" indent="0">
              <a:buNone/>
            </a:pPr>
            <a:endParaRPr lang="en-US" altLang="de-DE" sz="1600" dirty="0"/>
          </a:p>
          <a:p>
            <a:pPr>
              <a:buFont typeface="Wingdings" panose="05000000000000000000" pitchFamily="2" charset="2"/>
              <a:buChar char="ü"/>
            </a:pPr>
            <a:endParaRPr lang="en-US" altLang="de-DE" sz="2000" dirty="0"/>
          </a:p>
          <a:p>
            <a:pPr>
              <a:buFont typeface="Wingdings" panose="05000000000000000000" pitchFamily="2" charset="2"/>
              <a:buChar char="ü"/>
            </a:pPr>
            <a:endParaRPr lang="en-US" altLang="de-DE" sz="2000" dirty="0"/>
          </a:p>
          <a:p>
            <a:pPr marL="514350" indent="-514350">
              <a:buFont typeface="+mj-lt"/>
              <a:buAutoNum type="arabicPeriod"/>
            </a:pPr>
            <a:endParaRPr lang="en-US" altLang="de-DE" sz="2000" dirty="0"/>
          </a:p>
          <a:p>
            <a:pPr marL="914400" lvl="1" indent="-514350">
              <a:buFont typeface="+mj-lt"/>
              <a:buAutoNum type="arabicPeriod"/>
            </a:pPr>
            <a:endParaRPr lang="en-US" altLang="de-DE" sz="1600" dirty="0"/>
          </a:p>
          <a:p>
            <a:pPr marL="514350" indent="-514350">
              <a:buFont typeface="+mj-lt"/>
              <a:buAutoNum type="arabicPeriod"/>
            </a:pPr>
            <a:endParaRPr lang="en-US" altLang="de-DE" sz="2000" dirty="0"/>
          </a:p>
        </p:txBody>
      </p:sp>
      <p:sp>
        <p:nvSpPr>
          <p:cNvPr id="2" name="Fußzeilenplatzhalter 4">
            <a:extLst>
              <a:ext uri="{FF2B5EF4-FFF2-40B4-BE49-F238E27FC236}">
                <a16:creationId xmlns:a16="http://schemas.microsoft.com/office/drawing/2014/main" id="{2D12B545-F93C-67F0-CA57-EBD1CC91D7F6}"/>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D2315AE2-A21C-19E1-3F50-359929627C30}"/>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360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9F86-B751-C5B4-C896-89D74BA79049}"/>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BDFA746C-41D6-F9B0-C6D1-C1D5C6322892}"/>
              </a:ext>
            </a:extLst>
          </p:cNvPr>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20</a:t>
            </a:fld>
            <a:endParaRPr lang="en-US" altLang="de-DE"/>
          </a:p>
        </p:txBody>
      </p:sp>
      <p:sp>
        <p:nvSpPr>
          <p:cNvPr id="4098" name="Rectangle 2">
            <a:extLst>
              <a:ext uri="{FF2B5EF4-FFF2-40B4-BE49-F238E27FC236}">
                <a16:creationId xmlns:a16="http://schemas.microsoft.com/office/drawing/2014/main" id="{E426BE14-4F2F-B619-5DB9-D0B713A82F40}"/>
              </a:ext>
            </a:extLst>
          </p:cNvPr>
          <p:cNvSpPr>
            <a:spLocks noGrp="1" noChangeArrowheads="1"/>
          </p:cNvSpPr>
          <p:nvPr>
            <p:ph type="title"/>
          </p:nvPr>
        </p:nvSpPr>
        <p:spPr>
          <a:xfrm>
            <a:off x="838200" y="452128"/>
            <a:ext cx="10363200" cy="462272"/>
          </a:xfrm>
          <a:ln/>
        </p:spPr>
        <p:txBody>
          <a:bodyPr/>
          <a:lstStyle/>
          <a:p>
            <a:r>
              <a:rPr lang="de-DE" altLang="de-DE" sz="3200" dirty="0"/>
              <a:t>Conference Call</a:t>
            </a:r>
          </a:p>
        </p:txBody>
      </p:sp>
      <p:sp>
        <p:nvSpPr>
          <p:cNvPr id="4099" name="Rectangle 3">
            <a:extLst>
              <a:ext uri="{FF2B5EF4-FFF2-40B4-BE49-F238E27FC236}">
                <a16:creationId xmlns:a16="http://schemas.microsoft.com/office/drawing/2014/main" id="{5098FE38-238B-AA4B-545B-659EF5CB8B42}"/>
              </a:ext>
            </a:extLst>
          </p:cNvPr>
          <p:cNvSpPr>
            <a:spLocks noGrp="1" noChangeArrowheads="1"/>
          </p:cNvSpPr>
          <p:nvPr>
            <p:ph type="body" idx="1"/>
          </p:nvPr>
        </p:nvSpPr>
        <p:spPr>
          <a:xfrm>
            <a:off x="152400" y="990600"/>
            <a:ext cx="11963400" cy="5257800"/>
          </a:xfrm>
          <a:ln/>
        </p:spPr>
        <p:txBody>
          <a:bodyPr/>
          <a:lstStyle/>
          <a:p>
            <a:pPr marL="0" indent="0">
              <a:buNone/>
            </a:pPr>
            <a:endParaRPr lang="en-US" altLang="de-DE" sz="2000" dirty="0"/>
          </a:p>
          <a:p>
            <a:pPr marL="0" indent="0">
              <a:buNone/>
            </a:pPr>
            <a:r>
              <a:rPr lang="en-US" altLang="de-DE" sz="2000" dirty="0"/>
              <a:t>Wednesday 5 February 22:00 JST, 14:00 CET, 13:00 GMT, 07:00 CST, 05:00 PST</a:t>
            </a:r>
          </a:p>
          <a:p>
            <a:pPr marL="0" indent="0">
              <a:buNone/>
            </a:pPr>
            <a:r>
              <a:rPr lang="en-US" altLang="de-DE" sz="2000" dirty="0"/>
              <a:t>Goals: Hear the one remaining initial proposal</a:t>
            </a:r>
          </a:p>
          <a:p>
            <a:pPr marL="0" indent="0">
              <a:buNone/>
            </a:pPr>
            <a:r>
              <a:rPr lang="en-US" altLang="de-DE" sz="2000" dirty="0"/>
              <a:t>Discuss next steps for proposal evaluation</a:t>
            </a:r>
          </a:p>
          <a:p>
            <a:pPr marL="0" indent="0">
              <a:buNone/>
            </a:pPr>
            <a:endParaRPr lang="en-US" altLang="de-DE" sz="2000" dirty="0"/>
          </a:p>
          <a:p>
            <a:pPr marL="0" indent="0">
              <a:buNone/>
            </a:pPr>
            <a:endParaRPr lang="en-US" altLang="de-DE" sz="2000" dirty="0"/>
          </a:p>
          <a:p>
            <a:pPr marL="400050" lvl="1" indent="0">
              <a:buNone/>
            </a:pPr>
            <a:endParaRPr lang="en-US" altLang="de-DE" sz="1600" dirty="0"/>
          </a:p>
          <a:p>
            <a:pPr marL="0" indent="0">
              <a:buNone/>
            </a:pPr>
            <a:endParaRPr lang="en-US" altLang="de-DE" sz="2000" dirty="0"/>
          </a:p>
        </p:txBody>
      </p:sp>
      <p:sp>
        <p:nvSpPr>
          <p:cNvPr id="2" name="Fußzeilenplatzhalter 4">
            <a:extLst>
              <a:ext uri="{FF2B5EF4-FFF2-40B4-BE49-F238E27FC236}">
                <a16:creationId xmlns:a16="http://schemas.microsoft.com/office/drawing/2014/main" id="{B0DA21AA-1BDE-C1B2-CBF3-A27C412F7CE0}"/>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766E132E-A2C4-2927-62B8-D15AF0969226}"/>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0246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EF45-A96E-64AE-67D1-EA546801ABE4}"/>
              </a:ext>
            </a:extLst>
          </p:cNvPr>
          <p:cNvSpPr>
            <a:spLocks noGrp="1"/>
          </p:cNvSpPr>
          <p:nvPr>
            <p:ph type="title"/>
          </p:nvPr>
        </p:nvSpPr>
        <p:spPr>
          <a:xfrm>
            <a:off x="965201" y="381000"/>
            <a:ext cx="10363200" cy="1066800"/>
          </a:xfrm>
        </p:spPr>
        <p:txBody>
          <a:bodyPr/>
          <a:lstStyle/>
          <a:p>
            <a:r>
              <a:rPr lang="en-GB" dirty="0"/>
              <a:t>Proposed Timeline</a:t>
            </a:r>
          </a:p>
        </p:txBody>
      </p:sp>
      <p:sp>
        <p:nvSpPr>
          <p:cNvPr id="3" name="Content Placeholder 2">
            <a:extLst>
              <a:ext uri="{FF2B5EF4-FFF2-40B4-BE49-F238E27FC236}">
                <a16:creationId xmlns:a16="http://schemas.microsoft.com/office/drawing/2014/main" id="{11FA258F-1D1B-D407-0F61-633015BE5B6F}"/>
              </a:ext>
            </a:extLst>
          </p:cNvPr>
          <p:cNvSpPr>
            <a:spLocks noGrp="1"/>
          </p:cNvSpPr>
          <p:nvPr>
            <p:ph idx="1"/>
          </p:nvPr>
        </p:nvSpPr>
        <p:spPr>
          <a:xfrm>
            <a:off x="457200" y="1371600"/>
            <a:ext cx="10820400" cy="4724400"/>
          </a:xfrm>
        </p:spPr>
        <p:txBody>
          <a:bodyPr/>
          <a:lstStyle/>
          <a:p>
            <a:pPr marL="0" indent="0">
              <a:buNone/>
            </a:pPr>
            <a:r>
              <a:rPr lang="en-GB" sz="2400" b="1" dirty="0"/>
              <a:t>2024</a:t>
            </a:r>
          </a:p>
          <a:p>
            <a:pPr>
              <a:buFont typeface="Wingdings" panose="05000000000000000000" pitchFamily="2" charset="2"/>
              <a:buChar char="ü"/>
            </a:pPr>
            <a:r>
              <a:rPr lang="en-GB" sz="2400" dirty="0"/>
              <a:t>November: Approve Technical Guidance Document </a:t>
            </a:r>
          </a:p>
          <a:p>
            <a:pPr>
              <a:buFont typeface="Wingdings" panose="05000000000000000000" pitchFamily="2" charset="2"/>
              <a:buChar char="ü"/>
            </a:pPr>
            <a:r>
              <a:rPr lang="en-GB" sz="2400" dirty="0"/>
              <a:t>Issue call for proposals (next week)</a:t>
            </a:r>
          </a:p>
          <a:p>
            <a:pPr marL="0" indent="0">
              <a:buNone/>
            </a:pPr>
            <a:endParaRPr lang="en-GB" sz="2400" b="1" dirty="0"/>
          </a:p>
          <a:p>
            <a:pPr marL="0" indent="0">
              <a:buNone/>
            </a:pPr>
            <a:r>
              <a:rPr lang="en-GB" sz="2400" b="1" dirty="0"/>
              <a:t>2025</a:t>
            </a:r>
          </a:p>
          <a:p>
            <a:pPr>
              <a:buFont typeface="Wingdings" panose="05000000000000000000" pitchFamily="2" charset="2"/>
              <a:buChar char="ü"/>
            </a:pPr>
            <a:r>
              <a:rPr lang="en-GB" sz="2400" dirty="0"/>
              <a:t>January: Hear initial proposals</a:t>
            </a:r>
          </a:p>
          <a:p>
            <a:r>
              <a:rPr lang="en-GB" sz="2400" dirty="0"/>
              <a:t>March: Hear updated proposals</a:t>
            </a:r>
          </a:p>
          <a:p>
            <a:r>
              <a:rPr lang="en-GB" sz="2400" dirty="0"/>
              <a:t>May: Hear final proposals</a:t>
            </a:r>
          </a:p>
          <a:p>
            <a:r>
              <a:rPr lang="en-GB" sz="2400" dirty="0"/>
              <a:t>July and beyond: Start drafting the standard</a:t>
            </a:r>
          </a:p>
          <a:p>
            <a:endParaRPr lang="en-GB" dirty="0"/>
          </a:p>
        </p:txBody>
      </p:sp>
      <p:sp>
        <p:nvSpPr>
          <p:cNvPr id="4" name="Footer Placeholder 3">
            <a:extLst>
              <a:ext uri="{FF2B5EF4-FFF2-40B4-BE49-F238E27FC236}">
                <a16:creationId xmlns:a16="http://schemas.microsoft.com/office/drawing/2014/main" id="{D638AD7C-5FA4-5ADB-69D6-92ACA3318E8D}"/>
              </a:ext>
            </a:extLst>
          </p:cNvPr>
          <p:cNvSpPr>
            <a:spLocks noGrp="1"/>
          </p:cNvSpPr>
          <p:nvPr>
            <p:ph type="ftr" sz="quarter" idx="11"/>
          </p:nvPr>
        </p:nvSpPr>
        <p:spPr/>
        <p:txBody>
          <a:bodyPr/>
          <a:lstStyle/>
          <a:p>
            <a:pPr algn="r">
              <a:defRPr/>
            </a:pPr>
            <a:r>
              <a:rPr lang="en-US"/>
              <a:t>Phil Beecher (Wi-SUN Alliance)</a:t>
            </a:r>
            <a:endParaRPr lang="en-US" dirty="0"/>
          </a:p>
        </p:txBody>
      </p:sp>
      <p:sp>
        <p:nvSpPr>
          <p:cNvPr id="5" name="Slide Number Placeholder 4">
            <a:extLst>
              <a:ext uri="{FF2B5EF4-FFF2-40B4-BE49-F238E27FC236}">
                <a16:creationId xmlns:a16="http://schemas.microsoft.com/office/drawing/2014/main" id="{FDE26CD5-D3AB-AD44-E0E0-54ABDF709418}"/>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21</a:t>
            </a:fld>
            <a:endParaRPr lang="en-US"/>
          </a:p>
        </p:txBody>
      </p:sp>
    </p:spTree>
    <p:extLst>
      <p:ext uri="{BB962C8B-B14F-4D97-AF65-F5344CB8AC3E}">
        <p14:creationId xmlns:p14="http://schemas.microsoft.com/office/powerpoint/2010/main" val="2271878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22</a:t>
            </a:fld>
            <a:endParaRPr lang="en-US" altLang="de-DE"/>
          </a:p>
        </p:txBody>
      </p:sp>
      <p:sp>
        <p:nvSpPr>
          <p:cNvPr id="4098" name="Rectangle 2"/>
          <p:cNvSpPr>
            <a:spLocks noGrp="1" noChangeArrowheads="1"/>
          </p:cNvSpPr>
          <p:nvPr>
            <p:ph type="title"/>
          </p:nvPr>
        </p:nvSpPr>
        <p:spPr>
          <a:xfrm>
            <a:off x="914400" y="685800"/>
            <a:ext cx="10363200" cy="685800"/>
          </a:xfrm>
          <a:ln/>
        </p:spPr>
        <p:txBody>
          <a:bodyPr/>
          <a:lstStyle/>
          <a:p>
            <a:r>
              <a:rPr lang="de-DE" altLang="de-DE" sz="3200" dirty="0"/>
              <a:t>Provisonal Conference call schedule</a:t>
            </a:r>
          </a:p>
        </p:txBody>
      </p:sp>
      <p:sp>
        <p:nvSpPr>
          <p:cNvPr id="4099" name="Rectangle 3"/>
          <p:cNvSpPr>
            <a:spLocks noGrp="1" noChangeArrowheads="1"/>
          </p:cNvSpPr>
          <p:nvPr>
            <p:ph type="body" idx="1"/>
          </p:nvPr>
        </p:nvSpPr>
        <p:spPr>
          <a:xfrm>
            <a:off x="762000" y="1371600"/>
            <a:ext cx="11125200" cy="4648200"/>
          </a:xfrm>
          <a:ln/>
        </p:spPr>
        <p:txBody>
          <a:bodyPr/>
          <a:lstStyle/>
          <a:p>
            <a:pPr marL="514350" indent="-514350">
              <a:buFont typeface="+mj-lt"/>
              <a:buAutoNum type="arabicPeriod"/>
            </a:pPr>
            <a:endParaRPr lang="en-US" altLang="de-DE" sz="1600" dirty="0"/>
          </a:p>
          <a:p>
            <a:pPr marL="0" indent="0">
              <a:buNone/>
            </a:pPr>
            <a:r>
              <a:rPr lang="en-US" altLang="de-DE" sz="2000" dirty="0" err="1"/>
              <a:t>t.b.d.</a:t>
            </a:r>
            <a:endParaRPr lang="en-US" altLang="de-DE" sz="2000" dirty="0"/>
          </a:p>
          <a:p>
            <a:endParaRPr lang="en-US" altLang="de-DE" sz="2000" dirty="0"/>
          </a:p>
        </p:txBody>
      </p:sp>
      <p:sp>
        <p:nvSpPr>
          <p:cNvPr id="2" name="Fußzeilenplatzhalter 4">
            <a:extLst>
              <a:ext uri="{FF2B5EF4-FFF2-40B4-BE49-F238E27FC236}">
                <a16:creationId xmlns:a16="http://schemas.microsoft.com/office/drawing/2014/main" id="{D200773C-9BCD-4DD6-430B-0B084D3FA5DA}"/>
              </a:ext>
            </a:extLst>
          </p:cNvPr>
          <p:cNvSpPr>
            <a:spLocks noGrp="1"/>
          </p:cNvSpPr>
          <p:nvPr>
            <p:ph type="ftr" sz="quarter" idx="11"/>
          </p:nvPr>
        </p:nvSpPr>
        <p:spPr>
          <a:xfrm>
            <a:off x="7924800" y="6475413"/>
            <a:ext cx="3556000" cy="230187"/>
          </a:xfrm>
        </p:spPr>
        <p:txBody>
          <a:bodyPr/>
          <a:lstStyle/>
          <a:p>
            <a:pPr algn="r"/>
            <a:r>
              <a:rPr lang="en-US" altLang="de-DE" dirty="0"/>
              <a:t>Phil Beecher Wi-SUN Alliance</a:t>
            </a:r>
          </a:p>
        </p:txBody>
      </p:sp>
    </p:spTree>
    <p:extLst>
      <p:ext uri="{BB962C8B-B14F-4D97-AF65-F5344CB8AC3E}">
        <p14:creationId xmlns:p14="http://schemas.microsoft.com/office/powerpoint/2010/main" val="189633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802.15.4ad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Session:</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shall</a:t>
            </a:r>
            <a:r>
              <a:rPr lang="en-US" altLang="en-US" sz="2133" b="1" dirty="0">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latin typeface="Calibri" panose="020F0502020204030204" pitchFamily="34" charset="0"/>
              <a:cs typeface="Calibri" panose="020F0502020204030204" pitchFamily="34" charset="0"/>
            </a:endParaRPr>
          </a:p>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should </a:t>
            </a:r>
            <a:r>
              <a:rPr lang="en-US" altLang="en-US" sz="2133" b="1" dirty="0">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marL="0" lvl="1" algn="ctr">
              <a:defRPr/>
            </a:pPr>
            <a:r>
              <a:rPr lang="en-US" altLang="en-US" sz="3200" b="1" dirty="0">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05000" y="484095"/>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609600" y="1551158"/>
            <a:ext cx="11125199" cy="5373715"/>
          </a:xfrm>
          <a:prstGeom prst="rect">
            <a:avLst/>
          </a:prstGeom>
        </p:spPr>
        <p:txBody>
          <a:bodyPr wrap="square">
            <a:spAutoFit/>
          </a:bodyPr>
          <a:lstStyle/>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Cause an LOA to be submitted to the IEEE SA (patcom@ieee.org);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Provide the chair of this group with the identity of the holder(s) of any and all such claims as soon as possible;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latin typeface="Calibri" pitchFamily="34" charset="0"/>
              <a:cs typeface="Calibri" pitchFamily="34" charset="0"/>
            </a:endParaRPr>
          </a:p>
          <a:p>
            <a:pPr eaLnBrk="1" hangingPunct="1">
              <a:buClr>
                <a:srgbClr val="C00000"/>
              </a:buClr>
              <a:defRPr/>
            </a:pPr>
            <a:r>
              <a:rPr lang="en-US" altLang="en-US" sz="2133" dirty="0">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eaLnBrk="1" hangingPunct="1">
              <a:buClr>
                <a:srgbClr val="C00000"/>
              </a:buClr>
              <a:defRPr/>
            </a:pPr>
            <a:endParaRPr lang="en-US" altLang="en-US" sz="2133" dirty="0">
              <a:latin typeface="Calibri" pitchFamily="34" charset="0"/>
              <a:cs typeface="Calibri" pitchFamily="34" charset="0"/>
            </a:endParaRPr>
          </a:p>
          <a:p>
            <a:pPr marL="457200" lvl="1" indent="0">
              <a:buSzPct val="150000"/>
              <a:buNone/>
              <a:defRPr/>
            </a:pPr>
            <a:r>
              <a:rPr lang="en-US" altLang="en-US" sz="2000" b="1" dirty="0">
                <a:latin typeface="Calibri" panose="020F0502020204030204" pitchFamily="34" charset="0"/>
                <a:cs typeface="Calibri" panose="020F0502020204030204" pitchFamily="34" charset="0"/>
              </a:rPr>
              <a:t>Please see the entire policy at this link:</a:t>
            </a:r>
          </a:p>
          <a:p>
            <a:pPr marL="457200" lvl="1" indent="0">
              <a:buSzPct val="150000"/>
              <a:buNone/>
              <a:defRPr/>
            </a:pPr>
            <a:r>
              <a:rPr lang="en-US" altLang="en-US" sz="2000" b="1" dirty="0">
                <a:latin typeface="Calibri" panose="020F0502020204030204" pitchFamily="34" charset="0"/>
                <a:cs typeface="Calibri" panose="020F0502020204030204" pitchFamily="34" charset="0"/>
                <a:hlinkClick r:id="rId2"/>
              </a:rPr>
              <a:t>https://development.standards.ieee.org/myproject/Public/mytools/mob/slideset.pdf</a:t>
            </a:r>
            <a:br>
              <a:rPr lang="en-US" altLang="en-US" sz="2133" dirty="0">
                <a:latin typeface="Calibri" pitchFamily="34" charset="0"/>
                <a:cs typeface="Calibri" pitchFamily="34" charset="0"/>
              </a:rPr>
            </a:br>
            <a:endParaRPr lang="en-US" altLang="en-US" sz="2133" b="1" dirty="0">
              <a:latin typeface="Calibri" pitchFamily="34" charset="0"/>
              <a:cs typeface="Calibri" pitchFamily="34" charset="0"/>
            </a:endParaRPr>
          </a:p>
          <a:p>
            <a:pPr eaLnBrk="1" hangingPunct="1">
              <a:lnSpc>
                <a:spcPct val="80000"/>
              </a:lnSpc>
              <a:buFont typeface="Monotype Sorts"/>
              <a:buNone/>
              <a:defRPr/>
            </a:pP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specific license rates, terms, or conditions.</a:t>
            </a:r>
          </a:p>
          <a:p>
            <a:pPr marL="767981" lvl="2" indent="-153596">
              <a:lnSpc>
                <a:spcPct val="80000"/>
              </a:lnSpc>
              <a:spcAft>
                <a:spcPts val="800"/>
              </a:spcAft>
              <a:buClr>
                <a:srgbClr val="4AC9E3"/>
              </a:buClr>
              <a:buSzPct val="150000"/>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a:lnSpc>
                <a:spcPct val="80000"/>
              </a:lnSpc>
              <a:spcAft>
                <a:spcPts val="800"/>
              </a:spcAft>
              <a:buClr>
                <a:srgbClr val="4AC9E3"/>
              </a:buClr>
              <a:buSzPct val="150000"/>
              <a:buFont typeface="Arial" panose="020B0604020202020204" pitchFamily="34" charset="0"/>
              <a:buChar char="•"/>
              <a:defRPr/>
            </a:pPr>
            <a:r>
              <a:rPr lang="en-GB" altLang="en-US" sz="1600" b="1" dirty="0">
                <a:latin typeface="Calibri" panose="020F0502020204030204" pitchFamily="34" charset="0"/>
                <a:cs typeface="Calibri" panose="020F0502020204030204" pitchFamily="34" charset="0"/>
              </a:rPr>
              <a:t>Technical considerations remain the primary focus.</a:t>
            </a:r>
            <a:endParaRPr lang="en-US" altLang="en-US" sz="1600" b="1" dirty="0">
              <a:latin typeface="Calibri" panose="020F0502020204030204" pitchFamily="34" charset="0"/>
              <a:cs typeface="Calibri" panose="020F0502020204030204" pitchFamily="34" charset="0"/>
            </a:endParaRP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status or substance of ongoing or threatened litigation.</a:t>
            </a:r>
          </a:p>
          <a:p>
            <a:pPr marL="460788" lvl="1" indent="-152396">
              <a:lnSpc>
                <a:spcPct val="80000"/>
              </a:lnSpc>
              <a:spcAft>
                <a:spcPts val="533"/>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678214"/>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81371</TotalTime>
  <Words>2012</Words>
  <Application>Microsoft Office PowerPoint</Application>
  <PresentationFormat>Widescreen</PresentationFormat>
  <Paragraphs>233</Paragraphs>
  <Slides>22</Slides>
  <Notes>5</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Lucida Grande</vt:lpstr>
      <vt:lpstr>Monotype Sorts</vt:lpstr>
      <vt:lpstr>Arial</vt:lpstr>
      <vt:lpstr>Calibri</vt:lpstr>
      <vt:lpstr>Montserrat</vt:lpstr>
      <vt:lpstr>Times New Roman</vt:lpstr>
      <vt:lpstr>Wingdings</vt:lpstr>
      <vt:lpstr>Default Design</vt:lpstr>
      <vt:lpstr>Microsoft Excel Worksheet</vt:lpstr>
      <vt:lpstr>PowerPoint Presentation</vt:lpstr>
      <vt:lpstr>Registration for 802 LMSC Plenaries and 802 Wireless Interims</vt:lpstr>
      <vt:lpstr>Deadbeat Consequences (Deadbeat: in default of paying registration fee for a prior mtg.)</vt:lpstr>
      <vt:lpstr>802.15.4ad Reminders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TG4ad Leadership</vt:lpstr>
      <vt:lpstr>PowerPoint Presentation</vt:lpstr>
      <vt:lpstr>Agenda</vt:lpstr>
      <vt:lpstr>Proposal Timeslots</vt:lpstr>
      <vt:lpstr>Achievements</vt:lpstr>
      <vt:lpstr>Conference Call</vt:lpstr>
      <vt:lpstr>Proposed Timeline</vt:lpstr>
      <vt:lpstr>Provisonal Conference call schedule</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TG4ad Opening/Closing Report</dc:title>
  <dc:subject>IEEE 802.15 TG4ad</dc:subject>
  <dc:creator>Phil Beecher</dc:creator>
  <cp:keywords/>
  <dc:description>15-24-0253-00-04ad</dc:description>
  <cp:lastModifiedBy>Phil Beecher</cp:lastModifiedBy>
  <cp:revision>1145</cp:revision>
  <cp:lastPrinted>2016-07-25T16:00:41Z</cp:lastPrinted>
  <dcterms:created xsi:type="dcterms:W3CDTF">2009-07-12T16:25:16Z</dcterms:created>
  <dcterms:modified xsi:type="dcterms:W3CDTF">2025-03-09T18:59:11Z</dcterms:modified>
  <cp:category/>
</cp:coreProperties>
</file>