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5855" r:id="rId22"/>
    <p:sldId id="5852" r:id="rId23"/>
    <p:sldId id="5856" r:id="rId24"/>
    <p:sldId id="5845" r:id="rId25"/>
    <p:sldId id="5842" r:id="rId26"/>
    <p:sldId id="5621" r:id="rId27"/>
    <p:sldId id="6213" r:id="rId28"/>
    <p:sldId id="256" r:id="rId29"/>
    <p:sldId id="6214" r:id="rId30"/>
    <p:sldId id="5830" r:id="rId31"/>
    <p:sldId id="4944" r:id="rId3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4" autoAdjust="0"/>
    <p:restoredTop sz="94660"/>
  </p:normalViewPr>
  <p:slideViewPr>
    <p:cSldViewPr snapToGrid="0" showGuides="1">
      <p:cViewPr>
        <p:scale>
          <a:sx n="58" d="100"/>
          <a:sy n="58" d="100"/>
        </p:scale>
        <p:origin x="1512" y="39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2025/3/9</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BF68-FFD4-5BC4-BE7A-C0F63F07FB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EA779E-258E-7FA1-9B8A-235080756E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0A3885-3CAD-3062-71BC-ED680355E9A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FBD3122-4C4B-30B0-8B27-CDFD4A4852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6240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28</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802.15-2-0113-02-06ma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eb.cvent.com/event/4fa8fa22-fa35-4058-a648-d08fdd56a1c1/regProcessStep1" TargetMode="External"/><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wbxmjs/joinservice/sites/ieeesa/meeting/download/3e0bdaecc2e845988112b28cb38bc738?siteurl=ieeesa&amp;MTID=m077b9725fcf2dbe44c37fbf440e67f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March 2025]</a:t>
            </a:r>
          </a:p>
          <a:p>
            <a:r>
              <a:rPr lang="en-US" altLang="ja-JP" sz="1600" b="1" dirty="0">
                <a:ea typeface="ＭＳ Ｐゴシック" charset="-128"/>
              </a:rPr>
              <a:t>Date Submitted: </a:t>
            </a:r>
            <a:r>
              <a:rPr lang="en-US" altLang="ja-JP" sz="1600" dirty="0">
                <a:ea typeface="ＭＳ Ｐゴシック" charset="-128"/>
              </a:rPr>
              <a:t>10</a:t>
            </a:r>
            <a:r>
              <a:rPr lang="en-US" altLang="ja-JP" sz="1600" baseline="30000" dirty="0">
                <a:ea typeface="ＭＳ Ｐゴシック" charset="-128"/>
              </a:rPr>
              <a:t>th</a:t>
            </a:r>
            <a:r>
              <a:rPr lang="en-US" altLang="ja-JP" sz="1600" dirty="0">
                <a:ea typeface="ＭＳ Ｐゴシック" charset="-128"/>
              </a:rPr>
              <a:t> March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March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March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March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912840541"/>
              </p:ext>
            </p:extLst>
          </p:nvPr>
        </p:nvGraphicFramePr>
        <p:xfrm>
          <a:off x="276665" y="1355188"/>
          <a:ext cx="8670389" cy="42662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March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endParaRPr lang="fi-FI" sz="2000" b="1" i="0" u="none" strike="noStrike" dirty="0">
                        <a:solidFill>
                          <a:schemeClr val="accent6"/>
                        </a:solidFill>
                        <a:effectLst/>
                        <a:latin typeface="Arial" panose="020B0604020202020204" pitchFamily="34" charset="0"/>
                        <a:hlinkClick r:id="rId3"/>
                      </a:endParaRPr>
                    </a:p>
                    <a:p>
                      <a:pPr algn="l" fontAlgn="b"/>
                      <a:r>
                        <a:rPr lang="fi-FI" sz="2000" b="1" i="0" u="none" strike="noStrike" dirty="0">
                          <a:solidFill>
                            <a:schemeClr val="accent6"/>
                          </a:solidFill>
                          <a:effectLst/>
                          <a:latin typeface="Arial" panose="020B0604020202020204" pitchFamily="34" charset="0"/>
                          <a:hlinkClick r:id="rId3"/>
                        </a:rPr>
                        <a:t>https://web.cvent.com/event/4fa8fa22-fa35-4058-a648-d08fdd56a1c1/regProcessStep1</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March 2025</a:t>
            </a:r>
            <a:endParaRPr lang="en-US" altLang="ja-JP" dirty="0"/>
          </a:p>
        </p:txBody>
      </p:sp>
      <p:pic>
        <p:nvPicPr>
          <p:cNvPr id="6" name="図 5">
            <a:extLst>
              <a:ext uri="{FF2B5EF4-FFF2-40B4-BE49-F238E27FC236}">
                <a16:creationId xmlns:a16="http://schemas.microsoft.com/office/drawing/2014/main" id="{9CF304F6-4BCD-4805-6AB0-6F09A7171214}"/>
              </a:ext>
            </a:extLst>
          </p:cNvPr>
          <p:cNvPicPr>
            <a:picLocks noChangeAspect="1"/>
          </p:cNvPicPr>
          <p:nvPr/>
        </p:nvPicPr>
        <p:blipFill>
          <a:blip r:embed="rId2"/>
          <a:stretch>
            <a:fillRect/>
          </a:stretch>
        </p:blipFill>
        <p:spPr>
          <a:xfrm>
            <a:off x="951914" y="614737"/>
            <a:ext cx="7188591" cy="584397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March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March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Atlanta, Geogia, USA</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March 10</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March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6" name="図 5">
            <a:extLst>
              <a:ext uri="{FF2B5EF4-FFF2-40B4-BE49-F238E27FC236}">
                <a16:creationId xmlns:a16="http://schemas.microsoft.com/office/drawing/2014/main" id="{D81FCC7D-C34D-E450-8085-AE4E5969A9EB}"/>
              </a:ext>
            </a:extLst>
          </p:cNvPr>
          <p:cNvPicPr>
            <a:picLocks noChangeAspect="1"/>
          </p:cNvPicPr>
          <p:nvPr/>
        </p:nvPicPr>
        <p:blipFill>
          <a:blip r:embed="rId3"/>
          <a:stretch>
            <a:fillRect/>
          </a:stretch>
        </p:blipFill>
        <p:spPr>
          <a:xfrm>
            <a:off x="0" y="1843560"/>
            <a:ext cx="9144000" cy="3792521"/>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E324FD-2AD8-6D2B-A316-B31A720DA19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484E8DDA-6391-967A-4C4F-20AEBF3D7B16}"/>
              </a:ext>
            </a:extLst>
          </p:cNvPr>
          <p:cNvSpPr>
            <a:spLocks noGrp="1"/>
          </p:cNvSpPr>
          <p:nvPr>
            <p:ph type="dt" sz="half" idx="2"/>
          </p:nvPr>
        </p:nvSpPr>
        <p:spPr/>
        <p:txBody>
          <a:bodyPr/>
          <a:lstStyle/>
          <a:p>
            <a:r>
              <a:rPr lang="en-US" altLang="ja-JP"/>
              <a:t>March 2025</a:t>
            </a:r>
            <a:endParaRPr lang="en-US" altLang="ja-JP" dirty="0"/>
          </a:p>
        </p:txBody>
      </p:sp>
      <p:pic>
        <p:nvPicPr>
          <p:cNvPr id="14" name="図 13">
            <a:extLst>
              <a:ext uri="{FF2B5EF4-FFF2-40B4-BE49-F238E27FC236}">
                <a16:creationId xmlns:a16="http://schemas.microsoft.com/office/drawing/2014/main" id="{1BCFEDE3-036F-F3F5-0426-58DB8C689D3A}"/>
              </a:ext>
            </a:extLst>
          </p:cNvPr>
          <p:cNvPicPr>
            <a:picLocks noChangeAspect="1"/>
          </p:cNvPicPr>
          <p:nvPr/>
        </p:nvPicPr>
        <p:blipFill>
          <a:blip r:embed="rId2"/>
          <a:stretch>
            <a:fillRect/>
          </a:stretch>
        </p:blipFill>
        <p:spPr>
          <a:xfrm>
            <a:off x="0" y="759655"/>
            <a:ext cx="9144000" cy="5589563"/>
          </a:xfrm>
          <a:prstGeom prst="rect">
            <a:avLst/>
          </a:prstGeom>
        </p:spPr>
      </p:pic>
    </p:spTree>
    <p:extLst>
      <p:ext uri="{BB962C8B-B14F-4D97-AF65-F5344CB8AC3E}">
        <p14:creationId xmlns:p14="http://schemas.microsoft.com/office/powerpoint/2010/main" val="193319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March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•Comments Resolutions for LB212 recirculation of LB210 </a:t>
            </a:r>
          </a:p>
          <a:p>
            <a:pPr marL="0" indent="0">
              <a:lnSpc>
                <a:spcPts val="1900"/>
              </a:lnSpc>
              <a:buNone/>
            </a:pPr>
            <a:r>
              <a:rPr lang="en-US" altLang="ja-JP" sz="1600" dirty="0">
                <a:solidFill>
                  <a:srgbClr val="FF0000"/>
                </a:solidFill>
                <a:highlight>
                  <a:srgbClr val="FFFF00"/>
                </a:highlight>
              </a:rPr>
              <a:t>•Review of Comments for draft D04</a:t>
            </a:r>
          </a:p>
          <a:p>
            <a:pPr marL="0" indent="0">
              <a:lnSpc>
                <a:spcPts val="1900"/>
              </a:lnSpc>
              <a:buNone/>
            </a:pPr>
            <a:r>
              <a:rPr lang="en-US" altLang="ja-JP" sz="1600" dirty="0">
                <a:solidFill>
                  <a:srgbClr val="FF0000"/>
                </a:solidFill>
                <a:highlight>
                  <a:srgbClr val="FFFF00"/>
                </a:highlight>
              </a:rPr>
              <a:t>•Necessary Process and Documentation for Recirculation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Recirculation				</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Recirculation of draft D05 for 3rd Letter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March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121868" y="533400"/>
            <a:ext cx="8945932" cy="814864"/>
          </a:xfrm>
        </p:spPr>
        <p:txBody>
          <a:bodyPr>
            <a:normAutofit fontScale="90000"/>
          </a:bodyPr>
          <a:lstStyle/>
          <a:p>
            <a:r>
              <a:rPr lang="en-US" altLang="ja-JP" sz="2400" b="1" dirty="0">
                <a:solidFill>
                  <a:schemeClr val="tx1"/>
                </a:solidFill>
                <a:latin typeface="+mn-ea"/>
                <a:ea typeface="+mn-ea"/>
              </a:rPr>
              <a:t> Result of Letter Ballot LB212 for Recirculation of the Draft P802.15.6ma_D04</a:t>
            </a:r>
            <a:r>
              <a:rPr lang="ja-JP" altLang="en-US" sz="2400" b="1" dirty="0">
                <a:solidFill>
                  <a:schemeClr val="tx1"/>
                </a:solidFill>
                <a:latin typeface="+mn-ea"/>
                <a:ea typeface="+mn-ea"/>
              </a:rPr>
              <a:t>　（</a:t>
            </a:r>
            <a:r>
              <a:rPr lang="en-US" altLang="ja-JP" sz="2400" b="1" dirty="0">
                <a:solidFill>
                  <a:schemeClr val="tx1"/>
                </a:solidFill>
                <a:latin typeface="+mn-ea"/>
                <a:ea typeface="+mn-ea"/>
              </a:rPr>
              <a:t>Feb.18-March 5, 2025)</a:t>
            </a:r>
            <a:endParaRPr kumimoji="1" lang="ja-JP" altLang="en-US" dirty="0">
              <a:solidFill>
                <a:schemeClr val="tx1"/>
              </a:solidFill>
              <a:latin typeface="+mn-ea"/>
              <a:ea typeface="+mn-ea"/>
            </a:endParaRPr>
          </a:p>
        </p:txBody>
      </p:sp>
      <p:graphicFrame>
        <p:nvGraphicFramePr>
          <p:cNvPr id="3" name="表 2">
            <a:extLst>
              <a:ext uri="{FF2B5EF4-FFF2-40B4-BE49-F238E27FC236}">
                <a16:creationId xmlns:a16="http://schemas.microsoft.com/office/drawing/2014/main" id="{7F09DFB9-7010-7963-4FE3-D9C96761A408}"/>
              </a:ext>
            </a:extLst>
          </p:cNvPr>
          <p:cNvGraphicFramePr>
            <a:graphicFrameLocks noGrp="1"/>
          </p:cNvGraphicFramePr>
          <p:nvPr>
            <p:extLst>
              <p:ext uri="{D42A27DB-BD31-4B8C-83A1-F6EECF244321}">
                <p14:modId xmlns:p14="http://schemas.microsoft.com/office/powerpoint/2010/main" val="2386685553"/>
              </p:ext>
            </p:extLst>
          </p:nvPr>
        </p:nvGraphicFramePr>
        <p:xfrm>
          <a:off x="127093" y="1557076"/>
          <a:ext cx="2884709" cy="2377451"/>
        </p:xfrm>
        <a:graphic>
          <a:graphicData uri="http://schemas.openxmlformats.org/drawingml/2006/table">
            <a:tbl>
              <a:tblPr/>
              <a:tblGrid>
                <a:gridCol w="1923139">
                  <a:extLst>
                    <a:ext uri="{9D8B030D-6E8A-4147-A177-3AD203B41FA5}">
                      <a16:colId xmlns:a16="http://schemas.microsoft.com/office/drawing/2014/main" val="314085224"/>
                    </a:ext>
                  </a:extLst>
                </a:gridCol>
                <a:gridCol w="961570">
                  <a:extLst>
                    <a:ext uri="{9D8B030D-6E8A-4147-A177-3AD203B41FA5}">
                      <a16:colId xmlns:a16="http://schemas.microsoft.com/office/drawing/2014/main" val="327944066"/>
                    </a:ext>
                  </a:extLst>
                </a:gridCol>
              </a:tblGrid>
              <a:tr h="616079">
                <a:tc>
                  <a:txBody>
                    <a:bodyPr/>
                    <a:lstStyle/>
                    <a:p>
                      <a:pPr algn="ctr" fontAlgn="ctr"/>
                      <a:r>
                        <a:rPr lang="fi-FI" sz="2400" b="1" i="0" u="none" strike="noStrike" dirty="0">
                          <a:solidFill>
                            <a:srgbClr val="0000FF"/>
                          </a:solidFill>
                          <a:effectLst/>
                          <a:latin typeface="Yu Gothic" panose="020B0400000000000000" pitchFamily="50" charset="-128"/>
                          <a:ea typeface="Yu Gothic" panose="020B0400000000000000" pitchFamily="50" charset="-128"/>
                        </a:rPr>
                        <a:t>YES</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400" b="1" i="0" u="none" strike="noStrike" dirty="0">
                          <a:solidFill>
                            <a:srgbClr val="0000FF"/>
                          </a:solidFill>
                          <a:effectLst/>
                          <a:latin typeface="Yu Gothic" panose="020B0400000000000000" pitchFamily="50" charset="-128"/>
                          <a:ea typeface="Yu Gothic" panose="020B0400000000000000" pitchFamily="50" charset="-128"/>
                        </a:rPr>
                        <a:t>93</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180375"/>
                  </a:ext>
                </a:extLst>
              </a:tr>
              <a:tr h="616079">
                <a:tc>
                  <a:txBody>
                    <a:bodyPr/>
                    <a:lstStyle/>
                    <a:p>
                      <a:pPr algn="ctr" fontAlgn="ctr"/>
                      <a:r>
                        <a:rPr lang="fi-FI" sz="2400" b="1" i="0" u="none" strike="noStrike" dirty="0">
                          <a:solidFill>
                            <a:srgbClr val="FF0000"/>
                          </a:solidFill>
                          <a:effectLst/>
                          <a:latin typeface="Yu Gothic" panose="020B0400000000000000" pitchFamily="50" charset="-128"/>
                          <a:ea typeface="Yu Gothic" panose="020B0400000000000000" pitchFamily="50" charset="-128"/>
                        </a:rPr>
                        <a:t>NO</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400" b="1" i="0" u="none" strike="noStrike" dirty="0">
                          <a:solidFill>
                            <a:srgbClr val="FF0000"/>
                          </a:solidFill>
                          <a:effectLst/>
                          <a:latin typeface="Yu Gothic" panose="020B0400000000000000" pitchFamily="50" charset="-128"/>
                          <a:ea typeface="Yu Gothic" panose="020B0400000000000000" pitchFamily="50" charset="-128"/>
                        </a:rPr>
                        <a:t>2</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386701"/>
                  </a:ext>
                </a:extLst>
              </a:tr>
              <a:tr h="616079">
                <a:tc>
                  <a:txBody>
                    <a:bodyPr/>
                    <a:lstStyle/>
                    <a:p>
                      <a:pPr algn="ctr" fontAlgn="ctr"/>
                      <a:r>
                        <a:rPr lang="fi-FI" sz="2400" b="1" i="0" u="none" strike="noStrike">
                          <a:solidFill>
                            <a:srgbClr val="00B050"/>
                          </a:solidFill>
                          <a:effectLst/>
                          <a:latin typeface="Yu Gothic" panose="020B0400000000000000" pitchFamily="50" charset="-128"/>
                          <a:ea typeface="Yu Gothic" panose="020B0400000000000000" pitchFamily="50" charset="-128"/>
                        </a:rPr>
                        <a:t>ABSTAIN</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2400" b="1" i="0" u="none" strike="noStrike" dirty="0">
                          <a:solidFill>
                            <a:srgbClr val="00B050"/>
                          </a:solidFill>
                          <a:effectLst/>
                          <a:latin typeface="Yu Gothic" panose="020B0400000000000000" pitchFamily="50" charset="-128"/>
                          <a:ea typeface="Yu Gothic" panose="020B0400000000000000" pitchFamily="50" charset="-128"/>
                        </a:rPr>
                        <a:t>7</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127238"/>
                  </a:ext>
                </a:extLst>
              </a:tr>
              <a:tr h="529214">
                <a:tc>
                  <a:txBody>
                    <a:bodyPr/>
                    <a:lstStyle/>
                    <a:p>
                      <a:pPr algn="ctr" fontAlgn="ctr"/>
                      <a:r>
                        <a:rPr lang="fi-FI" sz="2000" b="1" i="0" u="none" strike="noStrike" dirty="0" err="1">
                          <a:solidFill>
                            <a:srgbClr val="000000"/>
                          </a:solidFill>
                          <a:effectLst/>
                          <a:latin typeface="Yu Gothic" panose="020B0400000000000000" pitchFamily="50" charset="-128"/>
                          <a:ea typeface="Yu Gothic" panose="020B0400000000000000" pitchFamily="50" charset="-128"/>
                        </a:rPr>
                        <a:t>total</a:t>
                      </a:r>
                      <a:r>
                        <a:rPr lang="fi-FI" sz="2000" b="1" i="0" u="none" strike="noStrike" dirty="0">
                          <a:solidFill>
                            <a:srgbClr val="000000"/>
                          </a:solidFill>
                          <a:effectLst/>
                          <a:latin typeface="Yu Gothic" panose="020B0400000000000000" pitchFamily="50" charset="-128"/>
                          <a:ea typeface="Yu Gothic" panose="020B0400000000000000" pitchFamily="50" charset="-128"/>
                        </a:rPr>
                        <a:t> </a:t>
                      </a:r>
                      <a:r>
                        <a:rPr lang="fi-FI" sz="2000" b="1" i="0" u="none" strike="noStrike" dirty="0" err="1">
                          <a:solidFill>
                            <a:srgbClr val="000000"/>
                          </a:solidFill>
                          <a:effectLst/>
                          <a:latin typeface="Yu Gothic" panose="020B0400000000000000" pitchFamily="50" charset="-128"/>
                          <a:ea typeface="Yu Gothic" panose="020B0400000000000000" pitchFamily="50" charset="-128"/>
                        </a:rPr>
                        <a:t>votes</a:t>
                      </a:r>
                      <a:endParaRPr lang="fi-FI" sz="2000" b="1" i="0" u="none" strike="noStrike" dirty="0">
                        <a:solidFill>
                          <a:srgbClr val="000000"/>
                        </a:solidFill>
                        <a:effectLst/>
                        <a:latin typeface="Yu Gothic" panose="020B0400000000000000" pitchFamily="50" charset="-128"/>
                        <a:ea typeface="Yu Gothic" panose="020B0400000000000000" pitchFamily="50" charset="-128"/>
                      </a:endParaRP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102</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838037"/>
                  </a:ext>
                </a:extLst>
              </a:tr>
            </a:tbl>
          </a:graphicData>
        </a:graphic>
      </p:graphicFrame>
      <p:sp>
        <p:nvSpPr>
          <p:cNvPr id="10" name="テキスト ボックス 9">
            <a:extLst>
              <a:ext uri="{FF2B5EF4-FFF2-40B4-BE49-F238E27FC236}">
                <a16:creationId xmlns:a16="http://schemas.microsoft.com/office/drawing/2014/main" id="{6907D789-D08C-9F7E-EDC4-7F4B8E6A82C2}"/>
              </a:ext>
            </a:extLst>
          </p:cNvPr>
          <p:cNvSpPr txBox="1"/>
          <p:nvPr/>
        </p:nvSpPr>
        <p:spPr>
          <a:xfrm>
            <a:off x="426669" y="4648200"/>
            <a:ext cx="8412531"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Calibri"/>
                <a:ea typeface="ＭＳ Ｐゴシック" panose="020B0600070205080204" pitchFamily="50" charset="-128"/>
                <a:cs typeface="+mn-cs"/>
              </a:rPr>
              <a:t>Result of LB212 (Fe.18-March 5, 2025)</a:t>
            </a:r>
            <a:r>
              <a:rPr lang="en-US" altLang="ja-JP" b="1" dirty="0">
                <a:solidFill>
                  <a:srgbClr val="FF0000"/>
                </a:solidFill>
                <a:latin typeface="Calibri"/>
                <a:ea typeface="ＭＳ Ｐゴシック" panose="020B0600070205080204" pitchFamily="50" charset="-128"/>
              </a:rPr>
              <a:t>:</a:t>
            </a:r>
            <a:r>
              <a:rPr lang="ja-JP" altLang="en-US" b="1" dirty="0">
                <a:solidFill>
                  <a:srgbClr val="FF0000"/>
                </a:solidFill>
                <a:latin typeface="Calibri"/>
                <a:ea typeface="ＭＳ Ｐゴシック" panose="020B0600070205080204" pitchFamily="50" charset="-128"/>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82.26</a:t>
            </a:r>
            <a:r>
              <a:rPr kumimoji="1" lang="en-US" altLang="ja-JP" b="1" dirty="0">
                <a:solidFill>
                  <a:srgbClr val="FF0000"/>
                </a:solidFill>
                <a:latin typeface="Calibri"/>
                <a:ea typeface="ＭＳ Ｐゴシック" panose="020B0600070205080204" pitchFamily="50" charset="-128"/>
              </a:rPr>
              <a:t>% of Voters voted YES in aggregation which is over</a:t>
            </a:r>
            <a:r>
              <a:rPr kumimoji="1" lang="ja-JP" altLang="en-US" b="1" dirty="0">
                <a:solidFill>
                  <a:srgbClr val="FF0000"/>
                </a:solidFill>
                <a:latin typeface="Calibri"/>
                <a:ea typeface="ＭＳ Ｐゴシック" panose="020B0600070205080204" pitchFamily="50" charset="-128"/>
              </a:rPr>
              <a:t> </a:t>
            </a:r>
            <a:r>
              <a:rPr kumimoji="1" lang="en-US" altLang="ja-JP" b="1" dirty="0">
                <a:solidFill>
                  <a:srgbClr val="FF0000"/>
                </a:solidFill>
                <a:latin typeface="Calibri"/>
                <a:ea typeface="ＭＳ Ｐゴシック" panose="020B0600070205080204" pitchFamily="50" charset="-128"/>
              </a:rPr>
              <a:t>75%. Then  LB212 was officially Approved.</a:t>
            </a:r>
            <a:endPar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are </a:t>
            </a:r>
            <a:r>
              <a:rPr lang="en-US" altLang="ja-JP" b="1" dirty="0">
                <a:solidFill>
                  <a:srgbClr val="FF0000"/>
                </a:solidFill>
                <a:latin typeface="Calibri"/>
                <a:ea typeface="ＭＳ Ｐゴシック" panose="020B0600070205080204" pitchFamily="50" charset="-128"/>
              </a:rPr>
              <a:t>93</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while No. of Comments is 254.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Atlanta Plenary Meeting March 2025</a:t>
            </a:r>
            <a:r>
              <a:rPr kumimoji="1" lang="en-US" altLang="ja-JP" b="1" dirty="0">
                <a:solidFill>
                  <a:srgbClr val="FF0000"/>
                </a:solidFill>
                <a:latin typeface="Calibri"/>
                <a:ea typeface="ＭＳ Ｐゴシック" panose="020B0600070205080204" pitchFamily="50" charset="-128"/>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Comment</a:t>
            </a:r>
            <a:r>
              <a:rPr kumimoji="1" lang="en-US" altLang="ja-JP" b="1" dirty="0">
                <a:solidFill>
                  <a:srgbClr val="FF0000"/>
                </a:solidFill>
                <a:latin typeface="Calibri"/>
                <a:ea typeface="ＭＳ Ｐゴシック" panose="020B0600070205080204" pitchFamily="50" charset="-128"/>
              </a:rPr>
              <a:t>s Resolution was done.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b="1" dirty="0">
                <a:solidFill>
                  <a:srgbClr val="FF0000"/>
                </a:solidFill>
                <a:latin typeface="Calibri"/>
                <a:ea typeface="ＭＳ Ｐゴシック" panose="020B0600070205080204" pitchFamily="50" charset="-128"/>
              </a:rPr>
              <a:t>In </a:t>
            </a:r>
            <a:r>
              <a:rPr kumimoji="1" lang="en-US" altLang="ja-JP" b="1" dirty="0" err="1">
                <a:solidFill>
                  <a:srgbClr val="FF0000"/>
                </a:solidFill>
                <a:latin typeface="Calibri"/>
                <a:ea typeface="ＭＳ Ｐゴシック" panose="020B0600070205080204" pitchFamily="50" charset="-128"/>
              </a:rPr>
              <a:t>Worshow</a:t>
            </a:r>
            <a:r>
              <a:rPr kumimoji="1" lang="en-US" altLang="ja-JP" b="1" dirty="0">
                <a:solidFill>
                  <a:srgbClr val="FF0000"/>
                </a:solidFill>
                <a:latin typeface="Calibri"/>
                <a:ea typeface="ＭＳ Ｐゴシック" panose="020B0600070205080204" pitchFamily="50" charset="-128"/>
              </a:rPr>
              <a:t> Interim Meeting May 2025, the Revised Draft P802.15.6ma_D05 will be approved in WG802.15. Then it will be recirculated in LB.</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4" name="日付プレースホルダー 2">
            <a:extLst>
              <a:ext uri="{FF2B5EF4-FFF2-40B4-BE49-F238E27FC236}">
                <a16:creationId xmlns:a16="http://schemas.microsoft.com/office/drawing/2014/main" id="{7C5EF29B-CEA7-2E48-30F4-42471E9AE8FB}"/>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marL="0" algn="l" defTabSz="914400" rtl="0" eaLnBrk="1" latinLnBrk="0" hangingPunct="1">
              <a:defRPr kumimoji="1" sz="1400" b="1" kern="1200">
                <a:solidFill>
                  <a:schemeClr val="tx1"/>
                </a:solidFill>
                <a:latin typeface="+mn-lt"/>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March 2025</a:t>
            </a:r>
            <a:endParaRPr lang="en-US" altLang="ja-JP" dirty="0"/>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a:lnSpc>
                <a:spcPts val="1425"/>
              </a:lnSpc>
            </a:pPr>
            <a:r>
              <a:rPr sz="1050" spc="5" dirty="0">
                <a:latin typeface="Arial"/>
                <a:cs typeface="Arial"/>
              </a:rPr>
              <a:t>Slide</a:t>
            </a:r>
            <a:r>
              <a:rPr sz="1050" spc="-160" dirty="0">
                <a:latin typeface="Arial"/>
                <a:cs typeface="Arial"/>
              </a:rPr>
              <a:t> </a:t>
            </a:r>
            <a:fld id="{81D60167-4931-47E6-BA6A-407CBD079E47}" type="slidenum">
              <a:rPr sz="1050" spc="-5" dirty="0">
                <a:latin typeface="Arial"/>
                <a:cs typeface="Arial"/>
              </a:rPr>
              <a:t>24</a:t>
            </a:fld>
            <a:endParaRPr sz="1050" dirty="0">
              <a:latin typeface="Arial"/>
              <a:cs typeface="Arial"/>
            </a:endParaRPr>
          </a:p>
        </p:txBody>
      </p:sp>
      <p:pic>
        <p:nvPicPr>
          <p:cNvPr id="13" name="図 12">
            <a:extLst>
              <a:ext uri="{FF2B5EF4-FFF2-40B4-BE49-F238E27FC236}">
                <a16:creationId xmlns:a16="http://schemas.microsoft.com/office/drawing/2014/main" id="{2023E99A-3AF7-BF3B-0938-5C119EDA2A58}"/>
              </a:ext>
            </a:extLst>
          </p:cNvPr>
          <p:cNvPicPr>
            <a:picLocks noChangeAspect="1"/>
          </p:cNvPicPr>
          <p:nvPr/>
        </p:nvPicPr>
        <p:blipFill>
          <a:blip r:embed="rId2"/>
          <a:stretch>
            <a:fillRect/>
          </a:stretch>
        </p:blipFill>
        <p:spPr>
          <a:xfrm>
            <a:off x="3072201" y="1280149"/>
            <a:ext cx="5995599" cy="3306432"/>
          </a:xfrm>
          <a:prstGeom prst="rect">
            <a:avLst/>
          </a:prstGeom>
        </p:spPr>
      </p:pic>
      <p:sp>
        <p:nvSpPr>
          <p:cNvPr id="8" name="スライド番号プレースホルダー 7">
            <a:extLst>
              <a:ext uri="{FF2B5EF4-FFF2-40B4-BE49-F238E27FC236}">
                <a16:creationId xmlns:a16="http://schemas.microsoft.com/office/drawing/2014/main" id="{2599BE91-453F-A330-D4DE-96B7B66063F5}"/>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24</a:t>
            </a:fld>
            <a:endParaRPr lang="en-US" altLang="ja-JP" dirty="0"/>
          </a:p>
        </p:txBody>
      </p:sp>
    </p:spTree>
    <p:extLst>
      <p:ext uri="{BB962C8B-B14F-4D97-AF65-F5344CB8AC3E}">
        <p14:creationId xmlns:p14="http://schemas.microsoft.com/office/powerpoint/2010/main" val="8013101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doc.#15-25-0113-02-06ma </a:t>
            </a:r>
            <a:endParaRPr lang="en-US" altLang="ja-JP" sz="1200" dirty="0"/>
          </a:p>
          <a:p>
            <a:pPr>
              <a:lnSpc>
                <a:spcPts val="1300"/>
              </a:lnSpc>
            </a:pPr>
            <a:r>
              <a:rPr lang="en-US" altLang="ja-JP" sz="1200" dirty="0"/>
              <a:t>Approve last meeting minutes: TG 15.6ma Meeting Minutes for March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300"/>
              </a:lnSpc>
            </a:pPr>
            <a:r>
              <a:rPr lang="en-US" altLang="ja-JP" sz="1200" dirty="0"/>
              <a:t>Agenda of TG15.6ma March 2025                                                                                              doc.#15-25-0112-04-06ma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doc.#15-25-0033-01-06ma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Ballot(LB)210 for draft D04                                                                       doc.#15-25-0115-03-06ma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LB212                                                                     doc.#15-25-0138-01-06ma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P802.15.6ma_D04</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doc.#15-25-0002-01-06ma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#15-23-0576-07-06ma         3.  Evaluation of IEEE 802.15.6 Ultra-wideband Physical Layer Utilizing Super Orthogonal Convolutional 22-0562-14-06ma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MAC Service Feature                                                                                                           doc.#15-24-0356-02-06ma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TG Motion to Recirculation                                                                                                   doc.#15-25-0zzz-00-06ma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TG15.6ma Coexistence Assessment Document                                                                  doc.#15-24-0348-04-06ma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  MAC services support for IEEE P802.1ACea                                                                       doc.#15-24-0594-01-006a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a:t>
            </a: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Comments to channel-model-document                                                                               doc.#15-24-0073-04-06ma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Progress Report of TG6ma                                                                                                  doc8#15-23-0056-09-06ma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Timeline of TG6ma                                                                                                               doc.#15.23-0056-09-06ma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Closing Report for March 2025                                                                        doc.#15-25-0vvv-00-06ma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20. TG15.6ma Meeting Minutes for March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D3A81-3F77-ABC6-5D25-5A74A2D14644}"/>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24C844A-6A6B-02A4-1747-00373A16FAB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448A7BAF-9EB0-9439-A043-89A614E58809}"/>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85991B7B-B814-9163-53AD-60FCD8E72724}"/>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26CEDDA1-0F9C-267A-CB5B-692315A8FDB5}"/>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9D298DF4-5352-56EE-34B3-905BCBCFB79B}"/>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26</a:t>
            </a:fld>
            <a:endParaRPr lang="en-US" altLang="ja-JP" dirty="0"/>
          </a:p>
        </p:txBody>
      </p:sp>
      <p:pic>
        <p:nvPicPr>
          <p:cNvPr id="16" name="図 15">
            <a:extLst>
              <a:ext uri="{FF2B5EF4-FFF2-40B4-BE49-F238E27FC236}">
                <a16:creationId xmlns:a16="http://schemas.microsoft.com/office/drawing/2014/main" id="{807A6077-4984-2157-E27C-81F7DF9DD255}"/>
              </a:ext>
            </a:extLst>
          </p:cNvPr>
          <p:cNvPicPr>
            <a:picLocks noChangeAspect="1"/>
          </p:cNvPicPr>
          <p:nvPr/>
        </p:nvPicPr>
        <p:blipFill>
          <a:blip r:embed="rId3"/>
          <a:stretch>
            <a:fillRect/>
          </a:stretch>
        </p:blipFill>
        <p:spPr>
          <a:xfrm>
            <a:off x="0" y="2244129"/>
            <a:ext cx="1553887" cy="4111610"/>
          </a:xfrm>
          <a:prstGeom prst="rect">
            <a:avLst/>
          </a:prstGeom>
        </p:spPr>
      </p:pic>
      <p:pic>
        <p:nvPicPr>
          <p:cNvPr id="6" name="図 5">
            <a:extLst>
              <a:ext uri="{FF2B5EF4-FFF2-40B4-BE49-F238E27FC236}">
                <a16:creationId xmlns:a16="http://schemas.microsoft.com/office/drawing/2014/main" id="{6BD40039-1CFA-13A6-526B-E2B0219FA06F}"/>
              </a:ext>
            </a:extLst>
          </p:cNvPr>
          <p:cNvPicPr>
            <a:picLocks noChangeAspect="1"/>
          </p:cNvPicPr>
          <p:nvPr/>
        </p:nvPicPr>
        <p:blipFill>
          <a:blip r:embed="rId4"/>
          <a:stretch>
            <a:fillRect/>
          </a:stretch>
        </p:blipFill>
        <p:spPr>
          <a:xfrm>
            <a:off x="1553887" y="2244129"/>
            <a:ext cx="7496060" cy="4111610"/>
          </a:xfrm>
          <a:prstGeom prst="rect">
            <a:avLst/>
          </a:prstGeom>
        </p:spPr>
      </p:pic>
    </p:spTree>
    <p:extLst>
      <p:ext uri="{BB962C8B-B14F-4D97-AF65-F5344CB8AC3E}">
        <p14:creationId xmlns:p14="http://schemas.microsoft.com/office/powerpoint/2010/main" val="423491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a:t>
            </a:r>
            <a:r>
              <a:rPr lang="en-US" altLang="ja-JP" sz="2000" dirty="0" err="1">
                <a:solidFill>
                  <a:srgbClr val="000000"/>
                </a:solidFill>
                <a:latin typeface="Arial"/>
              </a:rPr>
              <a:t>NITech</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YNU/</a:t>
            </a:r>
            <a:r>
              <a:rPr kumimoji="1" lang="en-US" altLang="ja-JP" sz="2000" b="0" i="0" u="none" strike="noStrike" kern="0" cap="none" spc="0" normalizeH="0" baseline="0" noProof="0" dirty="0" err="1">
                <a:ln>
                  <a:noFill/>
                </a:ln>
                <a:solidFill>
                  <a:srgbClr val="000000"/>
                </a:solidFill>
                <a:effectLst/>
                <a:uLnTx/>
                <a:uFillTx/>
                <a:latin typeface="Arial"/>
              </a:rPr>
              <a:t>NITech</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27</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March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28</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March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16" name="図 15">
            <a:extLst>
              <a:ext uri="{FF2B5EF4-FFF2-40B4-BE49-F238E27FC236}">
                <a16:creationId xmlns:a16="http://schemas.microsoft.com/office/drawing/2014/main" id="{F6EEE262-1EC1-480E-7C5C-EFF88AE01A28}"/>
              </a:ext>
            </a:extLst>
          </p:cNvPr>
          <p:cNvPicPr>
            <a:picLocks noChangeAspect="1"/>
          </p:cNvPicPr>
          <p:nvPr/>
        </p:nvPicPr>
        <p:blipFill>
          <a:blip r:embed="rId3"/>
          <a:stretch>
            <a:fillRect/>
          </a:stretch>
        </p:blipFill>
        <p:spPr>
          <a:xfrm>
            <a:off x="0" y="2244129"/>
            <a:ext cx="1553887" cy="4111610"/>
          </a:xfrm>
          <a:prstGeom prst="rect">
            <a:avLst/>
          </a:prstGeom>
        </p:spPr>
      </p:pic>
      <p:pic>
        <p:nvPicPr>
          <p:cNvPr id="6" name="図 5">
            <a:extLst>
              <a:ext uri="{FF2B5EF4-FFF2-40B4-BE49-F238E27FC236}">
                <a16:creationId xmlns:a16="http://schemas.microsoft.com/office/drawing/2014/main" id="{58FBEB52-F9EF-3CEA-BCD1-DF3B2EA885D5}"/>
              </a:ext>
            </a:extLst>
          </p:cNvPr>
          <p:cNvPicPr>
            <a:picLocks noChangeAspect="1"/>
          </p:cNvPicPr>
          <p:nvPr/>
        </p:nvPicPr>
        <p:blipFill>
          <a:blip r:embed="rId4"/>
          <a:stretch>
            <a:fillRect/>
          </a:stretch>
        </p:blipFill>
        <p:spPr>
          <a:xfrm>
            <a:off x="1553887" y="2244129"/>
            <a:ext cx="7496060" cy="4111610"/>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115477114"/>
              </p:ext>
            </p:extLst>
          </p:nvPr>
        </p:nvGraphicFramePr>
        <p:xfrm>
          <a:off x="293218" y="2547871"/>
          <a:ext cx="8810852" cy="2226310"/>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891581">
                <a:tc>
                  <a:txBody>
                    <a:bodyPr/>
                    <a:lstStyle/>
                    <a:p>
                      <a:pPr algn="l" fontAlgn="ctr"/>
                      <a:r>
                        <a:rPr lang="en-US" sz="1600" b="0" i="0" u="none" strike="noStrike">
                          <a:solidFill>
                            <a:srgbClr val="000000"/>
                          </a:solidFill>
                          <a:effectLst/>
                          <a:latin typeface="Calibri" panose="020F0502020204030204" pitchFamily="34" charset="0"/>
                        </a:rPr>
                        <a:t>802.15 - March Mtg. Rm1</a:t>
                      </a:r>
                    </a:p>
                    <a:p>
                      <a:pPr algn="l" fontAlgn="ctr"/>
                      <a:r>
                        <a:rPr lang="en-US" sz="1600" b="0" i="0" u="none" strike="noStrike">
                          <a:solidFill>
                            <a:srgbClr val="000000"/>
                          </a:solidFill>
                          <a:effectLst/>
                          <a:latin typeface="Calibri" panose="020F0502020204030204" pitchFamily="34" charset="0"/>
                        </a:rPr>
                        <a:t>Join information</a:t>
                      </a:r>
                    </a:p>
                    <a:p>
                      <a:pPr algn="l" fontAlgn="ctr"/>
                      <a:r>
                        <a:rPr lang="en-US" sz="1600" b="0" i="0" u="none" strike="noStrike">
                          <a:solidFill>
                            <a:srgbClr val="000000"/>
                          </a:solidFill>
                          <a:effectLst/>
                          <a:latin typeface="Calibri" panose="020F0502020204030204" pitchFamily="34" charset="0"/>
                        </a:rPr>
                        <a:t>Meeting link: https://ieeesa.webex.com/ieeesa/j.php?MTID=mbf7f0bdc08d2e28b0f641b891280aa36</a:t>
                      </a:r>
                    </a:p>
                    <a:p>
                      <a:pPr algn="l" fontAlgn="ctr"/>
                      <a:r>
                        <a:rPr lang="en-US" sz="1600" b="0" i="0" u="none" strike="noStrike">
                          <a:solidFill>
                            <a:srgbClr val="000000"/>
                          </a:solidFill>
                          <a:effectLst/>
                          <a:latin typeface="Calibri" panose="020F0502020204030204" pitchFamily="34" charset="0"/>
                        </a:rPr>
                        <a:t>Meeting number: 2336 588 4792</a:t>
                      </a:r>
                    </a:p>
                    <a:p>
                      <a:pPr algn="l" fontAlgn="ctr"/>
                      <a:r>
                        <a:rPr lang="en-US" sz="1600" b="0" i="0" u="none" strike="noStrike">
                          <a:solidFill>
                            <a:srgbClr val="000000"/>
                          </a:solidFill>
                          <a:effectLst/>
                          <a:latin typeface="Calibri" panose="020F0502020204030204" pitchFamily="34" charset="0"/>
                        </a:rPr>
                        <a:t>Password: 80215march25rm1</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2114619"/>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211836"/>
                  </a:ext>
                </a:extLst>
              </a:tr>
              <a:tr h="182012">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61221" y="3895905"/>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164510695"/>
              </p:ext>
            </p:extLst>
          </p:nvPr>
        </p:nvGraphicFramePr>
        <p:xfrm>
          <a:off x="249458" y="4249103"/>
          <a:ext cx="8873067" cy="1771091"/>
        </p:xfrm>
        <a:graphic>
          <a:graphicData uri="http://schemas.openxmlformats.org/drawingml/2006/table">
            <a:tbl>
              <a:tblPr/>
              <a:tblGrid>
                <a:gridCol w="8873067">
                  <a:extLst>
                    <a:ext uri="{9D8B030D-6E8A-4147-A177-3AD203B41FA5}">
                      <a16:colId xmlns:a16="http://schemas.microsoft.com/office/drawing/2014/main" val="1549527024"/>
                    </a:ext>
                  </a:extLst>
                </a:gridCol>
              </a:tblGrid>
              <a:tr h="904951">
                <a:tc>
                  <a:txBody>
                    <a:bodyPr/>
                    <a:lstStyle/>
                    <a:p>
                      <a:pPr algn="l" fontAlgn="ctr"/>
                      <a:r>
                        <a:rPr lang="en-US" sz="1400" b="0" i="0" u="none" strike="noStrike" dirty="0">
                          <a:solidFill>
                            <a:srgbClr val="000000"/>
                          </a:solidFill>
                          <a:effectLst/>
                          <a:latin typeface="Calibri" panose="020F0502020204030204" pitchFamily="34" charset="0"/>
                        </a:rPr>
                        <a:t>802.15 - March Mtg. Rm3</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r h="184741">
                <a:tc>
                  <a:txBody>
                    <a:bodyPr/>
                    <a:lstStyle/>
                    <a:p>
                      <a:pPr algn="l" fontAlgn="ctr"/>
                      <a:r>
                        <a:rPr lang="en-US" sz="1400" b="0" i="0" u="none" strike="noStrike" dirty="0">
                          <a:solidFill>
                            <a:srgbClr val="000000"/>
                          </a:solidFill>
                          <a:effectLst/>
                          <a:latin typeface="Calibri" panose="020F0502020204030204" pitchFamily="34" charset="0"/>
                        </a:rPr>
                        <a:t>Join information</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3676437355"/>
                  </a:ext>
                </a:extLst>
              </a:tr>
              <a:tr h="184741">
                <a:tc>
                  <a:txBody>
                    <a:bodyPr/>
                    <a:lstStyle/>
                    <a:p>
                      <a:pPr algn="l" fontAlgn="ctr"/>
                      <a:r>
                        <a:rPr lang="en-US" sz="1400" b="0" i="0" u="sng" strike="noStrike">
                          <a:solidFill>
                            <a:srgbClr val="0000FF"/>
                          </a:solidFill>
                          <a:effectLst/>
                          <a:latin typeface="Arial" panose="020B0604020202020204" pitchFamily="34" charset="0"/>
                          <a:hlinkClick r:id="rId3"/>
                        </a:rPr>
                        <a:t>Meeting link: https://ieeesa.webex.com/ieeesa/j.php?MTID=mbb265b406d743ddf57d041d19b1c247a</a:t>
                      </a:r>
                      <a:endParaRPr lang="en-US" sz="1400" b="0" i="0" u="sng" strike="noStrike">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2105070602"/>
                  </a:ext>
                </a:extLst>
              </a:tr>
              <a:tr h="184741">
                <a:tc>
                  <a:txBody>
                    <a:bodyPr/>
                    <a:lstStyle/>
                    <a:p>
                      <a:pPr algn="l" fontAlgn="ctr"/>
                      <a:r>
                        <a:rPr lang="en-US" sz="1400" b="0" i="0" u="sng" strike="noStrike">
                          <a:solidFill>
                            <a:srgbClr val="0000FF"/>
                          </a:solidFill>
                          <a:effectLst/>
                          <a:latin typeface="Arial" panose="020B0604020202020204" pitchFamily="34" charset="0"/>
                        </a:rPr>
                        <a:t>Meeting number: 2336 319 4440</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2902681002"/>
                  </a:ext>
                </a:extLst>
              </a:tr>
              <a:tr h="184741">
                <a:tc>
                  <a:txBody>
                    <a:bodyPr/>
                    <a:lstStyle/>
                    <a:p>
                      <a:pPr algn="l" fontAlgn="ctr"/>
                      <a:r>
                        <a:rPr lang="en-US" sz="1400" b="0" i="0" u="none" strike="noStrike" dirty="0">
                          <a:solidFill>
                            <a:srgbClr val="000000"/>
                          </a:solidFill>
                          <a:effectLst/>
                          <a:latin typeface="Calibri" panose="020F0502020204030204" pitchFamily="34" charset="0"/>
                        </a:rPr>
                        <a:t>Password: 80215march25rm3</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224914619"/>
                  </a:ext>
                </a:extLst>
              </a:tr>
            </a:tbl>
          </a:graphicData>
        </a:graphic>
      </p:graphicFrame>
      <p:sp>
        <p:nvSpPr>
          <p:cNvPr id="6" name="テキスト ボックス 5">
            <a:extLst>
              <a:ext uri="{FF2B5EF4-FFF2-40B4-BE49-F238E27FC236}">
                <a16:creationId xmlns:a16="http://schemas.microsoft.com/office/drawing/2014/main" id="{1D7BE38F-3159-2809-E1A6-4D95E60EBB46}"/>
              </a:ext>
            </a:extLst>
          </p:cNvPr>
          <p:cNvSpPr txBox="1"/>
          <p:nvPr/>
        </p:nvSpPr>
        <p:spPr>
          <a:xfrm>
            <a:off x="218618" y="1215019"/>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タイトル 2">
            <a:extLst>
              <a:ext uri="{FF2B5EF4-FFF2-40B4-BE49-F238E27FC236}">
                <a16:creationId xmlns:a16="http://schemas.microsoft.com/office/drawing/2014/main" id="{4F719C18-906E-7EF0-4B97-ADA7B06B6CB5}"/>
              </a:ext>
            </a:extLst>
          </p:cNvPr>
          <p:cNvSpPr txBox="1">
            <a:spLocks/>
          </p:cNvSpPr>
          <p:nvPr/>
        </p:nvSpPr>
        <p:spPr bwMode="auto">
          <a:xfrm>
            <a:off x="249458" y="676318"/>
            <a:ext cx="8757866" cy="4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400" b="1" kern="0" dirty="0">
                <a:latin typeface="ＭＳ Ｐゴシック" panose="020B0600070205080204" pitchFamily="50" charset="-128"/>
                <a:ea typeface="ＭＳ Ｐゴシック" panose="020B0600070205080204" pitchFamily="50" charset="-128"/>
              </a:rPr>
              <a:t>TG15.6ma Plenary Session Schedule for 9</a:t>
            </a:r>
            <a:r>
              <a:rPr lang="en-US" altLang="ja-JP" sz="2400" b="1" kern="0" baseline="30000" dirty="0">
                <a:latin typeface="ＭＳ Ｐゴシック" panose="020B0600070205080204" pitchFamily="50" charset="-128"/>
                <a:ea typeface="ＭＳ Ｐゴシック" panose="020B0600070205080204" pitchFamily="50" charset="-128"/>
              </a:rPr>
              <a:t>th</a:t>
            </a:r>
            <a:r>
              <a:rPr lang="en-US" altLang="ja-JP" sz="2400" b="1" kern="0" dirty="0">
                <a:latin typeface="ＭＳ Ｐゴシック" panose="020B0600070205080204" pitchFamily="50" charset="-128"/>
                <a:ea typeface="ＭＳ Ｐゴシック" panose="020B0600070205080204" pitchFamily="50" charset="-128"/>
              </a:rPr>
              <a:t>-14</a:t>
            </a:r>
            <a:r>
              <a:rPr lang="en-US" altLang="ja-JP" sz="2400" b="1" kern="0" baseline="30000" dirty="0">
                <a:latin typeface="ＭＳ Ｐゴシック" panose="020B0600070205080204" pitchFamily="50" charset="-128"/>
                <a:ea typeface="ＭＳ Ｐゴシック" panose="020B0600070205080204" pitchFamily="50" charset="-128"/>
              </a:rPr>
              <a:t>th</a:t>
            </a:r>
            <a:r>
              <a:rPr lang="en-US" altLang="ja-JP" sz="2400" b="1" kern="0" dirty="0">
                <a:latin typeface="ＭＳ Ｐゴシック" panose="020B0600070205080204" pitchFamily="50" charset="-128"/>
                <a:ea typeface="ＭＳ Ｐゴシック" panose="020B0600070205080204" pitchFamily="50" charset="-128"/>
              </a:rPr>
              <a:t>, March 2025</a:t>
            </a:r>
            <a:endParaRPr lang="ja-JP" altLang="en-US" sz="2400" b="1" kern="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March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January 2025. Doc.# 15-25-0112-00-06ma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15-25-0065-00-06ma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a:t>
            </a:r>
            <a:r>
              <a:rPr lang="en-US" altLang="ja-JP" sz="2000" dirty="0" err="1">
                <a:ea typeface="ＭＳ Ｐゴシック" charset="-128"/>
              </a:rPr>
              <a:t>NiTech</a:t>
            </a:r>
            <a:r>
              <a:rPr lang="en-US" altLang="ja-JP" sz="2000" dirty="0">
                <a:ea typeface="ＭＳ Ｐゴシック" charset="-128"/>
              </a:rPr>
              <a:t>)</a:t>
            </a:r>
          </a:p>
          <a:p>
            <a:pPr lvl="1">
              <a:lnSpc>
                <a:spcPts val="2400"/>
              </a:lnSpc>
            </a:pPr>
            <a:r>
              <a:rPr lang="en-US" altLang="ja-JP" sz="2000" dirty="0">
                <a:ea typeface="ＭＳ Ｐゴシック" charset="-128"/>
              </a:rPr>
              <a:t>Secretary; Takumi Kobayashi(</a:t>
            </a:r>
            <a:r>
              <a:rPr lang="en-US" altLang="ja-JP" sz="2000" dirty="0" err="1">
                <a:ea typeface="ＭＳ Ｐゴシック" charset="-128"/>
              </a:rPr>
              <a:t>NiTech</a:t>
            </a:r>
            <a:r>
              <a:rPr lang="en-US" altLang="ja-JP" sz="2000" dirty="0">
                <a:ea typeface="ＭＳ Ｐゴシック" charset="-128"/>
              </a:rPr>
              <a:t>)</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97012</TotalTime>
  <Words>3680</Words>
  <Application>Microsoft Office PowerPoint</Application>
  <PresentationFormat>画面に合わせる (4:3)</PresentationFormat>
  <Paragraphs>351</Paragraphs>
  <Slides>28</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Courier</vt:lpstr>
      <vt:lpstr>Monotype Sorts</vt:lpstr>
      <vt:lpstr>ＭＳ Ｐゴシック</vt:lpstr>
      <vt:lpstr>游ゴシック</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Plenary Session Atlanta, Geogia, USA  March 10th, 2025 Ryuji Kohno Yokohama National University(YNU), YRP International Alliance Institute(YRP-IAI)</vt:lpstr>
      <vt:lpstr>TG15.6ma Plenary Session Schedule for 9th-14th, March 2025</vt:lpstr>
      <vt:lpstr>PowerPoint プレゼンテーション</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 LB212 for Recirculation of the Draft P802.15.6ma_D04　（Feb.18-March 5, 2025)</vt:lpstr>
      <vt:lpstr>Agenda items for the week</vt:lpstr>
      <vt:lpstr>TG15.6ma Plenary Session Schedule for 9th-14th, March 2025</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173</cp:revision>
  <cp:lastPrinted>2022-07-06T15:32:43Z</cp:lastPrinted>
  <dcterms:created xsi:type="dcterms:W3CDTF">2020-12-17T10:56:09Z</dcterms:created>
  <dcterms:modified xsi:type="dcterms:W3CDTF">2025-03-11T14:16:11Z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