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5"/>
  </p:notesMasterIdLst>
  <p:handoutMasterIdLst>
    <p:handoutMasterId r:id="rId16"/>
  </p:handoutMasterIdLst>
  <p:sldIdLst>
    <p:sldId id="287" r:id="rId5"/>
    <p:sldId id="551" r:id="rId6"/>
    <p:sldId id="544" r:id="rId7"/>
    <p:sldId id="553" r:id="rId8"/>
    <p:sldId id="552" r:id="rId9"/>
    <p:sldId id="556" r:id="rId10"/>
    <p:sldId id="555" r:id="rId11"/>
    <p:sldId id="554" r:id="rId12"/>
    <p:sldId id="557" r:id="rId13"/>
    <p:sldId id="558"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CE52-EBEC-4096-B03D-4D8219F7CB07}" v="42" dt="2025-01-17T08:03:43.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59" d="100"/>
          <a:sy n="59" d="100"/>
        </p:scale>
        <p:origin x="1594"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200" dirty="0"/>
              <a:t>There were concerns with the 15-24-407-07-4ab document that included:</a:t>
            </a:r>
          </a:p>
          <a:p>
            <a:pPr marL="457200" indent="-457200">
              <a:buFont typeface="Arial" panose="020B0604020202020204" pitchFamily="34" charset="0"/>
              <a:buChar char="•"/>
            </a:pPr>
            <a:r>
              <a:rPr lang="en-US" sz="1200" dirty="0"/>
              <a:t>Alex (Apple)</a:t>
            </a:r>
          </a:p>
          <a:p>
            <a:pPr marL="857250" lvl="1" indent="-457200">
              <a:buFont typeface="Arial" panose="020B0604020202020204" pitchFamily="34" charset="0"/>
              <a:buChar char="•"/>
            </a:pPr>
            <a:r>
              <a:rPr lang="en-US" sz="1200" dirty="0"/>
              <a:t>EDT is too low for 14 dBm in 6 GHz</a:t>
            </a:r>
          </a:p>
          <a:p>
            <a:pPr marL="457200" indent="-457200">
              <a:buFont typeface="Arial" panose="020B0604020202020204" pitchFamily="34" charset="0"/>
              <a:buChar char="•"/>
            </a:pPr>
            <a:r>
              <a:rPr lang="en-US" sz="1200" dirty="0"/>
              <a:t>Riku (NXP)</a:t>
            </a:r>
          </a:p>
          <a:p>
            <a:pPr marL="857250" lvl="1" indent="-457200">
              <a:buFont typeface="Arial" panose="020B0604020202020204" pitchFamily="34" charset="0"/>
              <a:buChar char="•"/>
            </a:pPr>
            <a:r>
              <a:rPr lang="en-US" sz="1200" dirty="0"/>
              <a:t>Can we use Short Control Signaling (SCS) clause in ETSI that allows no-LBT for management and control frames?</a:t>
            </a:r>
          </a:p>
          <a:p>
            <a:pPr marL="1257300" lvl="2" indent="-457200">
              <a:buFont typeface="Arial" panose="020B0604020202020204" pitchFamily="34" charset="0"/>
              <a:buChar char="•"/>
            </a:pPr>
            <a:r>
              <a:rPr lang="en-US" sz="1200" dirty="0"/>
              <a:t>The Report frames are clearly data frames and would not be allowed under SCS</a:t>
            </a:r>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endParaRPr lang="en-US" sz="1200" dirty="0"/>
          </a:p>
          <a:p>
            <a:pPr marL="1257300" lvl="2" indent="-457200">
              <a:buFont typeface="Arial" panose="020B0604020202020204" pitchFamily="34" charset="0"/>
              <a:buChar char="•"/>
            </a:pPr>
            <a:r>
              <a:rPr lang="en-US" sz="1200" dirty="0"/>
              <a:t>There have been no decisions made in ETSI regarding SCS in 6 GHz</a:t>
            </a:r>
          </a:p>
          <a:p>
            <a:pPr marL="1714500" lvl="3" indent="-457200">
              <a:buFont typeface="Arial" panose="020B0604020202020204" pitchFamily="34" charset="0"/>
              <a:buChar char="•"/>
            </a:pPr>
            <a:r>
              <a:rPr lang="en-US" sz="1200" dirty="0"/>
              <a:t>The SCS allowance for no-LBT could be removed in future ETSI BRAN meetings.</a:t>
            </a:r>
          </a:p>
          <a:p>
            <a:pPr marL="1257300" lvl="2" indent="-457200">
              <a:buFont typeface="Arial" panose="020B0604020202020204" pitchFamily="34" charset="0"/>
              <a:buChar char="•"/>
            </a:pPr>
            <a:r>
              <a:rPr lang="en-US" sz="1200" dirty="0"/>
              <a:t>FCC mandates Contention Based Protocol  (CBP) in FCC 15.407(d.6) (see Appendix)</a:t>
            </a:r>
          </a:p>
          <a:p>
            <a:pPr marL="800100" lvl="2" indent="0"/>
            <a:endParaRPr lang="en-US" sz="1800" dirty="0"/>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059832" y="3356992"/>
            <a:ext cx="3888432" cy="1542191"/>
          </a:xfrm>
          <a:prstGeom prst="rect">
            <a:avLst/>
          </a:prstGeom>
        </p:spPr>
      </p:pic>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2195736" y="5795940"/>
            <a:ext cx="6458282" cy="444523"/>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Latest EDT in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2152650" y="2560554"/>
            <a:ext cx="4838700" cy="3893820"/>
          </a:xfrm>
          <a:prstGeom prst="rect">
            <a:avLst/>
          </a:prstGeom>
        </p:spPr>
      </p:pic>
      <p:sp>
        <p:nvSpPr>
          <p:cNvPr id="7" name="TextBox 6">
            <a:extLst>
              <a:ext uri="{FF2B5EF4-FFF2-40B4-BE49-F238E27FC236}">
                <a16:creationId xmlns:a16="http://schemas.microsoft.com/office/drawing/2014/main" id="{B3264351-E1FE-47A4-A8F2-FD6F861C0535}"/>
              </a:ext>
            </a:extLst>
          </p:cNvPr>
          <p:cNvSpPr txBox="1"/>
          <p:nvPr/>
        </p:nvSpPr>
        <p:spPr>
          <a:xfrm>
            <a:off x="1083183" y="1587017"/>
            <a:ext cx="6912545" cy="923330"/>
          </a:xfrm>
          <a:prstGeom prst="rect">
            <a:avLst/>
          </a:prstGeom>
          <a:noFill/>
        </p:spPr>
        <p:txBody>
          <a:bodyPr wrap="square" rtlCol="0">
            <a:spAutoFit/>
          </a:bodyPr>
          <a:lstStyle/>
          <a:p>
            <a:pPr algn="ctr"/>
            <a:r>
              <a:rPr lang="en-GB" sz="1800" b="1" dirty="0">
                <a:solidFill>
                  <a:schemeClr val="tx1"/>
                </a:solidFill>
                <a:effectLst/>
                <a:latin typeface="+mn-lt"/>
                <a:ea typeface="Times New Roman" panose="02020603050405020304" pitchFamily="18" charset="0"/>
              </a:rPr>
              <a:t>EDT Proposal</a:t>
            </a:r>
          </a:p>
          <a:p>
            <a:r>
              <a:rPr lang="en-GB" sz="1800" dirty="0">
                <a:solidFill>
                  <a:schemeClr val="tx1"/>
                </a:solidFill>
                <a:effectLst/>
                <a:latin typeface="+mn-lt"/>
                <a:ea typeface="Times New Roman" panose="02020603050405020304" pitchFamily="18" charset="0"/>
              </a:rPr>
              <a:t>min(-69 dBm/MHz, -67 dBm/MHz – </a:t>
            </a:r>
            <a:r>
              <a:rPr lang="en-GB" sz="1800" dirty="0" err="1">
                <a:solidFill>
                  <a:schemeClr val="tx1"/>
                </a:solidFill>
                <a:effectLst/>
                <a:latin typeface="+mn-lt"/>
                <a:ea typeface="Times New Roman" panose="02020603050405020304" pitchFamily="18" charset="0"/>
              </a:rPr>
              <a:t>Ptx</a:t>
            </a:r>
            <a:r>
              <a:rPr lang="en-GB" sz="1800" dirty="0">
                <a:solidFill>
                  <a:schemeClr val="tx1"/>
                </a:solidFill>
                <a:effectLst/>
                <a:latin typeface="+mn-lt"/>
                <a:ea typeface="Times New Roman" panose="02020603050405020304" pitchFamily="18" charset="0"/>
              </a:rPr>
              <a:t>) in channels 0 to 49 and </a:t>
            </a:r>
            <a:r>
              <a:rPr lang="en-GB" sz="1800" dirty="0">
                <a:effectLst/>
                <a:latin typeface="+mn-lt"/>
                <a:ea typeface="Times New Roman" panose="02020603050405020304" pitchFamily="18" charset="0"/>
              </a:rPr>
              <a:t>to </a:t>
            </a:r>
            <a:r>
              <a:rPr lang="en-GB" sz="1800" dirty="0">
                <a:solidFill>
                  <a:schemeClr val="tx1"/>
                </a:solidFill>
                <a:effectLst/>
                <a:latin typeface="+mn-lt"/>
                <a:ea typeface="Times New Roman" panose="02020603050405020304" pitchFamily="18" charset="0"/>
              </a:rPr>
              <a:t>min(-62 dBm/MHz,-74 dBm/MHz – </a:t>
            </a:r>
            <a:r>
              <a:rPr lang="en-GB" sz="1800" dirty="0" err="1">
                <a:solidFill>
                  <a:schemeClr val="tx1"/>
                </a:solidFill>
                <a:effectLst/>
                <a:latin typeface="+mn-lt"/>
                <a:ea typeface="Times New Roman" panose="02020603050405020304" pitchFamily="18" charset="0"/>
              </a:rPr>
              <a:t>Ptx</a:t>
            </a:r>
            <a:r>
              <a:rPr lang="en-GB" sz="1800" dirty="0">
                <a:solidFill>
                  <a:schemeClr val="tx1"/>
                </a:solidFill>
                <a:effectLst/>
                <a:latin typeface="+mn-lt"/>
                <a:ea typeface="Times New Roman" panose="02020603050405020304" pitchFamily="18" charset="0"/>
              </a:rPr>
              <a:t>) in channels 50 to 249</a:t>
            </a:r>
            <a:endParaRPr lang="en-US" dirty="0">
              <a:solidFill>
                <a:schemeClr val="tx1"/>
              </a:solidFill>
              <a:latin typeface="+mn-lt"/>
            </a:endParaRPr>
          </a:p>
        </p:txBody>
      </p:sp>
    </p:spTree>
    <p:extLst>
      <p:ext uri="{BB962C8B-B14F-4D97-AF65-F5344CB8AC3E}">
        <p14:creationId xmlns:p14="http://schemas.microsoft.com/office/powerpoint/2010/main" val="392560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Potential Ways Forward</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p:txBody>
          <a:bodyPr/>
          <a:lstStyle/>
          <a:p>
            <a:pPr marL="0" indent="0"/>
            <a:r>
              <a:rPr lang="en-US" sz="1800" dirty="0">
                <a:solidFill>
                  <a:schemeClr val="tx1"/>
                </a:solidFill>
              </a:rPr>
              <a:t>4 Options : </a:t>
            </a:r>
          </a:p>
          <a:p>
            <a:pPr marL="514350" indent="-514350">
              <a:buFont typeface="+mj-lt"/>
              <a:buAutoNum type="arabicPeriod"/>
            </a:pPr>
            <a:r>
              <a:rPr lang="en-US" sz="1800" dirty="0">
                <a:solidFill>
                  <a:schemeClr val="tx1"/>
                </a:solidFill>
              </a:rPr>
              <a:t>If Tx duty cycle &lt; Y%, EDT is fixed at -75 dBm/MHz (regardless of Tx Power) else follow EDT in Slide 3 (preferred, with increasing EDT for decreasing TX Power).</a:t>
            </a:r>
          </a:p>
          <a:p>
            <a:pPr marL="514350" indent="-514350">
              <a:buFont typeface="+mj-lt"/>
              <a:buAutoNum type="arabicPeriod"/>
            </a:pPr>
            <a:r>
              <a:rPr lang="en-US" sz="1800" dirty="0">
                <a:solidFill>
                  <a:schemeClr val="tx1"/>
                </a:solidFill>
              </a:rPr>
              <a:t>LBT as specified in 15-24-407-07-4ab doc is mandatory for NB operation in Section 10.38.7.3 (NBA UWB MMS) and 10.43.2 (UWB data offload to NB) except for device with Tx duty cycle less than X%.</a:t>
            </a:r>
          </a:p>
          <a:p>
            <a:pPr marL="1314450" lvl="2" indent="-514350">
              <a:buFont typeface="Arial" panose="020B0604020202020204" pitchFamily="34" charset="0"/>
              <a:buChar char="•"/>
            </a:pPr>
            <a:r>
              <a:rPr lang="en-US" sz="1800" dirty="0">
                <a:solidFill>
                  <a:schemeClr val="tx1"/>
                </a:solidFill>
              </a:rPr>
              <a:t>Not preferred as it likely needs both FCC and ETSI changes</a:t>
            </a:r>
          </a:p>
          <a:p>
            <a:pPr marL="514350" indent="-514350">
              <a:buFont typeface="+mj-lt"/>
              <a:buAutoNum type="arabicPeriod"/>
            </a:pPr>
            <a:r>
              <a:rPr lang="en-US" sz="1800" dirty="0">
                <a:solidFill>
                  <a:schemeClr val="tx1"/>
                </a:solidFill>
              </a:rPr>
              <a:t>Consider a second LBT within 50us (on another NB channel) if CCA is busy (Menzo)</a:t>
            </a:r>
          </a:p>
          <a:p>
            <a:pPr marL="0" marR="0"/>
            <a:r>
              <a:rPr lang="en-US" sz="1800" dirty="0">
                <a:solidFill>
                  <a:schemeClr val="tx1"/>
                </a:solidFill>
                <a:effectLst/>
                <a:ea typeface="Aptos" panose="020B0004020202020204" pitchFamily="34" charset="0"/>
                <a:cs typeface="Aptos" panose="020B0004020202020204" pitchFamily="34" charset="0"/>
              </a:rPr>
              <a:t> </a:t>
            </a:r>
            <a:r>
              <a:rPr lang="en-US" sz="1800" dirty="0">
                <a:solidFill>
                  <a:schemeClr val="tx1"/>
                </a:solidFill>
                <a:ea typeface="Aptos" panose="020B0004020202020204" pitchFamily="34" charset="0"/>
                <a:cs typeface="Aptos" panose="020B0004020202020204" pitchFamily="34" charset="0"/>
              </a:rPr>
              <a:t>4.     </a:t>
            </a:r>
            <a:r>
              <a:rPr lang="en-US" sz="18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8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7175F-6D81-9958-7F74-3401A74176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0C7F73-BA82-BFDA-D5A9-0D49AF9940AF}"/>
              </a:ext>
            </a:extLst>
          </p:cNvPr>
          <p:cNvSpPr>
            <a:spLocks noGrp="1"/>
          </p:cNvSpPr>
          <p:nvPr>
            <p:ph type="title"/>
          </p:nvPr>
        </p:nvSpPr>
        <p:spPr/>
        <p:txBody>
          <a:bodyPr/>
          <a:lstStyle/>
          <a:p>
            <a:r>
              <a:rPr lang="en-US" dirty="0"/>
              <a:t>Bin’s suggestion</a:t>
            </a:r>
          </a:p>
        </p:txBody>
      </p:sp>
      <p:sp>
        <p:nvSpPr>
          <p:cNvPr id="3" name="Content Placeholder 2">
            <a:extLst>
              <a:ext uri="{FF2B5EF4-FFF2-40B4-BE49-F238E27FC236}">
                <a16:creationId xmlns:a16="http://schemas.microsoft.com/office/drawing/2014/main" id="{78C29FEE-AB09-B755-49F3-21F8D5ABBF07}"/>
              </a:ext>
            </a:extLst>
          </p:cNvPr>
          <p:cNvSpPr>
            <a:spLocks noGrp="1"/>
          </p:cNvSpPr>
          <p:nvPr>
            <p:ph idx="1"/>
          </p:nvPr>
        </p:nvSpPr>
        <p:spPr/>
        <p:txBody>
          <a:bodyPr/>
          <a:lstStyle/>
          <a:p>
            <a:pPr marL="0" indent="0"/>
            <a:r>
              <a:rPr lang="en-US" sz="1800" dirty="0"/>
              <a:t>LBT mandatory for NB operation in Section 10.38.7.3 (NBA UWB MMS) and 10.43.2 (UWB data offload to NB) except for device with Tx duty cycle less than X%.</a:t>
            </a:r>
          </a:p>
        </p:txBody>
      </p:sp>
      <p:sp>
        <p:nvSpPr>
          <p:cNvPr id="4" name="Slide Number Placeholder 3">
            <a:extLst>
              <a:ext uri="{FF2B5EF4-FFF2-40B4-BE49-F238E27FC236}">
                <a16:creationId xmlns:a16="http://schemas.microsoft.com/office/drawing/2014/main" id="{DABC3EB9-22B7-4141-0255-BF92552F61A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spTree>
    <p:extLst>
      <p:ext uri="{BB962C8B-B14F-4D97-AF65-F5344CB8AC3E}">
        <p14:creationId xmlns:p14="http://schemas.microsoft.com/office/powerpoint/2010/main" val="93698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EF5E-BA7C-D185-78CA-ECA132DF2B2C}"/>
              </a:ext>
            </a:extLst>
          </p:cNvPr>
          <p:cNvSpPr>
            <a:spLocks noGrp="1"/>
          </p:cNvSpPr>
          <p:nvPr>
            <p:ph type="title"/>
          </p:nvPr>
        </p:nvSpPr>
        <p:spPr/>
        <p:txBody>
          <a:bodyPr/>
          <a:lstStyle/>
          <a:p>
            <a:r>
              <a:rPr lang="en-US" dirty="0"/>
              <a:t>CBP Testing FCC</a:t>
            </a:r>
          </a:p>
        </p:txBody>
      </p:sp>
      <p:sp>
        <p:nvSpPr>
          <p:cNvPr id="3" name="Content Placeholder 2">
            <a:extLst>
              <a:ext uri="{FF2B5EF4-FFF2-40B4-BE49-F238E27FC236}">
                <a16:creationId xmlns:a16="http://schemas.microsoft.com/office/drawing/2014/main" id="{C768BD4C-CB9E-6542-45C5-843E8B19D852}"/>
              </a:ext>
            </a:extLst>
          </p:cNvPr>
          <p:cNvSpPr>
            <a:spLocks noGrp="1"/>
          </p:cNvSpPr>
          <p:nvPr>
            <p:ph idx="1"/>
          </p:nvPr>
        </p:nvSpPr>
        <p:spPr/>
        <p:txBody>
          <a:bodyPr/>
          <a:lstStyle/>
          <a:p>
            <a:r>
              <a:rPr lang="en-US" sz="2000" dirty="0"/>
              <a:t>AFAIK, KDB 987594 is the </a:t>
            </a:r>
            <a:r>
              <a:rPr lang="en-US" sz="2000" b="1" dirty="0"/>
              <a:t>only</a:t>
            </a:r>
            <a:r>
              <a:rPr lang="en-US" sz="2000" dirty="0"/>
              <a:t> testing procedure adopted for CBP testing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a:p>
            <a:endParaRPr lang="en-US" sz="2000" b="1" dirty="0"/>
          </a:p>
        </p:txBody>
      </p:sp>
      <p:sp>
        <p:nvSpPr>
          <p:cNvPr id="4" name="Slide Number Placeholder 3">
            <a:extLst>
              <a:ext uri="{FF2B5EF4-FFF2-40B4-BE49-F238E27FC236}">
                <a16:creationId xmlns:a16="http://schemas.microsoft.com/office/drawing/2014/main" id="{05AC3791-8197-E903-CBA9-7FBA010852A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dirty="0"/>
          </a:p>
        </p:txBody>
      </p:sp>
      <p:pic>
        <p:nvPicPr>
          <p:cNvPr id="2050" name="Picture 2">
            <a:extLst>
              <a:ext uri="{FF2B5EF4-FFF2-40B4-BE49-F238E27FC236}">
                <a16:creationId xmlns:a16="http://schemas.microsoft.com/office/drawing/2014/main" id="{90505B0D-D5A1-ABED-66D5-D994BB86BF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677" y="2177755"/>
            <a:ext cx="8535195" cy="2761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a:extLst>
              <a:ext uri="{FF2B5EF4-FFF2-40B4-BE49-F238E27FC236}">
                <a16:creationId xmlns:a16="http://schemas.microsoft.com/office/drawing/2014/main" id="{14873AFC-AB45-F4EF-3D47-E48A67DE11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065" y="5203427"/>
            <a:ext cx="8050889" cy="108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1525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679</Words>
  <Application>Microsoft Office PowerPoint</Application>
  <PresentationFormat>On-screen Show (4:3)</PresentationFormat>
  <Paragraphs>63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Arial Unicode MS</vt:lpstr>
      <vt:lpstr>Helvetica Neue</vt:lpstr>
      <vt:lpstr>Times New Roman</vt:lpstr>
      <vt:lpstr>Office Theme</vt:lpstr>
      <vt:lpstr>PowerPoint Presentation</vt:lpstr>
      <vt:lpstr>Background</vt:lpstr>
      <vt:lpstr>Latest EDT in 15-24-407-07-4ab</vt:lpstr>
      <vt:lpstr>Aggregate Duty cycle for no-LBT </vt:lpstr>
      <vt:lpstr>Potential Ways Forward</vt:lpstr>
      <vt:lpstr>Bin’s suggestion</vt:lpstr>
      <vt:lpstr>Appendix</vt:lpstr>
      <vt:lpstr>CBP Testing FCC</vt:lpstr>
      <vt:lpstr>CBP FCC Test Example</vt:lpstr>
      <vt:lpstr>Another CBP FCC Test Example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2025-01-17T08:12:10Z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