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346" r:id="rId2"/>
    <p:sldId id="311" r:id="rId3"/>
    <p:sldId id="363" r:id="rId4"/>
    <p:sldId id="402" r:id="rId5"/>
    <p:sldId id="388" r:id="rId6"/>
    <p:sldId id="399"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autoAdjust="0"/>
    <p:restoredTop sz="93488" autoAdjust="0"/>
  </p:normalViewPr>
  <p:slideViewPr>
    <p:cSldViewPr>
      <p:cViewPr varScale="1">
        <p:scale>
          <a:sx n="82" d="100"/>
          <a:sy n="82" d="100"/>
        </p:scale>
        <p:origin x="1474" y="72"/>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1/16/2025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1/16/2025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1/16/2025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1/16/2025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January 2025</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257800" y="172893"/>
            <a:ext cx="3276600" cy="307777"/>
          </a:xfrm>
          <a:prstGeom prst="rect">
            <a:avLst/>
          </a:prstGeom>
          <a:noFill/>
        </p:spPr>
        <p:txBody>
          <a:bodyPr wrap="square" rtlCol="0">
            <a:spAutoFit/>
          </a:bodyPr>
          <a:lstStyle/>
          <a:p>
            <a:pPr algn="r"/>
            <a:r>
              <a:rPr lang="it-IT" altLang="ko-KR" sz="1400" b="1" i="0" dirty="0">
                <a:solidFill>
                  <a:srgbClr val="000000"/>
                </a:solidFill>
                <a:effectLst/>
                <a:latin typeface="Verdana" panose="020B0604030504040204" pitchFamily="34" charset="0"/>
              </a:rPr>
              <a:t>15-25-0070-00-007a</a:t>
            </a:r>
            <a:endParaRPr lang="en-US" sz="1400" b="1" dirty="0">
              <a:solidFill>
                <a:srgbClr val="FF0000"/>
              </a:solidFill>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1/16/2025</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1/16/2025</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1/16/2025</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1/16/2025</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1/16/2025</a:t>
            </a:fld>
            <a:endParaRPr lang="en-US" dirty="0"/>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1/16/2025</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1/16/2025</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76200" y="838200"/>
            <a:ext cx="8991600" cy="5047536"/>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15.7a Higher Rate, Longer Range OCC TG Closing Report (January 2025)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January 16, 2025	</a:t>
            </a:r>
          </a:p>
          <a:p>
            <a:pPr algn="just" eaLnBrk="0" fontAlgn="base" hangingPunct="0">
              <a:spcBef>
                <a:spcPct val="0"/>
              </a:spcBef>
              <a:spcAft>
                <a:spcPct val="0"/>
              </a:spcAft>
            </a:pPr>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en-US" sz="1600" dirty="0">
                <a:solidFill>
                  <a:prstClr val="black"/>
                </a:solidFill>
                <a:latin typeface="Times New Roman" panose="02020603050405020304" pitchFamily="18" charset="0"/>
              </a:rPr>
              <a:t>Yeong Min Jang [</a:t>
            </a:r>
            <a:r>
              <a:rPr lang="en-US" altLang="en-US" sz="1600" dirty="0" err="1">
                <a:solidFill>
                  <a:prstClr val="black"/>
                </a:solidFill>
                <a:latin typeface="Times New Roman" panose="02020603050405020304" pitchFamily="18" charset="0"/>
              </a:rPr>
              <a:t>Kookmin</a:t>
            </a:r>
            <a:r>
              <a:rPr lang="en-US" altLang="en-US" sz="1600" dirty="0">
                <a:solidFill>
                  <a:prstClr val="black"/>
                </a:solidFill>
                <a:latin typeface="Times New Roman" panose="02020603050405020304" pitchFamily="18" charset="0"/>
              </a:rPr>
              <a:t> University].</a:t>
            </a: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IEEE 802.15.7a Higher Rate, Longer Range OCC TG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January 2025 </a:t>
            </a: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[Closing Report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IEEE 802.15.7a Higher Rate, Longer Range OCC TG</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sz="4400" dirty="0">
                <a:latin typeface="Calibri (Headings)"/>
                <a:ea typeface="ＭＳ Ｐゴシック" charset="-128"/>
                <a:cs typeface="Times New Roman" panose="02020603050405020304" pitchFamily="18" charset="0"/>
              </a:rPr>
              <a:t>January</a:t>
            </a:r>
            <a:r>
              <a:rPr lang="en-US" altLang="ja-JP" dirty="0">
                <a:ea typeface="ＭＳ Ｐゴシック" pitchFamily="50" charset="-128"/>
              </a:rPr>
              <a:t> 16, 2025</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04800" y="1417638"/>
            <a:ext cx="875154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1 Slot (on PM1 Mon.)</a:t>
            </a:r>
          </a:p>
          <a:p>
            <a:pPr marL="0" indent="0" algn="just">
              <a:buNone/>
            </a:pPr>
            <a:endParaRPr lang="en-US" altLang="ja-JP" sz="2800" dirty="0">
              <a:latin typeface="Times New Roman" panose="02020603050405020304" pitchFamily="18" charset="0"/>
              <a:cs typeface="Times New Roman" panose="02020603050405020304" pitchFamily="18" charset="0"/>
            </a:endParaRPr>
          </a:p>
          <a:p>
            <a:pPr marL="1144588" lvl="1" indent="-342900" algn="just"/>
            <a:r>
              <a:rPr lang="en-US" altLang="ja-JP" sz="2000" dirty="0">
                <a:latin typeface="Times New Roman" panose="02020603050405020304" pitchFamily="18" charset="0"/>
                <a:cs typeface="Times New Roman" panose="02020603050405020304" pitchFamily="18" charset="0"/>
              </a:rPr>
              <a:t>Meeting Objectives and Agenda Approval (0003-00)</a:t>
            </a:r>
          </a:p>
          <a:p>
            <a:pPr marL="1144588" lvl="1" indent="-342900" algn="just"/>
            <a:r>
              <a:rPr lang="en-US" altLang="ja-JP" sz="2000" dirty="0" err="1">
                <a:latin typeface="Times New Roman" panose="02020603050405020304" pitchFamily="18" charset="0"/>
                <a:cs typeface="Times New Roman" panose="02020603050405020304" pitchFamily="18" charset="0"/>
              </a:rPr>
              <a:t>RevCom</a:t>
            </a:r>
            <a:r>
              <a:rPr lang="en-US" altLang="ja-JP" sz="2000" dirty="0">
                <a:latin typeface="Times New Roman" panose="02020603050405020304" pitchFamily="18" charset="0"/>
                <a:cs typeface="Times New Roman" panose="02020603050405020304" pitchFamily="18" charset="0"/>
              </a:rPr>
              <a:t> Meeting information(Dec. 10, 2024) </a:t>
            </a:r>
            <a:br>
              <a:rPr lang="en-US" altLang="ja-JP" sz="2000" dirty="0">
                <a:latin typeface="Times New Roman" panose="02020603050405020304" pitchFamily="18" charset="0"/>
                <a:cs typeface="Times New Roman" panose="02020603050405020304" pitchFamily="18" charset="0"/>
              </a:rPr>
            </a:br>
            <a:r>
              <a:rPr lang="en-US" altLang="ja-JP" sz="2000" dirty="0">
                <a:latin typeface="Times New Roman" panose="02020603050405020304" pitchFamily="18" charset="0"/>
                <a:cs typeface="Times New Roman" panose="02020603050405020304" pitchFamily="18" charset="0"/>
                <a:sym typeface="Wingdings" panose="05000000000000000000" pitchFamily="2" charset="2"/>
              </a:rPr>
              <a:t></a:t>
            </a:r>
            <a:r>
              <a:rPr lang="en-US" altLang="ja-JP" sz="2000" dirty="0">
                <a:latin typeface="Times New Roman" panose="02020603050405020304" pitchFamily="18" charset="0"/>
                <a:cs typeface="Times New Roman" panose="02020603050405020304" pitchFamily="18" charset="0"/>
              </a:rPr>
              <a:t>With the recommendation of IEEE SA RevCom, the IEEE SASB approved IEEE 802.15.7-2024.</a:t>
            </a:r>
          </a:p>
          <a:p>
            <a:pPr marL="1144588" lvl="1" indent="-342900" algn="just"/>
            <a:r>
              <a:rPr lang="en-US" altLang="ja-JP" sz="2000" dirty="0">
                <a:latin typeface="Times New Roman" panose="02020603050405020304" pitchFamily="18" charset="0"/>
                <a:cs typeface="Times New Roman" panose="02020603050405020304" pitchFamily="18" charset="0"/>
              </a:rPr>
              <a:t>Discussion of TG and WG Motion</a:t>
            </a:r>
          </a:p>
          <a:p>
            <a:pPr marL="1144588" lvl="1" indent="-342900" algn="just"/>
            <a:r>
              <a:rPr lang="en-US" altLang="ja-JP" sz="2000" dirty="0">
                <a:latin typeface="Times New Roman" panose="02020603050405020304" pitchFamily="18" charset="0"/>
                <a:cs typeface="Times New Roman" panose="02020603050405020304" pitchFamily="18" charset="0"/>
              </a:rPr>
              <a:t>Plan for March meeting</a:t>
            </a:r>
          </a:p>
          <a:p>
            <a:pPr marL="1144588" lvl="1" indent="-342900" algn="just"/>
            <a:r>
              <a:rPr lang="en-US" altLang="ja-JP" sz="2000" dirty="0">
                <a:latin typeface="Times New Roman" panose="02020603050405020304" pitchFamily="18" charset="0"/>
                <a:cs typeface="Times New Roman" panose="02020603050405020304" pitchFamily="18" charset="0"/>
              </a:rPr>
              <a:t>Adjourn</a:t>
            </a: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005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660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#1</a:t>
            </a:r>
            <a:endParaRPr lang="en-US" sz="2400" dirty="0"/>
          </a:p>
        </p:txBody>
      </p:sp>
      <p:sp>
        <p:nvSpPr>
          <p:cNvPr id="8" name="TextBox 7"/>
          <p:cNvSpPr txBox="1"/>
          <p:nvPr/>
        </p:nvSpPr>
        <p:spPr>
          <a:xfrm>
            <a:off x="381000" y="1447800"/>
            <a:ext cx="8572498" cy="4770537"/>
          </a:xfrm>
          <a:prstGeom prst="rect">
            <a:avLst/>
          </a:prstGeom>
          <a:noFill/>
        </p:spPr>
        <p:txBody>
          <a:bodyPr wrap="square" rtlCol="0">
            <a:spAutoFit/>
          </a:bodyPr>
          <a:lstStyle/>
          <a:p>
            <a:pPr marL="0" lvl="2" algn="just">
              <a:buClr>
                <a:srgbClr val="00B050"/>
              </a:buClr>
              <a:buSzPct val="100000"/>
            </a:pPr>
            <a:r>
              <a:rPr lang="en-US" altLang="ko-KR" b="1" dirty="0"/>
              <a:t>TG Motion to approve the formation of CRG for the SA recirculation ballot</a:t>
            </a:r>
          </a:p>
          <a:p>
            <a:pPr algn="just">
              <a:buClr>
                <a:srgbClr val="00B050"/>
              </a:buClr>
              <a:buSzPct val="100000"/>
            </a:pPr>
            <a:endParaRPr lang="en-US" altLang="ko-KR" i="1" dirty="0"/>
          </a:p>
          <a:p>
            <a:pPr algn="just">
              <a:buClr>
                <a:srgbClr val="00B050"/>
              </a:buClr>
              <a:buSzPct val="100000"/>
            </a:pPr>
            <a:r>
              <a:rPr lang="en-US" altLang="ko-KR" i="1" dirty="0"/>
              <a:t>Move that 802.15.7a TG approve the formation of a Comment Resolution Group (CRG) for the SA balloting of the P802.15.7a with the following membership: </a:t>
            </a:r>
            <a:r>
              <a:rPr lang="en-US" altLang="ko-KR" i="1" dirty="0" err="1"/>
              <a:t>Yeong</a:t>
            </a:r>
            <a:r>
              <a:rPr lang="en-US" altLang="ko-KR" i="1" dirty="0"/>
              <a:t> Min Jang(Chair), </a:t>
            </a:r>
            <a:r>
              <a:rPr lang="en-US" altLang="ko-KR" i="1" dirty="0" err="1"/>
              <a:t>Sangsung</a:t>
            </a:r>
            <a:r>
              <a:rPr lang="en-US" altLang="ko-KR" i="1" dirty="0"/>
              <a:t> Choi, Sang-</a:t>
            </a:r>
            <a:r>
              <a:rPr lang="en-US" altLang="ko-KR" i="1" dirty="0" err="1"/>
              <a:t>Kyu</a:t>
            </a:r>
            <a:r>
              <a:rPr lang="en-US" altLang="ko-KR" i="1" dirty="0"/>
              <a:t> Lim, Ryuji Kohno, and </a:t>
            </a:r>
            <a:r>
              <a:rPr lang="en-US" altLang="ko-KR" i="1" dirty="0" err="1"/>
              <a:t>Seongsoon</a:t>
            </a:r>
            <a:r>
              <a:rPr lang="en-US" altLang="ko-KR" i="1" dirty="0"/>
              <a:t> </a:t>
            </a:r>
            <a:r>
              <a:rPr lang="en-US" altLang="ko-KR" i="1" dirty="0" err="1"/>
              <a:t>Joo</a:t>
            </a:r>
            <a:r>
              <a:rPr lang="en-US" altLang="ko-KR"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algn="just">
              <a:buClr>
                <a:srgbClr val="00B050"/>
              </a:buClr>
              <a:buSzPct val="100000"/>
            </a:pPr>
            <a:endParaRPr lang="en-US" altLang="ko-KR" i="1" dirty="0"/>
          </a:p>
          <a:p>
            <a:pPr>
              <a:buClr>
                <a:srgbClr val="00B050"/>
              </a:buClr>
              <a:buSzPct val="100000"/>
            </a:pPr>
            <a:endParaRPr lang="en-US" sz="1600" dirty="0"/>
          </a:p>
          <a:p>
            <a:r>
              <a:rPr lang="en-US" altLang="ja-JP" dirty="0"/>
              <a:t>Moved By: Phil Beecher</a:t>
            </a:r>
            <a:endParaRPr lang="en-US" altLang="ko-KR" i="1" dirty="0"/>
          </a:p>
          <a:p>
            <a:r>
              <a:rPr lang="en-US" altLang="ja-JP" dirty="0"/>
              <a:t>Seconded By: Hiroshi Harada</a:t>
            </a:r>
            <a:endParaRPr lang="en-US" altLang="ja-JP" dirty="0">
              <a:solidFill>
                <a:srgbClr val="FF0000"/>
              </a:solidFill>
            </a:endParaRPr>
          </a:p>
          <a:p>
            <a:endParaRPr lang="en-US" altLang="en-US" i="1" dirty="0"/>
          </a:p>
          <a:p>
            <a:r>
              <a:rPr lang="en-US" altLang="ja-JP" dirty="0"/>
              <a:t>Approved by  unanimous consent</a:t>
            </a:r>
          </a:p>
          <a:p>
            <a:endParaRPr lang="en-US" altLang="ja-JP" dirty="0"/>
          </a:p>
        </p:txBody>
      </p:sp>
    </p:spTree>
    <p:extLst>
      <p:ext uri="{BB962C8B-B14F-4D97-AF65-F5344CB8AC3E}">
        <p14:creationId xmlns:p14="http://schemas.microsoft.com/office/powerpoint/2010/main" val="1847923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07671"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WG Motion #1</a:t>
            </a:r>
            <a:endParaRPr lang="en-US" sz="2400" dirty="0"/>
          </a:p>
        </p:txBody>
      </p:sp>
      <p:sp>
        <p:nvSpPr>
          <p:cNvPr id="8" name="TextBox 7"/>
          <p:cNvSpPr txBox="1"/>
          <p:nvPr/>
        </p:nvSpPr>
        <p:spPr>
          <a:xfrm>
            <a:off x="172853" y="1219200"/>
            <a:ext cx="8763000" cy="4985980"/>
          </a:xfrm>
          <a:prstGeom prst="rect">
            <a:avLst/>
          </a:prstGeom>
          <a:noFill/>
        </p:spPr>
        <p:txBody>
          <a:bodyPr wrap="square" rtlCol="0">
            <a:spAutoFit/>
          </a:bodyPr>
          <a:lstStyle/>
          <a:p>
            <a:pPr marL="0" lvl="2" algn="just">
              <a:buClr>
                <a:srgbClr val="00B050"/>
              </a:buClr>
              <a:buSzPct val="100000"/>
            </a:pPr>
            <a:r>
              <a:rPr lang="en-US" altLang="ko-KR" sz="2000" b="1" dirty="0"/>
              <a:t>CRG formation for the SA Ballot</a:t>
            </a:r>
          </a:p>
          <a:p>
            <a:pPr algn="just">
              <a:buClr>
                <a:srgbClr val="00B050"/>
              </a:buClr>
              <a:buSzPct val="100000"/>
            </a:pPr>
            <a:endParaRPr lang="en-US" altLang="ko-KR" sz="2000" i="1" dirty="0"/>
          </a:p>
          <a:p>
            <a:pPr algn="just">
              <a:buClr>
                <a:srgbClr val="00B050"/>
              </a:buClr>
              <a:buSzPct val="100000"/>
            </a:pPr>
            <a:r>
              <a:rPr lang="en-US" altLang="ko-KR" sz="2000" i="1" dirty="0"/>
              <a:t>Move that 802.15 WG approve the formation of a Comment Resolution Group (CRG) for the SA balloting of the P802.15.7a with the following membership: </a:t>
            </a:r>
            <a:r>
              <a:rPr lang="en-US" altLang="ko-KR" sz="2000" i="1" dirty="0" err="1"/>
              <a:t>Yeong</a:t>
            </a:r>
            <a:r>
              <a:rPr lang="en-US" altLang="ko-KR" sz="2000" i="1" dirty="0"/>
              <a:t> Min Jang (Chair), </a:t>
            </a:r>
            <a:r>
              <a:rPr lang="en-US" altLang="ko-KR" sz="2000" i="1" dirty="0" err="1"/>
              <a:t>Sangsung</a:t>
            </a:r>
            <a:r>
              <a:rPr lang="en-US" altLang="ko-KR" sz="2000" i="1" dirty="0"/>
              <a:t> Choi, Sang-</a:t>
            </a:r>
            <a:r>
              <a:rPr lang="en-US" altLang="ko-KR" sz="2000" i="1" dirty="0" err="1"/>
              <a:t>Kyu</a:t>
            </a:r>
            <a:r>
              <a:rPr lang="en-US" altLang="ko-KR" sz="2000" i="1" dirty="0"/>
              <a:t> Lim, Ryuji Kohno, and </a:t>
            </a:r>
            <a:r>
              <a:rPr lang="en-US" altLang="ko-KR" sz="2000" i="1" dirty="0" err="1"/>
              <a:t>Seongsoon</a:t>
            </a:r>
            <a:r>
              <a:rPr lang="en-US" altLang="ko-KR" sz="2000" i="1" dirty="0"/>
              <a:t> </a:t>
            </a:r>
            <a:r>
              <a:rPr lang="en-US" altLang="ko-KR" sz="2000" i="1" dirty="0" err="1"/>
              <a:t>Joo</a:t>
            </a:r>
            <a:r>
              <a:rPr lang="en-US" altLang="ko-KR" sz="2000"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algn="just">
              <a:buClr>
                <a:srgbClr val="00B050"/>
              </a:buClr>
              <a:buSzPct val="100000"/>
            </a:pPr>
            <a:endParaRPr lang="en-US" altLang="ko-KR" sz="2000" dirty="0"/>
          </a:p>
          <a:p>
            <a:pPr>
              <a:buClr>
                <a:srgbClr val="00B050"/>
              </a:buClr>
              <a:buSzPct val="100000"/>
            </a:pPr>
            <a:endParaRPr lang="en-US" altLang="ko-KR" dirty="0"/>
          </a:p>
          <a:p>
            <a:r>
              <a:rPr lang="en-US" altLang="en-US" sz="2000" i="1" dirty="0"/>
              <a:t>Moved By:</a:t>
            </a:r>
          </a:p>
          <a:p>
            <a:r>
              <a:rPr lang="en-US" altLang="en-US" sz="2000" i="1" dirty="0"/>
              <a:t>Seconded By:</a:t>
            </a:r>
          </a:p>
          <a:p>
            <a:endParaRPr lang="en-US" altLang="en-US" sz="2000" i="1" dirty="0"/>
          </a:p>
          <a:p>
            <a:r>
              <a:rPr lang="en-US" altLang="ja-JP" sz="2000" dirty="0"/>
              <a:t>Approved by</a:t>
            </a:r>
            <a:endParaRPr lang="en-US" altLang="en-US" sz="2000" i="1" dirty="0"/>
          </a:p>
        </p:txBody>
      </p:sp>
    </p:spTree>
    <p:extLst>
      <p:ext uri="{BB962C8B-B14F-4D97-AF65-F5344CB8AC3E}">
        <p14:creationId xmlns:p14="http://schemas.microsoft.com/office/powerpoint/2010/main" val="2344590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March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1432593"/>
            <a:ext cx="8640960" cy="3887944"/>
          </a:xfrm>
          <a:ln/>
        </p:spPr>
        <p:txBody>
          <a:bodyPr>
            <a:normAutofit/>
          </a:bodyPr>
          <a:lstStyle/>
          <a:p>
            <a:pPr algn="just">
              <a:lnSpc>
                <a:spcPct val="80000"/>
              </a:lnSpc>
            </a:pPr>
            <a:r>
              <a:rPr lang="en-US" altLang="ja-JP" sz="2800" dirty="0">
                <a:latin typeface="Times New Roman" panose="02020603050405020304" pitchFamily="18" charset="0"/>
                <a:ea typeface="ＭＳ Ｐゴシック" pitchFamily="50" charset="-128"/>
                <a:cs typeface="Times New Roman" panose="02020603050405020304" pitchFamily="18" charset="0"/>
              </a:rPr>
              <a:t>1 slot </a:t>
            </a:r>
            <a:r>
              <a:rPr lang="en-US" altLang="ja-JP" sz="2800">
                <a:latin typeface="Times New Roman" panose="02020603050405020304" pitchFamily="18" charset="0"/>
                <a:ea typeface="ＭＳ Ｐゴシック" pitchFamily="50" charset="-128"/>
                <a:cs typeface="Times New Roman" panose="02020603050405020304" pitchFamily="18" charset="0"/>
              </a:rPr>
              <a:t>(AM1(9:00am-10:00am) on Wed.)</a:t>
            </a:r>
            <a:endParaRPr lang="en-US" altLang="ja-JP" sz="2800" dirty="0">
              <a:latin typeface="Times New Roman" panose="02020603050405020304" pitchFamily="18" charset="0"/>
              <a:ea typeface="ＭＳ Ｐゴシック" pitchFamily="50" charset="-128"/>
              <a:cs typeface="Times New Roman" panose="02020603050405020304" pitchFamily="18" charset="0"/>
            </a:endParaRPr>
          </a:p>
          <a:p>
            <a:pPr marL="461963" indent="-231775"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marL="230188" indent="0" algn="just">
              <a:lnSpc>
                <a:spcPct val="80000"/>
              </a:lnSpc>
              <a:buNone/>
            </a:pPr>
            <a:endParaRPr lang="en-US" altLang="ja-JP" sz="2000" dirty="0">
              <a:latin typeface="Times New Roman" panose="02020603050405020304" pitchFamily="18" charset="0"/>
              <a:cs typeface="Times New Roman" panose="02020603050405020304" pitchFamily="18" charset="0"/>
            </a:endParaRPr>
          </a:p>
          <a:p>
            <a:pPr marL="230188" indent="0" algn="just">
              <a:lnSpc>
                <a:spcPct val="80000"/>
              </a:lnSpc>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61513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20639</TotalTime>
  <Words>566</Words>
  <Application>Microsoft Office PowerPoint</Application>
  <PresentationFormat>화면 슬라이드 쇼(4:3)</PresentationFormat>
  <Paragraphs>45</Paragraphs>
  <Slides>6</Slides>
  <Notes>0</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6</vt:i4>
      </vt:variant>
    </vt:vector>
  </HeadingPairs>
  <TitlesOfParts>
    <vt:vector size="13" baseType="lpstr">
      <vt:lpstr>Calibri (Headings)</vt:lpstr>
      <vt:lpstr>ＭＳ Ｐゴシック</vt:lpstr>
      <vt:lpstr>Arial</vt:lpstr>
      <vt:lpstr>Calibri</vt:lpstr>
      <vt:lpstr>Times New Roman</vt:lpstr>
      <vt:lpstr>Verdana</vt:lpstr>
      <vt:lpstr>Office Theme</vt:lpstr>
      <vt:lpstr>PowerPoint 프레젠테이션</vt:lpstr>
      <vt:lpstr>PowerPoint 프레젠테이션</vt:lpstr>
      <vt:lpstr>Accomplishment for the meeting</vt:lpstr>
      <vt:lpstr>PowerPoint 프레젠테이션</vt:lpstr>
      <vt:lpstr>PowerPoint 프레젠테이션</vt:lpstr>
      <vt:lpstr>Plan for March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1208</cp:revision>
  <cp:lastPrinted>2017-05-07T15:48:38Z</cp:lastPrinted>
  <dcterms:created xsi:type="dcterms:W3CDTF">2010-05-15T17:50:32Z</dcterms:created>
  <dcterms:modified xsi:type="dcterms:W3CDTF">2025-01-16T03:59:54Z</dcterms:modified>
</cp:coreProperties>
</file>