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7" r:id="rId4"/>
    <p:sldId id="271" r:id="rId5"/>
    <p:sldId id="272" r:id="rId6"/>
    <p:sldId id="266" r:id="rId7"/>
    <p:sldId id="268" r:id="rId8"/>
    <p:sldId id="269" r:id="rId9"/>
    <p:sldId id="270" r:id="rId10"/>
    <p:sldId id="265"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varScale="1">
        <p:scale>
          <a:sx n="55" d="100"/>
          <a:sy n="55" d="100"/>
        </p:scale>
        <p:origin x="780" y="3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15-25-0056-01-0thz-SC_THz-January_2025_Closing_Plenary_Slides</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a:t>November 2024</a:t>
            </a:r>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61664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SC THz November 2024 </a:t>
            </a:r>
            <a:r>
              <a:rPr lang="en-US" sz="1600" dirty="0"/>
              <a:t>Closing Plenary Slides</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14 November 2024</a:t>
            </a: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SC THz November 2024 </a:t>
            </a:r>
            <a:r>
              <a:rPr lang="en-US" sz="1600" dirty="0"/>
              <a:t>Closing Plenary Slides</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a:solidFill>
                  <a:schemeClr val="tx2"/>
                </a:solidFill>
              </a:rPr>
              <a:t>Closing report to WG 15 closing plenary</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a:t>Requested March meetings slots  for SC THz: None</a:t>
            </a:r>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de-DE" sz="1800" dirty="0"/>
              <a:t>Next SC THz </a:t>
            </a:r>
            <a:r>
              <a:rPr lang="de-DE" sz="1800" dirty="0" err="1"/>
              <a:t>meetings</a:t>
            </a:r>
            <a:r>
              <a:rPr lang="de-DE" sz="1800" dirty="0"/>
              <a:t> </a:t>
            </a:r>
            <a:r>
              <a:rPr lang="de-DE" sz="1800" dirty="0" err="1"/>
              <a:t>planned</a:t>
            </a:r>
            <a:r>
              <a:rPr lang="de-DE" sz="1800" dirty="0"/>
              <a:t> </a:t>
            </a:r>
            <a:r>
              <a:rPr lang="de-DE" sz="1800" dirty="0" err="1"/>
              <a:t>are</a:t>
            </a:r>
            <a:endParaRPr lang="de-DE" sz="1800" dirty="0"/>
          </a:p>
          <a:p>
            <a:pPr marL="1041400" lvl="3" indent="-266700">
              <a:spcAft>
                <a:spcPts val="0"/>
              </a:spcAft>
              <a:buFont typeface="Arial" pitchFamily="34" charset="0"/>
              <a:buChar char="•"/>
            </a:pPr>
            <a:r>
              <a:rPr lang="de-DE" sz="1600" dirty="0" err="1"/>
              <a:t>July</a:t>
            </a:r>
            <a:r>
              <a:rPr lang="de-DE" sz="1600" dirty="0"/>
              <a:t> </a:t>
            </a:r>
            <a:r>
              <a:rPr lang="de-DE" sz="1600" dirty="0" err="1"/>
              <a:t>Plenary</a:t>
            </a:r>
            <a:r>
              <a:rPr lang="de-DE" sz="1600" dirty="0"/>
              <a:t> at Madrid</a:t>
            </a:r>
          </a:p>
          <a:p>
            <a:pPr marL="1041400" lvl="3" indent="-266700">
              <a:spcAft>
                <a:spcPts val="0"/>
              </a:spcAft>
              <a:buFont typeface="Arial" pitchFamily="34" charset="0"/>
              <a:buChar char="•"/>
            </a:pPr>
            <a:r>
              <a:rPr lang="de-DE" sz="1600" dirty="0"/>
              <a:t>November </a:t>
            </a:r>
            <a:r>
              <a:rPr lang="de-DE" sz="1600" dirty="0" err="1"/>
              <a:t>Plenary</a:t>
            </a:r>
            <a:r>
              <a:rPr lang="de-DE" sz="1600" dirty="0"/>
              <a:t> at Bangkok</a:t>
            </a:r>
          </a:p>
          <a:p>
            <a:pPr marL="431800" lvl="2" indent="0">
              <a:spcAft>
                <a:spcPts val="0"/>
              </a:spcAft>
              <a:buNone/>
            </a:pPr>
            <a:endParaRPr lang="de-DE" sz="2000" dirty="0">
              <a:highlight>
                <a:srgbClr val="FFFF00"/>
              </a:highlight>
            </a:endParaRPr>
          </a:p>
          <a:p>
            <a:pPr lvl="1">
              <a:buNone/>
            </a:pPr>
            <a:endParaRPr lang="de-DE" sz="2000" dirty="0">
              <a:ea typeface="Times New Roman"/>
            </a:endParaRPr>
          </a:p>
          <a:p>
            <a:pPr>
              <a:buNone/>
            </a:pPr>
            <a:endParaRPr lang="de-DE" sz="1800"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10</a:t>
            </a:fld>
            <a:endParaRPr lang="en-US"/>
          </a:p>
        </p:txBody>
      </p:sp>
      <p:sp>
        <p:nvSpPr>
          <p:cNvPr id="7" name="Datumsplatzhalter 1">
            <a:extLst>
              <a:ext uri="{FF2B5EF4-FFF2-40B4-BE49-F238E27FC236}">
                <a16:creationId xmlns:a16="http://schemas.microsoft.com/office/drawing/2014/main" id="{B940E845-41AE-4C4D-A500-620A8795F3F9}"/>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8557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85800" y="1219200"/>
            <a:ext cx="7772400" cy="1470025"/>
          </a:xfrm>
        </p:spPr>
        <p:txBody>
          <a:bodyPr/>
          <a:lstStyle/>
          <a:p>
            <a:r>
              <a:rPr lang="de-DE" dirty="0"/>
              <a:t>SC THz </a:t>
            </a:r>
            <a:r>
              <a:rPr lang="de-DE" dirty="0" err="1"/>
              <a:t>January</a:t>
            </a:r>
            <a:r>
              <a:rPr lang="de-DE" dirty="0"/>
              <a:t> 2025</a:t>
            </a:r>
            <a:br>
              <a:rPr lang="de-DE" dirty="0"/>
            </a:br>
            <a:r>
              <a:rPr lang="de-DE" dirty="0"/>
              <a:t>Closing Report</a:t>
            </a:r>
          </a:p>
        </p:txBody>
      </p:sp>
      <p:sp>
        <p:nvSpPr>
          <p:cNvPr id="2" name="Datumsplatzhalter 1"/>
          <p:cNvSpPr>
            <a:spLocks noGrp="1"/>
          </p:cNvSpPr>
          <p:nvPr>
            <p:ph type="dt" sz="half" idx="10"/>
          </p:nvPr>
        </p:nvSpPr>
        <p:spPr/>
        <p:txBody>
          <a:bodyPr/>
          <a:lstStyle/>
          <a:p>
            <a:r>
              <a:rPr lang="en-US" dirty="0"/>
              <a:t>January 2025</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pic>
        <p:nvPicPr>
          <p:cNvPr id="6" name="Grafik 5">
            <a:extLst>
              <a:ext uri="{FF2B5EF4-FFF2-40B4-BE49-F238E27FC236}">
                <a16:creationId xmlns:a16="http://schemas.microsoft.com/office/drawing/2014/main" id="{495A2B6E-124D-48FE-9A04-5F631F96EB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1990" y="2689225"/>
            <a:ext cx="5660020" cy="35952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682762"/>
            <a:ext cx="7772400" cy="4114800"/>
          </a:xfrm>
        </p:spPr>
        <p:txBody>
          <a:bodyPr/>
          <a:lstStyle/>
          <a:p>
            <a:r>
              <a:rPr lang="de-DE" sz="2000" dirty="0"/>
              <a:t>3  </a:t>
            </a:r>
            <a:r>
              <a:rPr lang="de-DE" sz="2000" dirty="0" err="1"/>
              <a:t>meetings</a:t>
            </a:r>
            <a:r>
              <a:rPr lang="de-DE" sz="2000" dirty="0"/>
              <a:t> on Tue AM1 and </a:t>
            </a:r>
            <a:r>
              <a:rPr lang="de-DE" sz="2000" dirty="0" err="1"/>
              <a:t>We</a:t>
            </a:r>
            <a:r>
              <a:rPr lang="de-DE" sz="2000" dirty="0"/>
              <a:t> PM1 and PM2 AM2</a:t>
            </a:r>
          </a:p>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Liaison statement from ITU-R Working Party </a:t>
            </a:r>
            <a:r>
              <a:rPr lang="en-US" sz="1800" dirty="0">
                <a:effectLst/>
                <a:latin typeface="Times New Roman" panose="02020603050405020304" pitchFamily="18" charset="0"/>
                <a:ea typeface="MS PGothic" panose="020B0600070205080204" pitchFamily="34" charset="-128"/>
              </a:rPr>
              <a:t>5C (25/0025)</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by Thomas Kürner (TU Braunschweig/Germany)</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5C </a:t>
            </a:r>
            <a:r>
              <a:rPr lang="en-US" sz="1800" dirty="0">
                <a:effectLst/>
                <a:latin typeface="Times New Roman" panose="02020603050405020304" pitchFamily="18" charset="0"/>
                <a:ea typeface="MS PGothic" panose="020B0600070205080204" pitchFamily="34" charset="-128"/>
              </a:rPr>
              <a:t>(24/0688r3) by Hiroyo Ogawa (NICT)</a:t>
            </a:r>
            <a:endParaRPr lang="de-DE" sz="1800" dirty="0">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Proposal of a liaison statement to ITU-R Working Party 5A and 5C </a:t>
            </a:r>
            <a:r>
              <a:rPr lang="en-US" sz="1800" dirty="0">
                <a:effectLst/>
                <a:latin typeface="Times New Roman" panose="02020603050405020304" pitchFamily="18" charset="0"/>
                <a:ea typeface="MS PGothic" panose="020B0600070205080204" pitchFamily="34" charset="-128"/>
              </a:rPr>
              <a:t>(24/0689r1) by Hiroyo Ogawa (NICT)</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Simple Wireless System Simulation with Characteristics of 3D-Printed THz </a:t>
            </a:r>
            <a:r>
              <a:rPr lang="en-US" sz="1800" i="1" dirty="0" err="1">
                <a:effectLst/>
                <a:latin typeface="Times New Roman" panose="02020603050405020304" pitchFamily="18" charset="0"/>
                <a:ea typeface="MS PGothic" panose="020B0600070205080204" pitchFamily="34" charset="-128"/>
              </a:rPr>
              <a:t>Metasurfaces</a:t>
            </a:r>
            <a:r>
              <a:rPr lang="en-US" sz="1800" i="1" dirty="0">
                <a:effectLst/>
                <a:latin typeface="Times New Roman" panose="02020603050405020304" pitchFamily="18" charset="0"/>
                <a:ea typeface="MS PGothic" panose="020B0600070205080204" pitchFamily="34" charset="-128"/>
              </a:rPr>
              <a:t> </a:t>
            </a:r>
            <a:r>
              <a:rPr lang="en-US" sz="1800" dirty="0">
                <a:effectLst/>
                <a:latin typeface="Times New Roman" panose="02020603050405020304" pitchFamily="18" charset="0"/>
                <a:ea typeface="MS PGothic" panose="020B0600070205080204" pitchFamily="34" charset="-128"/>
              </a:rPr>
              <a:t>(25/0019r1) by </a:t>
            </a:r>
            <a:r>
              <a:rPr lang="en-US" sz="1800" dirty="0" err="1">
                <a:effectLst/>
                <a:latin typeface="Times New Roman" panose="02020603050405020304" pitchFamily="18" charset="0"/>
                <a:ea typeface="MS PGothic" panose="020B0600070205080204" pitchFamily="34" charset="-128"/>
              </a:rPr>
              <a:t>Akifumi</a:t>
            </a:r>
            <a:r>
              <a:rPr lang="en-US" sz="1800" dirty="0">
                <a:effectLst/>
                <a:latin typeface="Times New Roman" panose="02020603050405020304" pitchFamily="18" charset="0"/>
                <a:ea typeface="MS PGothic" panose="020B0600070205080204" pitchFamily="34" charset="-128"/>
              </a:rPr>
              <a:t> </a:t>
            </a:r>
            <a:r>
              <a:rPr lang="en-US" sz="1800" dirty="0" err="1">
                <a:effectLst/>
                <a:latin typeface="Times New Roman" panose="02020603050405020304" pitchFamily="18" charset="0"/>
                <a:ea typeface="MS PGothic" panose="020B0600070205080204" pitchFamily="34" charset="-128"/>
              </a:rPr>
              <a:t>Kasamatsu</a:t>
            </a:r>
            <a:r>
              <a:rPr lang="en-US" sz="1800" dirty="0">
                <a:effectLst/>
                <a:latin typeface="Times New Roman" panose="02020603050405020304" pitchFamily="18" charset="0"/>
                <a:ea typeface="MS PGothic" panose="020B0600070205080204" pitchFamily="34" charset="-128"/>
              </a:rPr>
              <a:t> (NICT/Japan)</a:t>
            </a:r>
            <a:endParaRPr lang="de-DE" sz="1800" dirty="0">
              <a:latin typeface="Times New Roman" panose="02020603050405020304" pitchFamily="18" charset="0"/>
              <a:ea typeface="MS PGothic" panose="020B0600070205080204" pitchFamily="34" charset="-128"/>
            </a:endParaRPr>
          </a:p>
          <a:p>
            <a:pPr lvl="1"/>
            <a:r>
              <a:rPr lang="en-US" sz="1800" dirty="0">
                <a:effectLst/>
                <a:latin typeface="Times New Roman" panose="02020603050405020304" pitchFamily="18" charset="0"/>
                <a:ea typeface="MS PGothic" panose="020B0600070205080204" pitchFamily="34" charset="-128"/>
              </a:rPr>
              <a:t>Contribution </a:t>
            </a:r>
            <a:r>
              <a:rPr lang="en-US" sz="1800" i="1" dirty="0">
                <a:effectLst/>
                <a:latin typeface="Times New Roman" panose="02020603050405020304" pitchFamily="18" charset="0"/>
                <a:ea typeface="MS PGothic" panose="020B0600070205080204" pitchFamily="34" charset="-128"/>
              </a:rPr>
              <a:t>Development of THz metrology standards for licensing system of radio stations in Japan </a:t>
            </a:r>
            <a:r>
              <a:rPr lang="en-US" sz="1800" dirty="0">
                <a:effectLst/>
                <a:latin typeface="Times New Roman" panose="02020603050405020304" pitchFamily="18" charset="0"/>
                <a:ea typeface="MS PGothic" panose="020B0600070205080204" pitchFamily="34" charset="-128"/>
              </a:rPr>
              <a:t>(25/0020r4)by Katsumi Fuji (NICT/Japan)</a:t>
            </a:r>
            <a:endParaRPr lang="de-DE" sz="1800" dirty="0">
              <a:effectLst/>
              <a:latin typeface="Times New Roman" panose="02020603050405020304" pitchFamily="18" charset="0"/>
              <a:ea typeface="MS PGothic" panose="020B0600070205080204" pitchFamily="34" charset="-128"/>
            </a:endParaRPr>
          </a:p>
          <a:p>
            <a:endParaRPr lang="de-DE" sz="2000" dirty="0"/>
          </a:p>
          <a:p>
            <a:pPr lvl="1"/>
            <a:endParaRPr lang="de-DE" sz="1800" dirty="0">
              <a:effectLst/>
              <a:latin typeface="Times New Roman" panose="02020603050405020304" pitchFamily="18" charset="0"/>
              <a:ea typeface="MS PGothic" panose="020B0600070205080204" pitchFamily="34" charset="-128"/>
            </a:endParaRPr>
          </a:p>
          <a:p>
            <a:pPr marL="0" indent="0">
              <a:buNone/>
            </a:pPr>
            <a:endParaRPr lang="de-DE" sz="1800" dirty="0">
              <a:effectLst/>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endParaRPr lang="en-US" sz="2000" dirty="0">
              <a:solidFill>
                <a:srgbClr val="000000"/>
              </a:solidFill>
              <a:latin typeface="Times New Roman" panose="02020603050405020304" pitchFamily="18" charset="0"/>
              <a:ea typeface="MS PGothic" panose="020B0600070205080204" pitchFamily="34" charset="-128"/>
            </a:endParaRPr>
          </a:p>
          <a:p>
            <a:pPr lvl="1">
              <a:spcAft>
                <a:spcPts val="0"/>
              </a:spcAft>
            </a:pPr>
            <a:r>
              <a:rPr lang="en-US" sz="2000" dirty="0">
                <a:solidFill>
                  <a:srgbClr val="000000"/>
                </a:solidFill>
                <a:latin typeface="Times New Roman" panose="02020603050405020304" pitchFamily="18" charset="0"/>
                <a:ea typeface="MS PGothic" panose="020B0600070205080204" pitchFamily="34" charset="-128"/>
              </a:rPr>
              <a:t>x</a:t>
            </a:r>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
        <p:nvSpPr>
          <p:cNvPr id="7" name="Datumsplatzhalter 1">
            <a:extLst>
              <a:ext uri="{FF2B5EF4-FFF2-40B4-BE49-F238E27FC236}">
                <a16:creationId xmlns:a16="http://schemas.microsoft.com/office/drawing/2014/main" id="{BD3A01F5-391A-45F0-AA05-41AF476C01A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157356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789FE-C3C5-4CC1-A527-52E2D3CD25D8}"/>
              </a:ext>
            </a:extLst>
          </p:cNvPr>
          <p:cNvSpPr>
            <a:spLocks noGrp="1"/>
          </p:cNvSpPr>
          <p:nvPr>
            <p:ph type="title"/>
          </p:nvPr>
        </p:nvSpPr>
        <p:spPr/>
        <p:txBody>
          <a:bodyPr/>
          <a:lstStyle/>
          <a:p>
            <a:r>
              <a:rPr lang="de-DE" dirty="0" err="1"/>
              <a:t>Contributions</a:t>
            </a:r>
            <a:r>
              <a:rPr lang="de-DE" dirty="0"/>
              <a:t> </a:t>
            </a:r>
            <a:r>
              <a:rPr lang="de-DE" dirty="0" err="1"/>
              <a:t>contd</a:t>
            </a:r>
            <a:r>
              <a:rPr lang="de-DE" dirty="0"/>
              <a:t>.</a:t>
            </a:r>
          </a:p>
        </p:txBody>
      </p:sp>
      <p:sp>
        <p:nvSpPr>
          <p:cNvPr id="3" name="Inhaltsplatzhalter 2">
            <a:extLst>
              <a:ext uri="{FF2B5EF4-FFF2-40B4-BE49-F238E27FC236}">
                <a16:creationId xmlns:a16="http://schemas.microsoft.com/office/drawing/2014/main" id="{E33ADC6D-6C0B-4673-AD51-5C2DA4FE75FF}"/>
              </a:ext>
            </a:extLst>
          </p:cNvPr>
          <p:cNvSpPr>
            <a:spLocks noGrp="1"/>
          </p:cNvSpPr>
          <p:nvPr>
            <p:ph idx="1"/>
          </p:nvPr>
        </p:nvSpPr>
        <p:spPr/>
        <p:txBody>
          <a:bodyPr/>
          <a:lstStyle/>
          <a:p>
            <a:r>
              <a:rPr lang="de-DE" sz="2000" dirty="0" err="1"/>
              <a:t>Contributions</a:t>
            </a:r>
            <a:endParaRPr lang="de-DE" sz="2000" dirty="0"/>
          </a:p>
          <a:p>
            <a:pPr lvl="1"/>
            <a:r>
              <a:rPr lang="en-US" sz="1800" i="1" dirty="0">
                <a:effectLst/>
                <a:latin typeface="Times New Roman" panose="02020603050405020304" pitchFamily="18" charset="0"/>
                <a:ea typeface="MS PGothic" panose="020B0600070205080204" pitchFamily="34" charset="-128"/>
              </a:rPr>
              <a:t>LS_from_ETSI_ISG_THz_on_the_publication_of_GR_THz_003_and_GR_THz_004 (25/0024)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Path Loss Measurements and Models at 300 GHz in an Industrial Environment (25/0023) </a:t>
            </a:r>
            <a:r>
              <a:rPr lang="en-US" sz="1800" dirty="0">
                <a:effectLst/>
                <a:latin typeface="Times New Roman" panose="02020603050405020304" pitchFamily="18" charset="0"/>
                <a:ea typeface="MS PGothic" panose="020B0600070205080204" pitchFamily="34" charset="-128"/>
              </a:rPr>
              <a:t>by Thomas Kürner (TU Braunschweig/Germany)</a:t>
            </a:r>
            <a:endParaRPr lang="en-US" sz="1800" i="1" dirty="0">
              <a:effectLst/>
              <a:latin typeface="Times New Roman" panose="02020603050405020304" pitchFamily="18" charset="0"/>
              <a:ea typeface="MS PGothic" panose="020B0600070205080204" pitchFamily="34" charset="-128"/>
            </a:endParaRPr>
          </a:p>
          <a:p>
            <a:pPr lvl="1"/>
            <a:r>
              <a:rPr lang="en-US" sz="1800" i="1" dirty="0">
                <a:effectLst/>
                <a:latin typeface="Times New Roman" panose="02020603050405020304" pitchFamily="18" charset="0"/>
                <a:ea typeface="MS PGothic" panose="020B0600070205080204" pitchFamily="34" charset="-128"/>
              </a:rPr>
              <a:t>Street Canyon Channel Characteristics at 154 GHz and 300 GHz (25/0013) </a:t>
            </a:r>
            <a:r>
              <a:rPr lang="en-US" sz="1800" dirty="0">
                <a:effectLst/>
                <a:latin typeface="Times New Roman" panose="02020603050405020304" pitchFamily="18" charset="0"/>
                <a:ea typeface="MS PGothic" panose="020B0600070205080204" pitchFamily="34" charset="-128"/>
              </a:rPr>
              <a:t>by Shigenobu Sasaki (Niigata University/Japan)</a:t>
            </a:r>
          </a:p>
          <a:p>
            <a:pPr lvl="1"/>
            <a:endParaRPr lang="en-US" sz="1800" dirty="0">
              <a:latin typeface="Times New Roman" panose="02020603050405020304" pitchFamily="18" charset="0"/>
              <a:ea typeface="MS PGothic" panose="020B0600070205080204" pitchFamily="34" charset="-128"/>
            </a:endParaRPr>
          </a:p>
          <a:p>
            <a:pPr marL="0" indent="0">
              <a:buNone/>
            </a:pPr>
            <a:endParaRPr lang="de-DE" dirty="0"/>
          </a:p>
        </p:txBody>
      </p:sp>
      <p:sp>
        <p:nvSpPr>
          <p:cNvPr id="5" name="Fußzeilenplatzhalter 4">
            <a:extLst>
              <a:ext uri="{FF2B5EF4-FFF2-40B4-BE49-F238E27FC236}">
                <a16:creationId xmlns:a16="http://schemas.microsoft.com/office/drawing/2014/main" id="{AE8A5F6F-14D6-4247-BFB9-CC8AA8F7CD58}"/>
              </a:ext>
            </a:extLst>
          </p:cNvPr>
          <p:cNvSpPr>
            <a:spLocks noGrp="1"/>
          </p:cNvSpPr>
          <p:nvPr>
            <p:ph type="ftr" sz="quarter" idx="11"/>
          </p:nvPr>
        </p:nvSpPr>
        <p:spPr/>
        <p:txBody>
          <a:bodyPr/>
          <a:lstStyle/>
          <a:p>
            <a:r>
              <a:rPr lang="en-US"/>
              <a:t>&lt;author&gt;, &lt;company&gt;</a:t>
            </a:r>
          </a:p>
        </p:txBody>
      </p:sp>
      <p:sp>
        <p:nvSpPr>
          <p:cNvPr id="6" name="Foliennummernplatzhalter 5">
            <a:extLst>
              <a:ext uri="{FF2B5EF4-FFF2-40B4-BE49-F238E27FC236}">
                <a16:creationId xmlns:a16="http://schemas.microsoft.com/office/drawing/2014/main" id="{ECD98D04-4C97-45AB-8B0A-FBA9D504D9B0}"/>
              </a:ext>
            </a:extLst>
          </p:cNvPr>
          <p:cNvSpPr>
            <a:spLocks noGrp="1"/>
          </p:cNvSpPr>
          <p:nvPr>
            <p:ph type="sldNum" sz="quarter" idx="12"/>
          </p:nvPr>
        </p:nvSpPr>
        <p:spPr/>
        <p:txBody>
          <a:bodyPr/>
          <a:lstStyle/>
          <a:p>
            <a:r>
              <a:rPr lang="en-US"/>
              <a:t>Slide </a:t>
            </a:r>
            <a:fld id="{D8E7F6C2-DF2F-4116-8D71-DCDEFB590920}" type="slidenum">
              <a:rPr lang="en-US" smtClean="0"/>
              <a:pPr/>
              <a:t>4</a:t>
            </a:fld>
            <a:endParaRPr lang="en-US"/>
          </a:p>
        </p:txBody>
      </p:sp>
      <p:sp>
        <p:nvSpPr>
          <p:cNvPr id="7" name="Datumsplatzhalter 1">
            <a:extLst>
              <a:ext uri="{FF2B5EF4-FFF2-40B4-BE49-F238E27FC236}">
                <a16:creationId xmlns:a16="http://schemas.microsoft.com/office/drawing/2014/main" id="{F0263025-9B97-4781-B9B6-7CC2B58350CA}"/>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2458261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F3BCDD-8D9E-4F78-9789-EE07C87D4159}"/>
              </a:ext>
            </a:extLst>
          </p:cNvPr>
          <p:cNvSpPr>
            <a:spLocks noGrp="1"/>
          </p:cNvSpPr>
          <p:nvPr>
            <p:ph type="title"/>
          </p:nvPr>
        </p:nvSpPr>
        <p:spPr/>
        <p:txBody>
          <a:bodyPr/>
          <a:lstStyle/>
          <a:p>
            <a:r>
              <a:rPr lang="en-US" sz="2800" dirty="0">
                <a:effectLst/>
                <a:latin typeface="Times New Roman" panose="02020603050405020304" pitchFamily="18" charset="0"/>
                <a:ea typeface="MS PGothic" panose="020B0600070205080204" pitchFamily="34" charset="-128"/>
              </a:rPr>
              <a:t>We had a very successful  SC THz Tech Focus Meeting + Demonstrations!</a:t>
            </a:r>
            <a:endParaRPr lang="de-DE" sz="2800" dirty="0"/>
          </a:p>
        </p:txBody>
      </p:sp>
      <p:pic>
        <p:nvPicPr>
          <p:cNvPr id="8" name="Inhaltsplatzhalter 7">
            <a:extLst>
              <a:ext uri="{FF2B5EF4-FFF2-40B4-BE49-F238E27FC236}">
                <a16:creationId xmlns:a16="http://schemas.microsoft.com/office/drawing/2014/main" id="{43087B4D-EF87-4FDD-92EE-E7D1C2A7BC1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85900" y="1949245"/>
            <a:ext cx="3572363" cy="2011772"/>
          </a:xfrm>
        </p:spPr>
      </p:pic>
      <p:sp>
        <p:nvSpPr>
          <p:cNvPr id="4" name="Datumsplatzhalter 3">
            <a:extLst>
              <a:ext uri="{FF2B5EF4-FFF2-40B4-BE49-F238E27FC236}">
                <a16:creationId xmlns:a16="http://schemas.microsoft.com/office/drawing/2014/main" id="{B4963508-A22E-43BE-96BE-8432E1631F91}"/>
              </a:ext>
            </a:extLst>
          </p:cNvPr>
          <p:cNvSpPr>
            <a:spLocks noGrp="1"/>
          </p:cNvSpPr>
          <p:nvPr>
            <p:ph type="dt" sz="half" idx="10"/>
          </p:nvPr>
        </p:nvSpPr>
        <p:spPr/>
        <p:txBody>
          <a:bodyPr/>
          <a:lstStyle/>
          <a:p>
            <a:r>
              <a:rPr lang="en-US"/>
              <a:t>July 2013</a:t>
            </a:r>
            <a:endParaRPr lang="en-US" dirty="0"/>
          </a:p>
        </p:txBody>
      </p:sp>
      <p:sp>
        <p:nvSpPr>
          <p:cNvPr id="5" name="Fußzeilenplatzhalter 4">
            <a:extLst>
              <a:ext uri="{FF2B5EF4-FFF2-40B4-BE49-F238E27FC236}">
                <a16:creationId xmlns:a16="http://schemas.microsoft.com/office/drawing/2014/main" id="{01EEF5B7-0AD4-4818-BC4D-8E75857BD744}"/>
              </a:ext>
            </a:extLst>
          </p:cNvPr>
          <p:cNvSpPr>
            <a:spLocks noGrp="1"/>
          </p:cNvSpPr>
          <p:nvPr>
            <p:ph type="ftr" sz="quarter" idx="11"/>
          </p:nvPr>
        </p:nvSpPr>
        <p:spPr/>
        <p:txBody>
          <a:bodyPr/>
          <a:lstStyle/>
          <a:p>
            <a:r>
              <a:rPr lang="en-US"/>
              <a:t>&lt;author&gt;, &lt;company&gt;</a:t>
            </a:r>
          </a:p>
        </p:txBody>
      </p:sp>
      <p:sp>
        <p:nvSpPr>
          <p:cNvPr id="6" name="Foliennummernplatzhalter 5">
            <a:extLst>
              <a:ext uri="{FF2B5EF4-FFF2-40B4-BE49-F238E27FC236}">
                <a16:creationId xmlns:a16="http://schemas.microsoft.com/office/drawing/2014/main" id="{A2E94C58-122A-4FEA-B835-8ABE0C7496AF}"/>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pic>
        <p:nvPicPr>
          <p:cNvPr id="10" name="Grafik 9">
            <a:extLst>
              <a:ext uri="{FF2B5EF4-FFF2-40B4-BE49-F238E27FC236}">
                <a16:creationId xmlns:a16="http://schemas.microsoft.com/office/drawing/2014/main" id="{48EB9C7C-C49E-4FF0-9C35-CC8F86F46B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310765" y="2871647"/>
            <a:ext cx="4222955" cy="2378152"/>
          </a:xfrm>
          <a:prstGeom prst="rect">
            <a:avLst/>
          </a:prstGeom>
        </p:spPr>
      </p:pic>
      <p:pic>
        <p:nvPicPr>
          <p:cNvPr id="12" name="Grafik 11">
            <a:extLst>
              <a:ext uri="{FF2B5EF4-FFF2-40B4-BE49-F238E27FC236}">
                <a16:creationId xmlns:a16="http://schemas.microsoft.com/office/drawing/2014/main" id="{EEA561D5-7ED1-4F61-A86D-D0B45B645F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5899" y="4076639"/>
            <a:ext cx="3572363" cy="2080221"/>
          </a:xfrm>
          <a:prstGeom prst="rect">
            <a:avLst/>
          </a:prstGeom>
        </p:spPr>
      </p:pic>
    </p:spTree>
    <p:extLst>
      <p:ext uri="{BB962C8B-B14F-4D97-AF65-F5344CB8AC3E}">
        <p14:creationId xmlns:p14="http://schemas.microsoft.com/office/powerpoint/2010/main" val="1319688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response to the liaison from ITU-R WP5C in doc. IEEE 802.15-25-0688-05 and forward it to 802.18 TAG for submission to 802 LMSC.</a:t>
            </a:r>
          </a:p>
          <a:p>
            <a:r>
              <a:rPr lang="en-US" sz="2800" dirty="0"/>
              <a:t>Mover: Iwao Hosako</a:t>
            </a:r>
          </a:p>
          <a:p>
            <a:r>
              <a:rPr lang="en-US" sz="2800" dirty="0"/>
              <a:t>Seconder: Shigenobu Sasaki</a:t>
            </a:r>
          </a:p>
          <a:p>
            <a:pPr marL="0" indent="0">
              <a:buNone/>
            </a:pPr>
            <a:r>
              <a:rPr lang="en-US" sz="2800" dirty="0"/>
              <a:t>   4Y/0 N/0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6</a:t>
            </a:fld>
            <a:endParaRPr lang="en-US"/>
          </a:p>
        </p:txBody>
      </p:sp>
      <p:sp>
        <p:nvSpPr>
          <p:cNvPr id="7" name="Datumsplatzhalter 1">
            <a:extLst>
              <a:ext uri="{FF2B5EF4-FFF2-40B4-BE49-F238E27FC236}">
                <a16:creationId xmlns:a16="http://schemas.microsoft.com/office/drawing/2014/main" id="{DF8230E7-8F80-4B39-AC3D-30F99F86E79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407308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response to the liaison from ITU-R WP5C in doc. IEEE 802.15-25-0688-05 and forward it to 802.18 TAG for submission to 802 LMSC.</a:t>
            </a:r>
          </a:p>
          <a:p>
            <a:r>
              <a:rPr lang="en-US" sz="2800" dirty="0"/>
              <a:t>Mover: Thomas Kürner</a:t>
            </a:r>
          </a:p>
          <a:p>
            <a:r>
              <a:rPr lang="en-US" sz="2800" dirty="0"/>
              <a:t>Seconder: Phil Beecher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7</a:t>
            </a:fld>
            <a:endParaRPr lang="en-US"/>
          </a:p>
        </p:txBody>
      </p:sp>
      <p:sp>
        <p:nvSpPr>
          <p:cNvPr id="7" name="Datumsplatzhalter 1">
            <a:extLst>
              <a:ext uri="{FF2B5EF4-FFF2-40B4-BE49-F238E27FC236}">
                <a16:creationId xmlns:a16="http://schemas.microsoft.com/office/drawing/2014/main" id="{90F13AEF-71B6-4C9F-8148-7F23927FF8A3}"/>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642756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 Motion</a:t>
            </a:r>
          </a:p>
        </p:txBody>
      </p:sp>
      <p:sp>
        <p:nvSpPr>
          <p:cNvPr id="3" name="Inhaltsplatzhalter 2"/>
          <p:cNvSpPr>
            <a:spLocks noGrp="1"/>
          </p:cNvSpPr>
          <p:nvPr>
            <p:ph idx="1"/>
          </p:nvPr>
        </p:nvSpPr>
        <p:spPr/>
        <p:txBody>
          <a:bodyPr/>
          <a:lstStyle/>
          <a:p>
            <a:r>
              <a:rPr lang="en-US" sz="2800" dirty="0"/>
              <a:t>Move that SC THz formally request that the 802.15 WG reviews and approve the liaison to ITU-R WP5A and WP5C in doc. IEEE 802.15-25-0689-03 and forward it to 802.18 TAG for submission to 802 LMSC.</a:t>
            </a:r>
          </a:p>
          <a:p>
            <a:r>
              <a:rPr lang="en-US" sz="2800" dirty="0"/>
              <a:t>Mover: Iwao Hosako</a:t>
            </a:r>
          </a:p>
          <a:p>
            <a:r>
              <a:rPr lang="en-US" sz="2800" dirty="0"/>
              <a:t>Seconder: Shigenobu Sasaki</a:t>
            </a:r>
          </a:p>
          <a:p>
            <a:pPr marL="0" indent="0">
              <a:buNone/>
            </a:pPr>
            <a:r>
              <a:rPr lang="en-US" sz="2800" dirty="0"/>
              <a:t>    4Y/0 N/0 Abstain</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8</a:t>
            </a:fld>
            <a:endParaRPr lang="en-US"/>
          </a:p>
        </p:txBody>
      </p:sp>
      <p:sp>
        <p:nvSpPr>
          <p:cNvPr id="7" name="Datumsplatzhalter 1">
            <a:extLst>
              <a:ext uri="{FF2B5EF4-FFF2-40B4-BE49-F238E27FC236}">
                <a16:creationId xmlns:a16="http://schemas.microsoft.com/office/drawing/2014/main" id="{82E8CF56-38CA-4060-AB01-D70A4CC079BD}"/>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141847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WG Motion</a:t>
            </a:r>
          </a:p>
        </p:txBody>
      </p:sp>
      <p:sp>
        <p:nvSpPr>
          <p:cNvPr id="3" name="Inhaltsplatzhalter 2"/>
          <p:cNvSpPr>
            <a:spLocks noGrp="1"/>
          </p:cNvSpPr>
          <p:nvPr>
            <p:ph idx="1"/>
          </p:nvPr>
        </p:nvSpPr>
        <p:spPr/>
        <p:txBody>
          <a:bodyPr/>
          <a:lstStyle/>
          <a:p>
            <a:r>
              <a:rPr lang="en-US" sz="2800" dirty="0"/>
              <a:t>Move that 802.15 WG reviews and approves the to ITU-R WP5A and WP5C in doc. IEEE 802.15-25-0689-03 and forward it to 802.18 TAG for submission to 802 LMSC.</a:t>
            </a:r>
          </a:p>
          <a:p>
            <a:r>
              <a:rPr lang="en-US" sz="2800" dirty="0"/>
              <a:t>Mover: Thomas Kürner</a:t>
            </a:r>
          </a:p>
          <a:p>
            <a:r>
              <a:rPr lang="en-US" sz="2800" dirty="0"/>
              <a:t>Seconder: Phil Beecher</a:t>
            </a:r>
            <a:endParaRPr lang="de-DE" sz="2800" dirty="0"/>
          </a:p>
          <a:p>
            <a:endParaRPr lang="de-DE" sz="2800" dirty="0"/>
          </a:p>
        </p:txBody>
      </p:sp>
      <p:sp>
        <p:nvSpPr>
          <p:cNvPr id="5" name="Fußzeilenplatzhalter 4"/>
          <p:cNvSpPr>
            <a:spLocks noGrp="1"/>
          </p:cNvSpPr>
          <p:nvPr>
            <p:ph type="ftr" sz="quarter" idx="11"/>
          </p:nvPr>
        </p:nvSpPr>
        <p:spPr>
          <a:xfrm>
            <a:off x="5486400" y="6475413"/>
            <a:ext cx="3124200" cy="369332"/>
          </a:xfrm>
        </p:spPr>
        <p:txBody>
          <a:bodyPr/>
          <a:lstStyle/>
          <a:p>
            <a:r>
              <a:rPr lang="en-US" dirty="0"/>
              <a:t>Thomas Kürner, TU Braunschweig</a:t>
            </a:r>
          </a:p>
          <a:p>
            <a:endParaRPr lang="en-US" dirty="0"/>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
        <p:nvSpPr>
          <p:cNvPr id="7" name="Datumsplatzhalter 1">
            <a:extLst>
              <a:ext uri="{FF2B5EF4-FFF2-40B4-BE49-F238E27FC236}">
                <a16:creationId xmlns:a16="http://schemas.microsoft.com/office/drawing/2014/main" id="{7108876F-2DFC-43E0-BB0C-229B7B9A9215}"/>
              </a:ext>
            </a:extLst>
          </p:cNvPr>
          <p:cNvSpPr>
            <a:spLocks noGrp="1"/>
          </p:cNvSpPr>
          <p:nvPr>
            <p:ph type="dt" sz="half" idx="10"/>
          </p:nvPr>
        </p:nvSpPr>
        <p:spPr>
          <a:xfrm>
            <a:off x="685800" y="378281"/>
            <a:ext cx="1600200" cy="215444"/>
          </a:xfrm>
        </p:spPr>
        <p:txBody>
          <a:bodyPr/>
          <a:lstStyle/>
          <a:p>
            <a:r>
              <a:rPr lang="en-US" dirty="0"/>
              <a:t>January 2025</a:t>
            </a:r>
          </a:p>
        </p:txBody>
      </p:sp>
    </p:spTree>
    <p:extLst>
      <p:ext uri="{BB962C8B-B14F-4D97-AF65-F5344CB8AC3E}">
        <p14:creationId xmlns:p14="http://schemas.microsoft.com/office/powerpoint/2010/main" val="389007271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737</Words>
  <Application>Microsoft Office PowerPoint</Application>
  <PresentationFormat>Bildschirmpräsentation (4:3)</PresentationFormat>
  <Paragraphs>92</Paragraphs>
  <Slides>10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Arial</vt:lpstr>
      <vt:lpstr>Times New Roman</vt:lpstr>
      <vt:lpstr>IEEE-P802_15</vt:lpstr>
      <vt:lpstr>PowerPoint-Präsentation</vt:lpstr>
      <vt:lpstr>SC THz January 2025 Closing Report</vt:lpstr>
      <vt:lpstr>Meetings/Contributions</vt:lpstr>
      <vt:lpstr>Contributions contd.</vt:lpstr>
      <vt:lpstr>We had a very successful  SC THz Tech Focus Meeting + Demonstrations!</vt:lpstr>
      <vt:lpstr>SC Motion</vt:lpstr>
      <vt:lpstr>WG Motion</vt:lpstr>
      <vt:lpstr>SC Motion</vt:lpstr>
      <vt:lpstr>WG Motion</vt:lpstr>
      <vt:lpstr>Next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234</cp:revision>
  <cp:lastPrinted>1998-02-10T13:28:06Z</cp:lastPrinted>
  <dcterms:created xsi:type="dcterms:W3CDTF">2012-11-14T22:04:21Z</dcterms:created>
  <dcterms:modified xsi:type="dcterms:W3CDTF">2025-01-15T08:16:06Z</dcterms:modified>
</cp:coreProperties>
</file>