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071" r:id="rId2"/>
    <p:sldId id="2073" r:id="rId3"/>
    <p:sldId id="2072" r:id="rId4"/>
    <p:sldId id="2059" r:id="rId5"/>
    <p:sldId id="2074" r:id="rId6"/>
    <p:sldId id="2087" r:id="rId7"/>
    <p:sldId id="2075" r:id="rId8"/>
    <p:sldId id="2076" r:id="rId9"/>
    <p:sldId id="2077" r:id="rId10"/>
    <p:sldId id="2083" r:id="rId11"/>
    <p:sldId id="2078" r:id="rId12"/>
    <p:sldId id="2080" r:id="rId13"/>
    <p:sldId id="2081" r:id="rId14"/>
    <p:sldId id="2084" r:id="rId15"/>
    <p:sldId id="2085" r:id="rId16"/>
    <p:sldId id="208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B1FF"/>
    <a:srgbClr val="C77A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3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8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D6CC-816A-E548-A8CE-9121A889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8CFC-6982-294A-ABFA-64C1A0D13BCF}"/>
              </a:ext>
            </a:extLst>
          </p:cNvPr>
          <p:cNvSpPr txBox="1"/>
          <p:nvPr userDrawn="1"/>
        </p:nvSpPr>
        <p:spPr>
          <a:xfrm>
            <a:off x="8325853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E936D-6A11-C44F-942B-2DED49317366}"/>
              </a:ext>
            </a:extLst>
          </p:cNvPr>
          <p:cNvSpPr txBox="1"/>
          <p:nvPr userDrawn="1"/>
        </p:nvSpPr>
        <p:spPr>
          <a:xfrm>
            <a:off x="7940842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0B8D-1721-C14A-8963-980C6B4ACC25}"/>
              </a:ext>
            </a:extLst>
          </p:cNvPr>
          <p:cNvSpPr txBox="1"/>
          <p:nvPr userDrawn="1"/>
        </p:nvSpPr>
        <p:spPr>
          <a:xfrm>
            <a:off x="7257448" y="4812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866E6A9-0BB0-4EBF-A5C2-611E2253A3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A8EF94-304C-B7FD-635E-AF0583FC5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2A73DB-53A7-EE57-E80B-29FDA493A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42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3505200" y="394156"/>
            <a:ext cx="4953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lvl="4" algn="r"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doc.: IEEE 802.15-25-0051-01-wng0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6BDF95-B92A-A917-90F6-D44BC10530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413854"/>
            <a:ext cx="1525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January 2025</a:t>
            </a:r>
            <a:endParaRPr lang="en-US" sz="1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AB2CC2-B985-EF78-915C-8329A99CE8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469556"/>
            <a:ext cx="220629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200" dirty="0"/>
              <a:t>Keitarou Kondou (NICT, Japan)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y-semicon.com/en/products/lsi-ic/transfer-je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cp.jp/en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4Y6fZRyz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l.com/en-in/blog/dell-introduces-world-s-first-wigig-based-wireless-dock-for-unparalleled-convenience-and-connectivit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AE1AA3-23A0-8159-A867-F51C8ACE7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Current Status of 3e Device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92AFBA-B708-A486-CF02-21048CB26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81200"/>
          </a:xfrm>
        </p:spPr>
        <p:txBody>
          <a:bodyPr/>
          <a:lstStyle/>
          <a:p>
            <a:r>
              <a:rPr kumimoji="1" lang="en-US" altLang="ja-JP" dirty="0"/>
              <a:t>Keitarou Kondou</a:t>
            </a:r>
          </a:p>
          <a:p>
            <a:endParaRPr kumimoji="1" lang="en-US" altLang="ja-JP" dirty="0"/>
          </a:p>
          <a:p>
            <a:r>
              <a:rPr kumimoji="1" lang="en-US" altLang="ja-JP" sz="2400" dirty="0"/>
              <a:t>National Institute of Information and Communications Technology, Japan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7DB806-9440-7E99-0449-E6494DDF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B9A57-80D4-F419-D133-069EF4C19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7C2EA8-E7B5-6BF3-EC57-A1D86959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ja-JP" dirty="0"/>
              <a:t>Development of </a:t>
            </a:r>
            <a:r>
              <a:rPr lang="en-US" altLang="ja-JP" dirty="0" err="1"/>
              <a:t>mmWave</a:t>
            </a:r>
            <a:r>
              <a:rPr lang="en-US" altLang="ja-JP" dirty="0"/>
              <a:t> Hardware(4)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A6EDF3-5C99-C3C5-04A6-83581B728F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b="1" dirty="0"/>
              <a:t>Other Developments in </a:t>
            </a:r>
            <a:r>
              <a:rPr lang="en-US" altLang="ja-JP" sz="2000" b="1" dirty="0" err="1"/>
              <a:t>mmWave</a:t>
            </a:r>
            <a:r>
              <a:rPr lang="en-US" altLang="ja-JP" sz="2000" b="1" dirty="0"/>
              <a:t> Technology</a:t>
            </a:r>
          </a:p>
          <a:p>
            <a:pPr marL="0" indent="0">
              <a:buNone/>
            </a:pPr>
            <a:endParaRPr lang="en-US" altLang="ja-JP" sz="2000" b="1" dirty="0"/>
          </a:p>
          <a:p>
            <a:r>
              <a:rPr lang="en-US" altLang="ja-JP" sz="2000" b="1" dirty="0"/>
              <a:t>Fixed Wireless Access (FWA)</a:t>
            </a:r>
          </a:p>
          <a:p>
            <a:pPr lvl="1"/>
            <a:r>
              <a:rPr lang="en-US" altLang="ja-JP" sz="1800" dirty="0"/>
              <a:t>Bridging existing networks with high-speed connectivity.</a:t>
            </a:r>
          </a:p>
          <a:p>
            <a:pPr lvl="1"/>
            <a:r>
              <a:rPr lang="en-US" altLang="ja-JP" sz="1800" dirty="0"/>
              <a:t>Successfully adapted to the market with available devices.</a:t>
            </a:r>
          </a:p>
          <a:p>
            <a:r>
              <a:rPr lang="en-US" altLang="ja-JP" sz="2000" b="1" dirty="0"/>
              <a:t>Smartphones and Routers</a:t>
            </a:r>
          </a:p>
          <a:p>
            <a:pPr lvl="1"/>
            <a:r>
              <a:rPr lang="en-US" altLang="ja-JP" sz="1800" dirty="0"/>
              <a:t>Some high-end smartphones integrated </a:t>
            </a:r>
            <a:r>
              <a:rPr lang="en-US" altLang="ja-JP" sz="1800" dirty="0" err="1"/>
              <a:t>mmWave</a:t>
            </a:r>
            <a:r>
              <a:rPr lang="en-US" altLang="ja-JP" sz="1800" dirty="0"/>
              <a:t> technology.</a:t>
            </a:r>
          </a:p>
          <a:p>
            <a:pPr lvl="1"/>
            <a:r>
              <a:rPr lang="en-US" altLang="ja-JP" sz="1800" dirty="0"/>
              <a:t>Wi-Gig solutions employed in advanced Wi-Fi routers.</a:t>
            </a:r>
          </a:p>
          <a:p>
            <a:r>
              <a:rPr lang="en-US" altLang="ja-JP" sz="2000" b="1" dirty="0"/>
              <a:t>VR Headset </a:t>
            </a:r>
          </a:p>
          <a:p>
            <a:pPr lvl="1"/>
            <a:r>
              <a:rPr lang="en-US" altLang="ja-JP" sz="1800" dirty="0"/>
              <a:t>Prototypes and activities for transferring uncompressed video.</a:t>
            </a:r>
          </a:p>
          <a:p>
            <a:pPr lvl="1"/>
            <a:r>
              <a:rPr lang="en-US" altLang="ja-JP" sz="1800" dirty="0"/>
              <a:t>Designed for low-latency, high-bandwidth applications in immersive experiences.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10D3AD-7CB6-79EE-0107-00AE83BA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US"/>
              <a:t>Slide </a:t>
            </a:r>
            <a:fld id="{C251FCF5-DCE1-4BE7-BAC9-5817EB43EA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7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42F5EE-792B-D69A-F03B-48976193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Transition to IEEE 802.15.3d/e (1)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D2C48F-7A47-CBFE-F418-CACA8E656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311D9B4-0FDC-1D79-8B65-61CEF358C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627281"/>
              </p:ext>
            </p:extLst>
          </p:nvPr>
        </p:nvGraphicFramePr>
        <p:xfrm>
          <a:off x="533400" y="2057400"/>
          <a:ext cx="79248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2015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236580AB-4E0F-89C4-AC77-03D4852B766B}"/>
              </a:ext>
            </a:extLst>
          </p:cNvPr>
          <p:cNvSpPr/>
          <p:nvPr/>
        </p:nvSpPr>
        <p:spPr bwMode="auto">
          <a:xfrm>
            <a:off x="4344988" y="3200400"/>
            <a:ext cx="3503612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TG3e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CE0EB5C4-CD07-8B48-1D4A-732268CD380E}"/>
              </a:ext>
            </a:extLst>
          </p:cNvPr>
          <p:cNvSpPr/>
          <p:nvPr/>
        </p:nvSpPr>
        <p:spPr bwMode="auto">
          <a:xfrm>
            <a:off x="533400" y="4515097"/>
            <a:ext cx="15240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IG THz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矢印: 五方向 19">
            <a:extLst>
              <a:ext uri="{FF2B5EF4-FFF2-40B4-BE49-F238E27FC236}">
                <a16:creationId xmlns:a16="http://schemas.microsoft.com/office/drawing/2014/main" id="{16AB587F-2B76-6D4B-5FAE-E99C28A02DD6}"/>
              </a:ext>
            </a:extLst>
          </p:cNvPr>
          <p:cNvSpPr/>
          <p:nvPr/>
        </p:nvSpPr>
        <p:spPr bwMode="auto">
          <a:xfrm>
            <a:off x="2057400" y="4515097"/>
            <a:ext cx="5334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Times New Roman" pitchFamily="18" charset="0"/>
              </a:rPr>
              <a:t>SG</a:t>
            </a:r>
            <a:endParaRPr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矢印: 五方向 20">
            <a:extLst>
              <a:ext uri="{FF2B5EF4-FFF2-40B4-BE49-F238E27FC236}">
                <a16:creationId xmlns:a16="http://schemas.microsoft.com/office/drawing/2014/main" id="{265ECB6C-501D-3002-92C3-E3D2FEC1ACE4}"/>
              </a:ext>
            </a:extLst>
          </p:cNvPr>
          <p:cNvSpPr/>
          <p:nvPr/>
        </p:nvSpPr>
        <p:spPr bwMode="auto">
          <a:xfrm>
            <a:off x="2590800" y="4515097"/>
            <a:ext cx="54864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TG3d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CDD83E0D-5C3D-7DD6-EAE5-DEFC4FDC9DD0}"/>
              </a:ext>
            </a:extLst>
          </p:cNvPr>
          <p:cNvSpPr/>
          <p:nvPr/>
        </p:nvSpPr>
        <p:spPr bwMode="auto">
          <a:xfrm>
            <a:off x="3811588" y="3200400"/>
            <a:ext cx="5334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Times New Roman" pitchFamily="18" charset="0"/>
              </a:rPr>
              <a:t>SG</a:t>
            </a:r>
            <a:endParaRPr lang="ja-JP" altLang="en-US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矢印: 折線 22">
            <a:extLst>
              <a:ext uri="{FF2B5EF4-FFF2-40B4-BE49-F238E27FC236}">
                <a16:creationId xmlns:a16="http://schemas.microsoft.com/office/drawing/2014/main" id="{DA6974EC-95C5-556E-741A-E5191A7E2544}"/>
              </a:ext>
            </a:extLst>
          </p:cNvPr>
          <p:cNvSpPr/>
          <p:nvPr/>
        </p:nvSpPr>
        <p:spPr bwMode="auto">
          <a:xfrm>
            <a:off x="3429000" y="3276600"/>
            <a:ext cx="382588" cy="1238497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3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FD52-A33E-542A-8D51-304CFCBD2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F929D5-E019-CEFC-1FFF-9BCC36A5D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Transition to IEEE 802.15.3d/e</a:t>
            </a:r>
            <a:r>
              <a:rPr lang="ja-JP" altLang="en-US" b="1" dirty="0"/>
              <a:t> </a:t>
            </a:r>
            <a:r>
              <a:rPr lang="en-US" altLang="ja-JP" b="1" dirty="0"/>
              <a:t>(2)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425C12-830A-4F6E-265C-AB56FBEB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A36BE6-2500-B111-C3E7-44DAEEB4FFF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44" y="2222387"/>
            <a:ext cx="2160240" cy="176719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DD04D0-3508-60CE-77FA-BAD8455F41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76" y="3404603"/>
            <a:ext cx="1776730" cy="17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0D09240-3103-D77F-7076-A00B823C02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96491"/>
            <a:ext cx="4388485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9E4531-C24D-AF66-952F-AAA692AD0618}"/>
              </a:ext>
            </a:extLst>
          </p:cNvPr>
          <p:cNvSpPr txBox="1"/>
          <p:nvPr/>
        </p:nvSpPr>
        <p:spPr>
          <a:xfrm>
            <a:off x="1903585" y="5855839"/>
            <a:ext cx="6554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A. Estrada</a:t>
            </a:r>
            <a:r>
              <a:rPr lang="en-US" altLang="ja-JP" sz="1600" dirty="0"/>
              <a:t>, “TG3e Technical Guidance Document,“ IEEE Doc. 15-15/0109r7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7683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BF6B0D-3E90-D6D5-46F8-D1C57B69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Recent IEEE 802.15.3e Devices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FA377A-E12A-7EF4-5FBA-B92C61368FE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27976" y="1600199"/>
            <a:ext cx="5382624" cy="4364251"/>
          </a:xfrm>
        </p:spPr>
        <p:txBody>
          <a:bodyPr/>
          <a:lstStyle/>
          <a:p>
            <a:r>
              <a:rPr kumimoji="1" lang="en-US" altLang="ja-JP" sz="1600" b="1" dirty="0"/>
              <a:t>Standards Compliance: </a:t>
            </a:r>
            <a:r>
              <a:rPr kumimoji="1" lang="en-US" altLang="ja-JP" sz="1600" dirty="0"/>
              <a:t>Fully compliant with the IEEE 802.15.3e standard.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Implements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 charset="0"/>
              </a:rPr>
              <a:t>full PHY and MAC 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functionality.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Built-in RISC CPU supports automated connections.</a:t>
            </a:r>
          </a:p>
          <a:p>
            <a:pPr lvl="1"/>
            <a:endParaRPr kumimoji="1" lang="en-US" altLang="ja-JP" sz="800" dirty="0"/>
          </a:p>
          <a:p>
            <a:r>
              <a:rPr kumimoji="1" lang="en-US" altLang="ja-JP" sz="1600" b="1" dirty="0"/>
              <a:t>High-Speed Capability:</a:t>
            </a:r>
            <a:r>
              <a:rPr kumimoji="1" lang="en-US" altLang="ja-JP" sz="1600" dirty="0"/>
              <a:t> Supports data rates up to </a:t>
            </a:r>
            <a:r>
              <a:rPr kumimoji="1" lang="en-US" altLang="ja-JP" sz="1600" dirty="0">
                <a:solidFill>
                  <a:srgbClr val="0000FF"/>
                </a:solidFill>
              </a:rPr>
              <a:t>6.3 Gbps</a:t>
            </a:r>
            <a:r>
              <a:rPr kumimoji="1" lang="en-US" altLang="ja-JP" sz="1600" dirty="0"/>
              <a:t> for peer-to-peer communication. </a:t>
            </a:r>
          </a:p>
          <a:p>
            <a:endParaRPr kumimoji="1" lang="en-US" altLang="ja-JP" sz="1600" b="1" dirty="0"/>
          </a:p>
          <a:p>
            <a:r>
              <a:rPr kumimoji="1" lang="en-US" altLang="ja-JP" sz="1600" b="1" dirty="0"/>
              <a:t>Up-to-Date Connectivity:</a:t>
            </a:r>
          </a:p>
          <a:p>
            <a:pPr lvl="1"/>
            <a:r>
              <a:rPr kumimoji="1" lang="en-US" altLang="ja-JP" sz="1400" b="1" dirty="0"/>
              <a:t>USB 3.1 Gen2 </a:t>
            </a:r>
            <a:r>
              <a:rPr kumimoji="1" lang="en-US" altLang="ja-JP" sz="1400" dirty="0"/>
              <a:t>for flexible device integration.</a:t>
            </a:r>
          </a:p>
          <a:p>
            <a:pPr lvl="1"/>
            <a:r>
              <a:rPr kumimoji="1" lang="en-US" altLang="ja-JP" sz="1400" b="1" dirty="0"/>
              <a:t>XGE</a:t>
            </a:r>
            <a:r>
              <a:rPr kumimoji="1" lang="en-US" altLang="ja-JP" sz="1400" dirty="0"/>
              <a:t> to enable a high-speed wireless Ethernet link</a:t>
            </a:r>
          </a:p>
          <a:p>
            <a:pPr lvl="1"/>
            <a:r>
              <a:rPr kumimoji="1" lang="en-US" altLang="ja-JP" sz="1400" b="1" dirty="0"/>
              <a:t>PCIe 3.0</a:t>
            </a:r>
            <a:r>
              <a:rPr kumimoji="1" lang="en-US" altLang="ja-JP" sz="1400" dirty="0"/>
              <a:t> available for prototyping or more</a:t>
            </a:r>
          </a:p>
          <a:p>
            <a:pPr lvl="1"/>
            <a:endParaRPr kumimoji="1" lang="en-US" altLang="ja-JP" sz="1400" dirty="0"/>
          </a:p>
          <a:p>
            <a:r>
              <a:rPr kumimoji="1" lang="en-US" altLang="ja-JP" sz="1600" b="1" dirty="0"/>
              <a:t>Unique Feature:</a:t>
            </a:r>
          </a:p>
          <a:p>
            <a:pPr lvl="1"/>
            <a:r>
              <a:rPr kumimoji="1" lang="en-US" altLang="ja-JP" sz="1400" dirty="0"/>
              <a:t>Incorporates </a:t>
            </a:r>
            <a:r>
              <a:rPr kumimoji="1" lang="en-US" altLang="ja-JP" sz="1400" dirty="0">
                <a:solidFill>
                  <a:srgbClr val="0000FF"/>
                </a:solidFill>
              </a:rPr>
              <a:t>a UFS </a:t>
            </a:r>
            <a:r>
              <a:rPr kumimoji="1" lang="en-US" altLang="ja-JP" sz="1400" b="1" dirty="0">
                <a:solidFill>
                  <a:srgbClr val="0000FF"/>
                </a:solidFill>
              </a:rPr>
              <a:t>host</a:t>
            </a:r>
            <a:r>
              <a:rPr kumimoji="1" lang="en-US" altLang="ja-JP" sz="1400" dirty="0">
                <a:solidFill>
                  <a:srgbClr val="0000FF"/>
                </a:solidFill>
              </a:rPr>
              <a:t> architecture </a:t>
            </a:r>
            <a:r>
              <a:rPr kumimoji="1" lang="en-US" altLang="ja-JP" sz="1400" dirty="0"/>
              <a:t>for direct, high-speed storage connectivity.</a:t>
            </a:r>
            <a:endParaRPr kumimoji="1" lang="ja-JP" altLang="en-US" sz="14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F2A68786-AA7C-C2E5-29C2-3E8DBC64AB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72" y="2378506"/>
            <a:ext cx="2047523" cy="1919553"/>
          </a:xfrm>
          <a:prstGeom prst="rect">
            <a:avLst/>
          </a:prstGeom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4C7D8D-CB6B-E868-909A-2DC7B17A2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78592F-4AB1-2A59-EF3F-9D83710858EB}"/>
              </a:ext>
            </a:extLst>
          </p:cNvPr>
          <p:cNvSpPr txBox="1"/>
          <p:nvPr/>
        </p:nvSpPr>
        <p:spPr>
          <a:xfrm>
            <a:off x="1066800" y="5964451"/>
            <a:ext cx="6858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/>
              <a:t>Sony Semiconductor Solutions,</a:t>
            </a:r>
            <a:r>
              <a:rPr lang="en-US" altLang="ja-JP" sz="1050" dirty="0"/>
              <a:t> "LSI Compatible with </a:t>
            </a:r>
            <a:r>
              <a:rPr lang="en-US" altLang="ja-JP" sz="1050" dirty="0" err="1"/>
              <a:t>TransferJet</a:t>
            </a:r>
            <a:r>
              <a:rPr lang="en-US" altLang="ja-JP" sz="1050" dirty="0"/>
              <a:t> X, a High-speed Wireless Communication Technology," [Online]. Available: </a:t>
            </a:r>
            <a:r>
              <a:rPr lang="en-US" altLang="ja-JP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https://www.sony-semicon.com/en/products/lsi-ic/transfer-jet.html</a:t>
            </a:r>
            <a:r>
              <a:rPr lang="en-US" altLang="ja-JP" sz="1050" dirty="0"/>
              <a:t>.</a:t>
            </a:r>
            <a:endParaRPr lang="ja-JP" altLang="en-US" sz="10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F97878-CB56-5ECC-42C8-1570E950CC9F}"/>
              </a:ext>
            </a:extLst>
          </p:cNvPr>
          <p:cNvSpPr txBox="1"/>
          <p:nvPr/>
        </p:nvSpPr>
        <p:spPr>
          <a:xfrm>
            <a:off x="629467" y="4329989"/>
            <a:ext cx="259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Compact package with integrated antenna for </a:t>
            </a:r>
            <a:r>
              <a:rPr kumimoji="1" lang="en-US" altLang="ja-JP" sz="1400" dirty="0" err="1"/>
              <a:t>TransferJet</a:t>
            </a:r>
            <a:r>
              <a:rPr kumimoji="1" lang="en-US" altLang="ja-JP" sz="1400" dirty="0"/>
              <a:t> X SoC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8658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4850A-9106-787F-863F-1F57DE55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Applications leveraging high-speed and low-power communication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E85DF8-20CD-4D64-F183-9959B957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191DC45-8AE6-4B2B-EEAF-26889AD5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523866"/>
            <a:ext cx="3733800" cy="212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13E8E3-AA96-A1C5-C635-8D00FB916341}"/>
              </a:ext>
            </a:extLst>
          </p:cNvPr>
          <p:cNvSpPr txBox="1"/>
          <p:nvPr/>
        </p:nvSpPr>
        <p:spPr>
          <a:xfrm>
            <a:off x="563995" y="4825436"/>
            <a:ext cx="39868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/>
              <a:t>HRCP R&amp;D Partnership,</a:t>
            </a:r>
            <a:r>
              <a:rPr lang="en-US" altLang="ja-JP" sz="1400" dirty="0"/>
              <a:t> </a:t>
            </a:r>
          </a:p>
          <a:p>
            <a:r>
              <a:rPr lang="en-US" altLang="ja-JP" sz="1400" dirty="0"/>
              <a:t>"A new field trial at Delhi Metro Stations," [Online].  </a:t>
            </a:r>
            <a:r>
              <a:rPr lang="en-US" altLang="ja-JP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https://www.hrcp.jp/en/index.html</a:t>
            </a:r>
            <a:r>
              <a:rPr lang="en-US" altLang="ja-JP" sz="1400" dirty="0"/>
              <a:t>. </a:t>
            </a:r>
            <a:endParaRPr lang="ja-JP" altLang="en-US" sz="1400" dirty="0"/>
          </a:p>
        </p:txBody>
      </p:sp>
      <p:pic>
        <p:nvPicPr>
          <p:cNvPr id="9" name="コンテンツ プレースホルダー 5">
            <a:extLst>
              <a:ext uri="{FF2B5EF4-FFF2-40B4-BE49-F238E27FC236}">
                <a16:creationId xmlns:a16="http://schemas.microsoft.com/office/drawing/2014/main" id="{F2A68786-AA7C-C2E5-29C2-3E8DBC64AB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3840" y="4305300"/>
            <a:ext cx="894080" cy="838200"/>
          </a:xfrm>
          <a:prstGeom prst="rect">
            <a:avLst/>
          </a:prstGeom>
        </p:spPr>
      </p:pic>
      <p:pic>
        <p:nvPicPr>
          <p:cNvPr id="11" name="コンテンツ プレースホルダー 5">
            <a:extLst>
              <a:ext uri="{FF2B5EF4-FFF2-40B4-BE49-F238E27FC236}">
                <a16:creationId xmlns:a16="http://schemas.microsoft.com/office/drawing/2014/main" id="{E1CD8DE2-96F3-9A43-F6E6-F92D2A0998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593840" y="2345489"/>
            <a:ext cx="89408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6783896-3366-29E5-B1EA-AACEDDDE1A9B}"/>
              </a:ext>
            </a:extLst>
          </p:cNvPr>
          <p:cNvSpPr/>
          <p:nvPr/>
        </p:nvSpPr>
        <p:spPr bwMode="auto">
          <a:xfrm>
            <a:off x="5501288" y="2454404"/>
            <a:ext cx="902052" cy="5982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UFS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6EEF7839-AA6A-AC81-C22B-AE89BBDF48F0}"/>
              </a:ext>
            </a:extLst>
          </p:cNvPr>
          <p:cNvSpPr/>
          <p:nvPr/>
        </p:nvSpPr>
        <p:spPr bwMode="auto">
          <a:xfrm>
            <a:off x="5222240" y="2214479"/>
            <a:ext cx="2362200" cy="10668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487A774-126B-5284-B246-3650495896AF}"/>
              </a:ext>
            </a:extLst>
          </p:cNvPr>
          <p:cNvSpPr/>
          <p:nvPr/>
        </p:nvSpPr>
        <p:spPr bwMode="auto">
          <a:xfrm>
            <a:off x="5257800" y="4191000"/>
            <a:ext cx="2362200" cy="106680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CF38A5D-2BBF-7DEB-BA1F-B82C15E6031A}"/>
              </a:ext>
            </a:extLst>
          </p:cNvPr>
          <p:cNvSpPr/>
          <p:nvPr/>
        </p:nvSpPr>
        <p:spPr bwMode="auto">
          <a:xfrm>
            <a:off x="5501288" y="4425262"/>
            <a:ext cx="902052" cy="59827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UFS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EDB2293-53E8-B138-9B50-60A2553B9420}"/>
              </a:ext>
            </a:extLst>
          </p:cNvPr>
          <p:cNvSpPr/>
          <p:nvPr/>
        </p:nvSpPr>
        <p:spPr bwMode="auto">
          <a:xfrm>
            <a:off x="6688914" y="5211429"/>
            <a:ext cx="703932" cy="32134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USB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矢印: 左カーブ 16">
            <a:extLst>
              <a:ext uri="{FF2B5EF4-FFF2-40B4-BE49-F238E27FC236}">
                <a16:creationId xmlns:a16="http://schemas.microsoft.com/office/drawing/2014/main" id="{E9732C9D-61BB-C5BF-CF12-BD5D017B06F9}"/>
              </a:ext>
            </a:extLst>
          </p:cNvPr>
          <p:cNvSpPr/>
          <p:nvPr/>
        </p:nvSpPr>
        <p:spPr bwMode="auto">
          <a:xfrm>
            <a:off x="6096000" y="2667000"/>
            <a:ext cx="902052" cy="2192577"/>
          </a:xfrm>
          <a:prstGeom prst="curved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稲妻 17">
            <a:extLst>
              <a:ext uri="{FF2B5EF4-FFF2-40B4-BE49-F238E27FC236}">
                <a16:creationId xmlns:a16="http://schemas.microsoft.com/office/drawing/2014/main" id="{CB0EA44D-9F39-7E54-400D-5CE5BB013166}"/>
              </a:ext>
            </a:extLst>
          </p:cNvPr>
          <p:cNvSpPr/>
          <p:nvPr/>
        </p:nvSpPr>
        <p:spPr bwMode="auto">
          <a:xfrm rot="11711440">
            <a:off x="6978561" y="3232925"/>
            <a:ext cx="304800" cy="876300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4B977609-EC49-E1ED-FAF4-18F1FF87AB9D}"/>
              </a:ext>
            </a:extLst>
          </p:cNvPr>
          <p:cNvSpPr/>
          <p:nvPr/>
        </p:nvSpPr>
        <p:spPr bwMode="auto">
          <a:xfrm>
            <a:off x="6058134" y="4798181"/>
            <a:ext cx="1799492" cy="1217656"/>
          </a:xfrm>
          <a:custGeom>
            <a:avLst/>
            <a:gdLst>
              <a:gd name="connsiteX0" fmla="*/ 0 w 1799492"/>
              <a:gd name="connsiteY0" fmla="*/ 57071 h 1217656"/>
              <a:gd name="connsiteX1" fmla="*/ 867507 w 1799492"/>
              <a:gd name="connsiteY1" fmla="*/ 86379 h 1217656"/>
              <a:gd name="connsiteX2" fmla="*/ 1043353 w 1799492"/>
              <a:gd name="connsiteY2" fmla="*/ 877687 h 1217656"/>
              <a:gd name="connsiteX3" fmla="*/ 1799492 w 1799492"/>
              <a:gd name="connsiteY3" fmla="*/ 1217656 h 121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492" h="1217656">
                <a:moveTo>
                  <a:pt x="0" y="57071"/>
                </a:moveTo>
                <a:cubicBezTo>
                  <a:pt x="346807" y="3340"/>
                  <a:pt x="693615" y="-50390"/>
                  <a:pt x="867507" y="86379"/>
                </a:cubicBezTo>
                <a:cubicBezTo>
                  <a:pt x="1041399" y="223148"/>
                  <a:pt x="888022" y="689141"/>
                  <a:pt x="1043353" y="877687"/>
                </a:cubicBezTo>
                <a:cubicBezTo>
                  <a:pt x="1198684" y="1066233"/>
                  <a:pt x="1499088" y="1141944"/>
                  <a:pt x="1799492" y="1217656"/>
                </a:cubicBezTo>
              </a:path>
            </a:pathLst>
          </a:custGeom>
          <a:noFill/>
          <a:ln w="101600" cap="flat" cmpd="sng" algn="ctr">
            <a:solidFill>
              <a:srgbClr val="2AB1FF">
                <a:alpha val="64000"/>
              </a:srgbClr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6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15C476-4E44-E5BF-B063-492950C8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Future Prospects</a:t>
            </a:r>
            <a:br>
              <a:rPr lang="en-US" altLang="ja-JP" sz="3600" dirty="0"/>
            </a:br>
            <a:r>
              <a:rPr lang="en-US" altLang="ja-JP" sz="2400" b="1" dirty="0"/>
              <a:t>Leveraging 3e Device</a:t>
            </a:r>
            <a:r>
              <a:rPr lang="en-US" altLang="ja-JP" sz="2400" dirty="0"/>
              <a:t> for </a:t>
            </a:r>
            <a:r>
              <a:rPr lang="en-US" altLang="ja-JP" sz="2400" b="1" dirty="0"/>
              <a:t>Practical Terahertz Prototyping</a:t>
            </a:r>
            <a:endParaRPr kumimoji="1" lang="ja-JP" altLang="en-US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B14CB4-CD26-E16C-89C2-EF412080429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kumimoji="1" lang="en-US" altLang="ja-JP" sz="2000" b="1" dirty="0"/>
              <a:t>3d and 3e Synergy:</a:t>
            </a:r>
          </a:p>
          <a:p>
            <a:pPr lvl="1"/>
            <a:r>
              <a:rPr kumimoji="1" lang="en-US" altLang="ja-JP" sz="1600" dirty="0"/>
              <a:t>Both standards share a similar MAC architecture, making it feasible to adapt existing 3e modules for 3d prototyping.</a:t>
            </a:r>
          </a:p>
          <a:p>
            <a:pPr lvl="1"/>
            <a:r>
              <a:rPr kumimoji="1" lang="en-US" altLang="ja-JP" sz="1600" dirty="0"/>
              <a:t>By upconverting the 60 GHz RF to the frequencies defined in 3d, early prototyping becomes achievable.</a:t>
            </a:r>
          </a:p>
          <a:p>
            <a:r>
              <a:rPr kumimoji="1" lang="en-US" altLang="ja-JP" sz="2000" b="1" dirty="0"/>
              <a:t>Testing 300 GHz Applications:</a:t>
            </a:r>
          </a:p>
          <a:p>
            <a:pPr lvl="1"/>
            <a:r>
              <a:rPr kumimoji="1" lang="en-US" altLang="ja-JP" sz="1600" dirty="0"/>
              <a:t>This approach allows testing the usability of 300 GHz communication with real-world applications.</a:t>
            </a:r>
          </a:p>
          <a:p>
            <a:pPr lvl="1"/>
            <a:r>
              <a:rPr kumimoji="1" lang="en-US" altLang="ja-JP" sz="1600" dirty="0"/>
              <a:t>Although operating with reduced bandwidth, it remains compliant with 3d specifications (e.g., 2.16 GHz bandwidth).</a:t>
            </a:r>
          </a:p>
          <a:p>
            <a:r>
              <a:rPr kumimoji="1" lang="en-US" altLang="ja-JP" sz="2000" b="1" dirty="0"/>
              <a:t>Implications for Early Adoption:</a:t>
            </a:r>
          </a:p>
          <a:p>
            <a:pPr lvl="1"/>
            <a:r>
              <a:rPr kumimoji="1" lang="en-US" altLang="ja-JP" sz="1600" dirty="0"/>
              <a:t>Enables developers to evaluate practical performance and explore new use cases for terahertz communication.</a:t>
            </a:r>
            <a:endParaRPr kumimoji="1" lang="ja-JP" altLang="en-US" sz="16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A9FBFD-0FFF-8266-E433-84F48322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8CBB2-EAF5-73F2-3C6E-A85B9553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E8960F-F6ED-9EAD-482B-FFA37E97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>
            <a:extLst>
              <a:ext uri="{FF2B5EF4-FFF2-40B4-BE49-F238E27FC236}">
                <a16:creationId xmlns:a16="http://schemas.microsoft.com/office/drawing/2014/main" id="{2335BB46-D7CE-B149-9330-F2BABA0F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Who am I </a:t>
            </a:r>
            <a:endParaRPr lang="ja-JP" altLang="en-US" b="1" dirty="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E07DDFEE-EA33-CDED-BA31-81B8564B42C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altLang="ja-JP" sz="1800" b="1" u="sng" dirty="0"/>
              <a:t>Background</a:t>
            </a:r>
          </a:p>
          <a:p>
            <a:pPr lvl="1"/>
            <a:r>
              <a:rPr lang="en-US" altLang="ja-JP" sz="1600" dirty="0"/>
              <a:t>Started my career as a signal processing engineer for recording devices at Sony.</a:t>
            </a:r>
          </a:p>
          <a:p>
            <a:pPr lvl="1"/>
            <a:r>
              <a:rPr lang="en-US" altLang="ja-JP" sz="1600" dirty="0"/>
              <a:t>Contributed to </a:t>
            </a:r>
            <a:r>
              <a:rPr lang="en-US" altLang="ja-JP" sz="1600" b="1" dirty="0"/>
              <a:t>IEEE 802.15.3c</a:t>
            </a:r>
            <a:r>
              <a:rPr lang="en-US" altLang="ja-JP" sz="1600" dirty="0"/>
              <a:t> standardization efforts in 2007, focusing on early </a:t>
            </a:r>
            <a:r>
              <a:rPr lang="en-US" altLang="ja-JP" sz="1600" dirty="0" err="1"/>
              <a:t>mmWave</a:t>
            </a:r>
            <a:r>
              <a:rPr lang="en-US" altLang="ja-JP" sz="1600" dirty="0"/>
              <a:t> communication development.</a:t>
            </a:r>
          </a:p>
          <a:p>
            <a:pPr lvl="1"/>
            <a:r>
              <a:rPr lang="en-US" altLang="ja-JP" sz="1600" dirty="0"/>
              <a:t>Continued working on hardware development for </a:t>
            </a:r>
            <a:r>
              <a:rPr lang="en-US" altLang="ja-JP" sz="1600" dirty="0" err="1"/>
              <a:t>mmWave</a:t>
            </a:r>
            <a:r>
              <a:rPr lang="en-US" altLang="ja-JP" sz="1600" dirty="0"/>
              <a:t> technologies.</a:t>
            </a:r>
          </a:p>
          <a:p>
            <a:r>
              <a:rPr lang="en-US" altLang="ja-JP" sz="1800" b="1" u="sng" dirty="0"/>
              <a:t>Current Focus</a:t>
            </a:r>
          </a:p>
          <a:p>
            <a:pPr lvl="1"/>
            <a:r>
              <a:rPr lang="en-US" altLang="ja-JP" sz="1600" dirty="0"/>
              <a:t>Actively involved in </a:t>
            </a:r>
            <a:r>
              <a:rPr lang="en-US" altLang="ja-JP" sz="1600" b="1" dirty="0"/>
              <a:t>IEEE 802.15.3e</a:t>
            </a:r>
            <a:r>
              <a:rPr lang="en-US" altLang="ja-JP" sz="1600" dirty="0"/>
              <a:t> and </a:t>
            </a:r>
            <a:r>
              <a:rPr lang="en-US" altLang="ja-JP" sz="1600" b="1" dirty="0"/>
              <a:t>802.15.3d</a:t>
            </a:r>
            <a:r>
              <a:rPr lang="en-US" altLang="ja-JP" sz="1600" dirty="0"/>
              <a:t> standardization.</a:t>
            </a:r>
          </a:p>
          <a:p>
            <a:pPr lvl="1"/>
            <a:r>
              <a:rPr lang="en-US" altLang="ja-JP" sz="1600" dirty="0"/>
              <a:t>Led the development of </a:t>
            </a:r>
            <a:r>
              <a:rPr lang="en-US" altLang="ja-JP" sz="1600" b="1" dirty="0"/>
              <a:t>SoC for IEEE 802.15.3e</a:t>
            </a:r>
            <a:r>
              <a:rPr lang="en-US" altLang="ja-JP" sz="1600" dirty="0"/>
              <a:t>, enabling innovative P2P communication solutions.</a:t>
            </a:r>
          </a:p>
          <a:p>
            <a:r>
              <a:rPr lang="en-US" altLang="ja-JP" sz="1800" b="1" u="sng" dirty="0"/>
              <a:t>Vision</a:t>
            </a:r>
          </a:p>
          <a:p>
            <a:pPr lvl="1"/>
            <a:r>
              <a:rPr lang="en-US" altLang="ja-JP" sz="1600" dirty="0"/>
              <a:t>Exploring new applications tailored for </a:t>
            </a:r>
            <a:r>
              <a:rPr lang="en-US" altLang="ja-JP" sz="1600" b="1" dirty="0" err="1"/>
              <a:t>mmWave</a:t>
            </a:r>
            <a:r>
              <a:rPr lang="en-US" altLang="ja-JP" sz="1600" dirty="0"/>
              <a:t> and </a:t>
            </a:r>
            <a:r>
              <a:rPr lang="en-US" altLang="ja-JP" sz="1600" b="1" dirty="0"/>
              <a:t>terahertz communication</a:t>
            </a:r>
            <a:r>
              <a:rPr lang="en-US" altLang="ja-JP" sz="1600" dirty="0"/>
              <a:t> to unlock future possibilities.</a:t>
            </a:r>
            <a:endParaRPr lang="ja-JP" altLang="en-US" sz="16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2BD188-B1A3-AF53-A631-DAF9C06A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FB5EC-756A-4EEA-E138-BD644CCCC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Introduction</a:t>
            </a:r>
            <a:endParaRPr lang="ja-JP" altLang="en-US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329935-B53E-0DB8-271F-52A3F11692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altLang="ja-JP" sz="1600" b="1" dirty="0"/>
              <a:t>Early History of Millimeter Wave Standardization</a:t>
            </a:r>
            <a:endParaRPr lang="en-US" altLang="ja-JP" sz="1600" dirty="0"/>
          </a:p>
          <a:p>
            <a:pPr lvl="1"/>
            <a:r>
              <a:rPr lang="en-US" altLang="ja-JP" sz="1400" dirty="0"/>
              <a:t>IEEE 802.15.3c (2009) and initial efforts within IEEE 802.15 WG.</a:t>
            </a:r>
          </a:p>
          <a:p>
            <a:pPr lvl="1"/>
            <a:r>
              <a:rPr lang="en-US" altLang="ja-JP" sz="1400" dirty="0"/>
              <a:t>Related standards: IEEE 802.11ad (</a:t>
            </a:r>
            <a:r>
              <a:rPr lang="en-US" altLang="ja-JP" sz="1400" dirty="0" err="1"/>
              <a:t>WiGig</a:t>
            </a:r>
            <a:r>
              <a:rPr lang="en-US" altLang="ja-JP" sz="1400" dirty="0"/>
              <a:t>), ETSI activities.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Development of </a:t>
            </a:r>
            <a:r>
              <a:rPr lang="en-US" altLang="ja-JP" sz="1600" b="1" dirty="0" err="1"/>
              <a:t>mmWave</a:t>
            </a:r>
            <a:r>
              <a:rPr lang="en-US" altLang="ja-JP" sz="1600" b="1" dirty="0"/>
              <a:t> Hardware</a:t>
            </a:r>
            <a:endParaRPr lang="en-US" altLang="ja-JP" sz="1600" dirty="0"/>
          </a:p>
          <a:p>
            <a:pPr lvl="1"/>
            <a:r>
              <a:rPr lang="en-US" altLang="ja-JP" sz="1400" b="1" dirty="0"/>
              <a:t>Early Adaptations</a:t>
            </a:r>
            <a:r>
              <a:rPr lang="en-US" altLang="ja-JP" sz="1400" dirty="0"/>
              <a:t>: Some commercialized chips.</a:t>
            </a:r>
          </a:p>
          <a:p>
            <a:pPr lvl="1"/>
            <a:r>
              <a:rPr lang="en-US" altLang="ja-JP" sz="1400" b="1" dirty="0"/>
              <a:t>802.15.3c Device Implementations</a:t>
            </a:r>
            <a:r>
              <a:rPr lang="en-US" altLang="ja-JP" sz="1400" dirty="0"/>
              <a:t>: Examples of prototype and early hardware.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Transition to IEEE 802.15.3d/e</a:t>
            </a:r>
            <a:endParaRPr lang="en-US" altLang="ja-JP" sz="1600" dirty="0"/>
          </a:p>
          <a:p>
            <a:pPr lvl="1"/>
            <a:r>
              <a:rPr lang="en-US" altLang="ja-JP" sz="1400" dirty="0"/>
              <a:t>Evolution from 3c to 3e and 3d.</a:t>
            </a:r>
          </a:p>
          <a:p>
            <a:pPr lvl="1"/>
            <a:r>
              <a:rPr lang="en-US" altLang="ja-JP" sz="1400" dirty="0"/>
              <a:t>Synergies and differences in applications.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Recent IEEE 802.15.3e Devices</a:t>
            </a:r>
            <a:endParaRPr lang="en-US" altLang="ja-JP" sz="1600" dirty="0"/>
          </a:p>
          <a:p>
            <a:pPr lvl="1"/>
            <a:r>
              <a:rPr lang="en-US" altLang="ja-JP" sz="1400" dirty="0"/>
              <a:t>Example: </a:t>
            </a:r>
            <a:r>
              <a:rPr lang="en-US" altLang="ja-JP" sz="1400" dirty="0" err="1"/>
              <a:t>TransferJet</a:t>
            </a:r>
            <a:r>
              <a:rPr lang="en-US" altLang="ja-JP" sz="1400" dirty="0"/>
              <a:t> X as a next-gen </a:t>
            </a:r>
            <a:r>
              <a:rPr lang="en-US" altLang="ja-JP" sz="1400" dirty="0" err="1"/>
              <a:t>mmWave</a:t>
            </a:r>
            <a:r>
              <a:rPr lang="en-US" altLang="ja-JP" sz="1400" dirty="0"/>
              <a:t> P2P device.</a:t>
            </a:r>
          </a:p>
          <a:p>
            <a:pPr lvl="1"/>
            <a:r>
              <a:rPr lang="en-US" altLang="ja-JP" sz="1400" dirty="0"/>
              <a:t>Applications leveraging high-speed and low-power communication.</a:t>
            </a:r>
          </a:p>
          <a:p>
            <a:pPr>
              <a:buFont typeface="+mj-lt"/>
              <a:buAutoNum type="arabicPeriod"/>
            </a:pPr>
            <a:r>
              <a:rPr lang="en-US" altLang="ja-JP" sz="1600" b="1" dirty="0"/>
              <a:t>Future Prospects</a:t>
            </a:r>
            <a:endParaRPr lang="en-US" altLang="ja-JP" sz="1600" dirty="0"/>
          </a:p>
          <a:p>
            <a:pPr lvl="1"/>
            <a:r>
              <a:rPr lang="en-US" altLang="ja-JP" sz="1400" dirty="0"/>
              <a:t>IEEE 802.15.3d and terahertz communication.</a:t>
            </a:r>
          </a:p>
          <a:p>
            <a:pPr lvl="1"/>
            <a:r>
              <a:rPr lang="en-US" altLang="ja-JP" sz="1400" dirty="0"/>
              <a:t>Applications extending beyond </a:t>
            </a:r>
            <a:r>
              <a:rPr lang="en-US" altLang="ja-JP" sz="1400" dirty="0" err="1"/>
              <a:t>mmWave</a:t>
            </a:r>
            <a:r>
              <a:rPr lang="en-US" altLang="ja-JP" sz="1400" dirty="0"/>
              <a:t>.</a:t>
            </a:r>
          </a:p>
          <a:p>
            <a:endParaRPr kumimoji="1" lang="en-US" altLang="ja-JP" sz="16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2F4365-7909-780A-019D-8961A176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65A64-6E57-D6CB-1530-5BFD22A6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2520541b.jpg">
            <a:extLst>
              <a:ext uri="{FF2B5EF4-FFF2-40B4-BE49-F238E27FC236}">
                <a16:creationId xmlns:a16="http://schemas.microsoft.com/office/drawing/2014/main" id="{CFA16D40-2EB1-DD4A-F7F6-4B25DF59A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" y="100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2520542a.jpg">
            <a:extLst>
              <a:ext uri="{FF2B5EF4-FFF2-40B4-BE49-F238E27FC236}">
                <a16:creationId xmlns:a16="http://schemas.microsoft.com/office/drawing/2014/main" id="{EDF9F8B0-6D6E-2BD3-2212-C7CFF318F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7503" y="13528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5651BED-4ABB-7C1F-EFD7-D6F3264C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29" y="1004888"/>
            <a:ext cx="8260341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4400" b="1" kern="0" dirty="0"/>
              <a:t>DISCLAIMER</a:t>
            </a:r>
          </a:p>
          <a:p>
            <a:pPr>
              <a:defRPr/>
            </a:pPr>
            <a:endParaRPr lang="en-US" sz="3200" b="1" kern="0" dirty="0"/>
          </a:p>
          <a:p>
            <a:pPr marL="0" marR="0" algn="l"/>
            <a:r>
              <a:rPr lang="en-US" sz="3200" b="1" kern="0" dirty="0"/>
              <a:t>The use of any particular/specific brands of components, equipment, or instruments as a part of the demonstration and presentation does not constitute an endorsement of those brands by IEEE, IEEE SA, or the IEEE LMSC.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C9EC13B-3B2E-1E8E-3372-A8666DC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88645-B315-8515-FAC6-97714C1F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Early History of Millimeter Wave Standardization </a:t>
            </a:r>
            <a:r>
              <a:rPr lang="en-US" altLang="ja-JP" b="1" dirty="0"/>
              <a:t>(1)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107F98-1538-8C7E-10D3-820D4D4D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21288E9-C682-7581-715D-018CACAF9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40465"/>
              </p:ext>
            </p:extLst>
          </p:nvPr>
        </p:nvGraphicFramePr>
        <p:xfrm>
          <a:off x="533400" y="2057400"/>
          <a:ext cx="77724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54564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1887827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739067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606480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2008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2009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2010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2011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2012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1339C95F-4828-5492-BBDF-F847BC08CDBF}"/>
              </a:ext>
            </a:extLst>
          </p:cNvPr>
          <p:cNvSpPr/>
          <p:nvPr/>
        </p:nvSpPr>
        <p:spPr bwMode="auto">
          <a:xfrm>
            <a:off x="533400" y="2667000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15.3c (2003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～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)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D86A9E5C-BB61-5E77-BC5A-CD0175EFF719}"/>
              </a:ext>
            </a:extLst>
          </p:cNvPr>
          <p:cNvSpPr/>
          <p:nvPr/>
        </p:nvSpPr>
        <p:spPr bwMode="auto">
          <a:xfrm>
            <a:off x="1181818" y="3276600"/>
            <a:ext cx="7123981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WirelessHD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BF3F615C-0FA0-3562-68E7-B3354F918D32}"/>
              </a:ext>
            </a:extLst>
          </p:cNvPr>
          <p:cNvSpPr/>
          <p:nvPr/>
        </p:nvSpPr>
        <p:spPr bwMode="auto">
          <a:xfrm>
            <a:off x="1520975" y="3782144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ECMA387(TC48)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7F42D3DB-B601-FC4E-CA20-5E92BE75B795}"/>
              </a:ext>
            </a:extLst>
          </p:cNvPr>
          <p:cNvSpPr/>
          <p:nvPr/>
        </p:nvSpPr>
        <p:spPr bwMode="auto">
          <a:xfrm>
            <a:off x="3810000" y="4364400"/>
            <a:ext cx="16002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ISO/IEC 13156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2D2D205F-F036-B57B-3FDB-C56703C7A410}"/>
              </a:ext>
            </a:extLst>
          </p:cNvPr>
          <p:cNvSpPr/>
          <p:nvPr/>
        </p:nvSpPr>
        <p:spPr bwMode="auto">
          <a:xfrm>
            <a:off x="2057400" y="4985160"/>
            <a:ext cx="4495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11ad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49A28F01-B7E1-ED14-BF8F-EE775287F506}"/>
              </a:ext>
            </a:extLst>
          </p:cNvPr>
          <p:cNvSpPr/>
          <p:nvPr/>
        </p:nvSpPr>
        <p:spPr bwMode="auto">
          <a:xfrm>
            <a:off x="3733801" y="5523960"/>
            <a:ext cx="4495800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WiGig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-&gt; Wi-Fi (2013</a:t>
            </a:r>
            <a:r>
              <a:rPr lang="ja-JP" altLang="en-US" sz="1400" b="1" dirty="0">
                <a:solidFill>
                  <a:schemeClr val="tx1"/>
                </a:solidFill>
                <a:latin typeface="Times New Roman" pitchFamily="18" charset="0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0430EE01-CB21-DA3D-0B3F-B30D910B5D52}"/>
              </a:ext>
            </a:extLst>
          </p:cNvPr>
          <p:cNvSpPr/>
          <p:nvPr/>
        </p:nvSpPr>
        <p:spPr bwMode="auto">
          <a:xfrm>
            <a:off x="1579353" y="300137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A9B88609-4EA1-0A0A-6009-543BAD7E0272}"/>
              </a:ext>
            </a:extLst>
          </p:cNvPr>
          <p:cNvSpPr/>
          <p:nvPr/>
        </p:nvSpPr>
        <p:spPr bwMode="auto">
          <a:xfrm>
            <a:off x="3863196" y="526983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6AD0C541-C714-966E-ED03-B15A7C7838F0}"/>
              </a:ext>
            </a:extLst>
          </p:cNvPr>
          <p:cNvSpPr/>
          <p:nvPr/>
        </p:nvSpPr>
        <p:spPr bwMode="auto">
          <a:xfrm>
            <a:off x="3863196" y="4136644"/>
            <a:ext cx="228600" cy="28467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7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854171-06D1-3175-0F08-C404CB49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b="1" dirty="0"/>
              <a:t>Early History of Millimeter Wave Standardization </a:t>
            </a:r>
            <a:r>
              <a:rPr lang="en-US" altLang="ja-JP" b="1" dirty="0"/>
              <a:t>(2)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4C59FC-8A4A-695E-74E1-8FFFDC0608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b="1" dirty="0"/>
              <a:t>IEEE and ISO Standards</a:t>
            </a:r>
          </a:p>
          <a:p>
            <a:pPr lvl="1"/>
            <a:r>
              <a:rPr lang="en-US" altLang="ja-JP" sz="1800" b="1" dirty="0"/>
              <a:t>IEEE 802.15.3c</a:t>
            </a:r>
            <a:r>
              <a:rPr lang="en-US" altLang="ja-JP" sz="1800" dirty="0"/>
              <a:t>: The first </a:t>
            </a:r>
            <a:r>
              <a:rPr lang="en-US" altLang="ja-JP" sz="1800" dirty="0" err="1"/>
              <a:t>mmWave</a:t>
            </a:r>
            <a:r>
              <a:rPr lang="en-US" altLang="ja-JP" sz="1800" dirty="0"/>
              <a:t> WPAN standard offering high-speed short-range communication.</a:t>
            </a:r>
            <a:endParaRPr lang="en-US" altLang="ja-JP" sz="1800" b="1" dirty="0"/>
          </a:p>
          <a:p>
            <a:pPr lvl="1"/>
            <a:r>
              <a:rPr lang="en-US" altLang="ja-JP" sz="1800" b="1" dirty="0"/>
              <a:t>ECMA 387 (ISO/IEC 13156)</a:t>
            </a:r>
            <a:r>
              <a:rPr lang="en-US" altLang="ja-JP" sz="1800" dirty="0"/>
              <a:t>: A global standard focusing on interoperability for high-speed WPANs.</a:t>
            </a:r>
            <a:endParaRPr lang="en-US" altLang="ja-JP" sz="1800" b="1" dirty="0"/>
          </a:p>
          <a:p>
            <a:pPr lvl="1"/>
            <a:r>
              <a:rPr lang="en-US" altLang="ja-JP" sz="1800" b="1" dirty="0"/>
              <a:t>IEEE 802.11ad</a:t>
            </a:r>
            <a:r>
              <a:rPr lang="en-US" altLang="ja-JP" sz="1800" dirty="0"/>
              <a:t>:Implements the </a:t>
            </a:r>
            <a:r>
              <a:rPr lang="en-US" altLang="ja-JP" sz="1800" b="1" dirty="0"/>
              <a:t>802.11 MAC</a:t>
            </a:r>
            <a:r>
              <a:rPr lang="en-US" altLang="ja-JP" sz="1800" dirty="0"/>
              <a:t> protocol over the </a:t>
            </a:r>
            <a:r>
              <a:rPr lang="en-US" altLang="ja-JP" sz="1800" dirty="0" err="1"/>
              <a:t>mmWave</a:t>
            </a:r>
            <a:r>
              <a:rPr lang="en-US" altLang="ja-JP" sz="1800" dirty="0"/>
              <a:t> spectrum for high-speed wireless LANs.</a:t>
            </a:r>
            <a:endParaRPr lang="en-US" altLang="ja-JP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2000" b="1" dirty="0"/>
              <a:t>Industry Consortia Standards</a:t>
            </a:r>
          </a:p>
          <a:p>
            <a:pPr lvl="1"/>
            <a:r>
              <a:rPr lang="en-US" altLang="ja-JP" sz="1800" b="1" dirty="0" err="1"/>
              <a:t>WirelessHD</a:t>
            </a:r>
            <a:r>
              <a:rPr lang="en-US" altLang="ja-JP" sz="1800" dirty="0"/>
              <a:t>: Designed for uncompressed video streaming and high-definition multimedia over 60 GHz.</a:t>
            </a:r>
            <a:endParaRPr lang="en-US" altLang="ja-JP" sz="1800" b="1" dirty="0"/>
          </a:p>
          <a:p>
            <a:pPr lvl="1"/>
            <a:r>
              <a:rPr lang="en-US" altLang="ja-JP" sz="1800" b="1" dirty="0" err="1"/>
              <a:t>WiGig</a:t>
            </a:r>
            <a:r>
              <a:rPr lang="en-US" altLang="ja-JP" sz="1800" dirty="0"/>
              <a:t>: A high-speed extension of Wi-Fi for short-range data transfer and peripheral connectivity, now part of the Wi-Fi family of standards.</a:t>
            </a:r>
          </a:p>
          <a:p>
            <a:endParaRPr kumimoji="1" lang="ja-JP" altLang="en-US" sz="20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F1D75A-E11C-27E4-07B5-29D92E0F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8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2F9A7-8985-FBF0-A2CA-005606E08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DC69B-BA9F-9CDE-77FC-9687BE7F0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/>
              <a:t>Development of </a:t>
            </a:r>
            <a:r>
              <a:rPr lang="en-US" altLang="ja-JP" sz="3200" b="1" dirty="0" err="1"/>
              <a:t>mmWave</a:t>
            </a:r>
            <a:r>
              <a:rPr lang="en-US" altLang="ja-JP" sz="3200" b="1" dirty="0"/>
              <a:t> Hardware(1)</a:t>
            </a:r>
            <a:endParaRPr lang="en-US" altLang="ja-JP" sz="3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89CBD5-06B5-488A-5502-E94028C2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34C83EE5-8D0A-5843-5841-5C8143BEE399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057400"/>
          <a:ext cx="77724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54564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1887827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739067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606480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2008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2009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2010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2011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2012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D5B3D79C-EADA-6848-B420-31D20D755666}"/>
              </a:ext>
            </a:extLst>
          </p:cNvPr>
          <p:cNvSpPr/>
          <p:nvPr/>
        </p:nvSpPr>
        <p:spPr bwMode="auto">
          <a:xfrm>
            <a:off x="533400" y="2667000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15.3c (2003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～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)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2DBE6380-5932-BC8A-8025-10EDACC45B6E}"/>
              </a:ext>
            </a:extLst>
          </p:cNvPr>
          <p:cNvSpPr/>
          <p:nvPr/>
        </p:nvSpPr>
        <p:spPr bwMode="auto">
          <a:xfrm>
            <a:off x="1181818" y="3276600"/>
            <a:ext cx="7123981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WirelessHD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21A2C878-3103-0793-07D4-E4889FF586C7}"/>
              </a:ext>
            </a:extLst>
          </p:cNvPr>
          <p:cNvSpPr/>
          <p:nvPr/>
        </p:nvSpPr>
        <p:spPr bwMode="auto">
          <a:xfrm>
            <a:off x="1520975" y="3782144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ECMA387(TC48)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D251EBA0-D426-DA3D-77F9-160DFADA9462}"/>
              </a:ext>
            </a:extLst>
          </p:cNvPr>
          <p:cNvSpPr/>
          <p:nvPr/>
        </p:nvSpPr>
        <p:spPr bwMode="auto">
          <a:xfrm>
            <a:off x="3810000" y="4364400"/>
            <a:ext cx="16002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ISO/IEC 13156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5EB3E224-93C1-1641-5F37-3507FEC6DADA}"/>
              </a:ext>
            </a:extLst>
          </p:cNvPr>
          <p:cNvSpPr/>
          <p:nvPr/>
        </p:nvSpPr>
        <p:spPr bwMode="auto">
          <a:xfrm>
            <a:off x="2057400" y="4985160"/>
            <a:ext cx="4495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11ad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A694227F-C4EE-7408-DE8F-7A97D13E52AC}"/>
              </a:ext>
            </a:extLst>
          </p:cNvPr>
          <p:cNvSpPr/>
          <p:nvPr/>
        </p:nvSpPr>
        <p:spPr bwMode="auto">
          <a:xfrm>
            <a:off x="3733801" y="5523960"/>
            <a:ext cx="4495800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WiGig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-&gt; Wi-Fi (2013</a:t>
            </a:r>
            <a:r>
              <a:rPr lang="ja-JP" altLang="en-US" sz="1400" b="1" dirty="0">
                <a:solidFill>
                  <a:schemeClr val="tx1"/>
                </a:solidFill>
                <a:latin typeface="Times New Roman" pitchFamily="18" charset="0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B278B3E4-1CF9-DED5-11E0-75820CF89FC2}"/>
              </a:ext>
            </a:extLst>
          </p:cNvPr>
          <p:cNvSpPr/>
          <p:nvPr/>
        </p:nvSpPr>
        <p:spPr bwMode="auto">
          <a:xfrm>
            <a:off x="1579353" y="300137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7868FB95-FCDF-03E6-F3E4-428BB4C738E2}"/>
              </a:ext>
            </a:extLst>
          </p:cNvPr>
          <p:cNvSpPr/>
          <p:nvPr/>
        </p:nvSpPr>
        <p:spPr bwMode="auto">
          <a:xfrm>
            <a:off x="3863196" y="526983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EB52E89E-473B-205D-4216-BD214D39BA34}"/>
              </a:ext>
            </a:extLst>
          </p:cNvPr>
          <p:cNvSpPr/>
          <p:nvPr/>
        </p:nvSpPr>
        <p:spPr bwMode="auto">
          <a:xfrm>
            <a:off x="3863196" y="4136644"/>
            <a:ext cx="228600" cy="28467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2E112D-57E5-461E-9741-10AF1AFE2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767" y="3886200"/>
            <a:ext cx="3581400" cy="1796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星: 5 pt 8">
            <a:extLst>
              <a:ext uri="{FF2B5EF4-FFF2-40B4-BE49-F238E27FC236}">
                <a16:creationId xmlns:a16="http://schemas.microsoft.com/office/drawing/2014/main" id="{FC4D9141-5AF9-A980-1EFB-E8734F50B412}"/>
              </a:ext>
            </a:extLst>
          </p:cNvPr>
          <p:cNvSpPr/>
          <p:nvPr/>
        </p:nvSpPr>
        <p:spPr bwMode="auto">
          <a:xfrm>
            <a:off x="3408210" y="3222929"/>
            <a:ext cx="325591" cy="32559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5AB166-6794-712F-76DC-EB9F572D07F6}"/>
              </a:ext>
            </a:extLst>
          </p:cNvPr>
          <p:cNvSpPr txBox="1"/>
          <p:nvPr/>
        </p:nvSpPr>
        <p:spPr>
          <a:xfrm>
            <a:off x="457200" y="6035154"/>
            <a:ext cx="815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r>
              <a:rPr lang="en-US" altLang="ja-JP" dirty="0"/>
              <a:t>ISSCC Videos, "ISSCC 2011: 9.3 A 60GHz CMOS Phased-Array Transceiver Pair for Multi-Gb/s Wireless Communications," YouTube, Feb. 22, 2011. [Online]. Available: </a:t>
            </a:r>
            <a:r>
              <a:rPr lang="en-US" altLang="ja-JP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https://www.youtube.com/watch?v=IQ4Y6fZRyzU</a:t>
            </a:r>
            <a:r>
              <a:rPr lang="en-US" altLang="ja-JP" dirty="0"/>
              <a:t>.</a:t>
            </a:r>
            <a:endParaRPr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A8CDF7B-8CF4-8CBD-05C4-9545D4A607B2}"/>
              </a:ext>
            </a:extLst>
          </p:cNvPr>
          <p:cNvCxnSpPr/>
          <p:nvPr/>
        </p:nvCxnSpPr>
        <p:spPr bwMode="auto">
          <a:xfrm>
            <a:off x="3657600" y="3443530"/>
            <a:ext cx="3886200" cy="4163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73690C8-04BF-843B-5FE2-A58B4A00C4DB}"/>
              </a:ext>
            </a:extLst>
          </p:cNvPr>
          <p:cNvCxnSpPr/>
          <p:nvPr/>
        </p:nvCxnSpPr>
        <p:spPr bwMode="auto">
          <a:xfrm>
            <a:off x="3559981" y="3528600"/>
            <a:ext cx="438786" cy="22015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85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55EF8-C288-F1E2-A08D-AFC3DB06B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425D5F-15AF-5BA5-4939-DFF7C06B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/>
              <a:t>Development of </a:t>
            </a:r>
            <a:r>
              <a:rPr lang="en-US" altLang="ja-JP" sz="3200" b="1" dirty="0" err="1"/>
              <a:t>mmWave</a:t>
            </a:r>
            <a:r>
              <a:rPr lang="en-US" altLang="ja-JP" sz="3200" b="1" dirty="0"/>
              <a:t> Hardware(2)</a:t>
            </a:r>
            <a:endParaRPr lang="en-US" altLang="ja-JP" sz="3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A508E7-B50B-74FB-4AAD-E0BDBE6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C620EBB-E828-7F46-6C2D-474BBA36BEC7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057400"/>
          <a:ext cx="7772400" cy="39304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74247830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2019193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60920217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8505619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8708738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54564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1887827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1739067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6064801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2006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2007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2008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2009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2010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2011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2012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kumimoji="1" lang="ja-JP" alt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57084"/>
                  </a:ext>
                </a:extLst>
              </a:tr>
              <a:tr h="3549441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3850"/>
                  </a:ext>
                </a:extLst>
              </a:tr>
            </a:tbl>
          </a:graphicData>
        </a:graphic>
      </p:graphicFrame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9C0A9010-3530-1C97-2D83-8D6A7AD14A2D}"/>
              </a:ext>
            </a:extLst>
          </p:cNvPr>
          <p:cNvSpPr/>
          <p:nvPr/>
        </p:nvSpPr>
        <p:spPr bwMode="auto">
          <a:xfrm>
            <a:off x="533400" y="2667000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15.3c (2003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～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)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C29BA600-AFE3-6F07-B96D-0811FE77C22A}"/>
              </a:ext>
            </a:extLst>
          </p:cNvPr>
          <p:cNvSpPr/>
          <p:nvPr/>
        </p:nvSpPr>
        <p:spPr bwMode="auto">
          <a:xfrm>
            <a:off x="1181818" y="3276600"/>
            <a:ext cx="7123981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WirelessHD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矢印: 五方向 14">
            <a:extLst>
              <a:ext uri="{FF2B5EF4-FFF2-40B4-BE49-F238E27FC236}">
                <a16:creationId xmlns:a16="http://schemas.microsoft.com/office/drawing/2014/main" id="{B122EEFF-337A-4652-05E2-0DE81035BC7B}"/>
              </a:ext>
            </a:extLst>
          </p:cNvPr>
          <p:cNvSpPr/>
          <p:nvPr/>
        </p:nvSpPr>
        <p:spPr bwMode="auto">
          <a:xfrm>
            <a:off x="1520975" y="3782144"/>
            <a:ext cx="3352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ECMA387(TC48)</a:t>
            </a:r>
            <a:endParaRPr kumimoji="0" lang="ja-JP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7008B264-58CC-5E5B-089C-34128BD3682B}"/>
              </a:ext>
            </a:extLst>
          </p:cNvPr>
          <p:cNvSpPr/>
          <p:nvPr/>
        </p:nvSpPr>
        <p:spPr bwMode="auto">
          <a:xfrm>
            <a:off x="3810000" y="4364400"/>
            <a:ext cx="16002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ISO/IEC 13156</a:t>
            </a:r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40701BBE-735C-70A0-9799-7690304C9FF0}"/>
              </a:ext>
            </a:extLst>
          </p:cNvPr>
          <p:cNvSpPr/>
          <p:nvPr/>
        </p:nvSpPr>
        <p:spPr bwMode="auto">
          <a:xfrm>
            <a:off x="2057400" y="4985160"/>
            <a:ext cx="4495800" cy="360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Times New Roman" pitchFamily="18" charset="0"/>
              </a:rPr>
              <a:t>11ad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矢印: 五方向 18">
            <a:extLst>
              <a:ext uri="{FF2B5EF4-FFF2-40B4-BE49-F238E27FC236}">
                <a16:creationId xmlns:a16="http://schemas.microsoft.com/office/drawing/2014/main" id="{29B7200E-A885-5CE3-64EA-6950317D4C19}"/>
              </a:ext>
            </a:extLst>
          </p:cNvPr>
          <p:cNvSpPr/>
          <p:nvPr/>
        </p:nvSpPr>
        <p:spPr bwMode="auto">
          <a:xfrm>
            <a:off x="3733801" y="5523960"/>
            <a:ext cx="4495800" cy="252000"/>
          </a:xfrm>
          <a:prstGeom prst="homePlat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b="1" dirty="0" err="1">
                <a:solidFill>
                  <a:schemeClr val="tx1"/>
                </a:solidFill>
                <a:latin typeface="Times New Roman" pitchFamily="18" charset="0"/>
              </a:rPr>
              <a:t>WiGig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 -&gt; Wi-Fi (2013</a:t>
            </a:r>
            <a:r>
              <a:rPr lang="ja-JP" altLang="en-US" sz="1400" b="1" dirty="0">
                <a:solidFill>
                  <a:schemeClr val="tx1"/>
                </a:solidFill>
                <a:latin typeface="Times New Roman" pitchFamily="18" charset="0"/>
              </a:rPr>
              <a:t>～</a:t>
            </a:r>
            <a:r>
              <a:rPr lang="en-US" altLang="ja-JP" sz="1400" b="1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kumimoji="0" lang="ja-JP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矢印: 上下 19">
            <a:extLst>
              <a:ext uri="{FF2B5EF4-FFF2-40B4-BE49-F238E27FC236}">
                <a16:creationId xmlns:a16="http://schemas.microsoft.com/office/drawing/2014/main" id="{BBFD8893-60E6-34E4-DEA2-52B11E384562}"/>
              </a:ext>
            </a:extLst>
          </p:cNvPr>
          <p:cNvSpPr/>
          <p:nvPr/>
        </p:nvSpPr>
        <p:spPr bwMode="auto">
          <a:xfrm>
            <a:off x="1579353" y="300137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矢印: 上下 20">
            <a:extLst>
              <a:ext uri="{FF2B5EF4-FFF2-40B4-BE49-F238E27FC236}">
                <a16:creationId xmlns:a16="http://schemas.microsoft.com/office/drawing/2014/main" id="{C473E854-01E0-A484-669D-D9E766DC1D0B}"/>
              </a:ext>
            </a:extLst>
          </p:cNvPr>
          <p:cNvSpPr/>
          <p:nvPr/>
        </p:nvSpPr>
        <p:spPr bwMode="auto">
          <a:xfrm>
            <a:off x="3863196" y="5269832"/>
            <a:ext cx="228600" cy="304800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3426F7ED-750E-BBB5-4AE9-CDCA65F40B58}"/>
              </a:ext>
            </a:extLst>
          </p:cNvPr>
          <p:cNvSpPr/>
          <p:nvPr/>
        </p:nvSpPr>
        <p:spPr bwMode="auto">
          <a:xfrm>
            <a:off x="3863196" y="4136644"/>
            <a:ext cx="228600" cy="28467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 descr="Dell WiGig wireless dock for Latitude E6430u">
            <a:extLst>
              <a:ext uri="{FF2B5EF4-FFF2-40B4-BE49-F238E27FC236}">
                <a16:creationId xmlns:a16="http://schemas.microsoft.com/office/drawing/2014/main" id="{1951D110-2872-2170-9CFD-3FB7AD38A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573097"/>
            <a:ext cx="3809326" cy="242411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星: 5 pt 2">
            <a:extLst>
              <a:ext uri="{FF2B5EF4-FFF2-40B4-BE49-F238E27FC236}">
                <a16:creationId xmlns:a16="http://schemas.microsoft.com/office/drawing/2014/main" id="{946CB6CF-B598-43EA-01DE-93E0D9FAB43F}"/>
              </a:ext>
            </a:extLst>
          </p:cNvPr>
          <p:cNvSpPr/>
          <p:nvPr/>
        </p:nvSpPr>
        <p:spPr bwMode="auto">
          <a:xfrm>
            <a:off x="6788988" y="5474988"/>
            <a:ext cx="325591" cy="32559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97633E3-E232-83FE-1D1A-67B155C624C3}"/>
              </a:ext>
            </a:extLst>
          </p:cNvPr>
          <p:cNvCxnSpPr>
            <a:endCxn id="3" idx="1"/>
          </p:cNvCxnSpPr>
          <p:nvPr/>
        </p:nvCxnSpPr>
        <p:spPr bwMode="auto">
          <a:xfrm>
            <a:off x="5180926" y="2590800"/>
            <a:ext cx="1608062" cy="30085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A376B46-E625-E468-33AB-3CF290328A86}"/>
              </a:ext>
            </a:extLst>
          </p:cNvPr>
          <p:cNvCxnSpPr>
            <a:endCxn id="3" idx="1"/>
          </p:cNvCxnSpPr>
          <p:nvPr/>
        </p:nvCxnSpPr>
        <p:spPr bwMode="auto">
          <a:xfrm>
            <a:off x="1371600" y="5029200"/>
            <a:ext cx="5417388" cy="5701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04016A6-9D21-4699-6484-FB661E750824}"/>
              </a:ext>
            </a:extLst>
          </p:cNvPr>
          <p:cNvSpPr txBox="1"/>
          <p:nvPr/>
        </p:nvSpPr>
        <p:spPr>
          <a:xfrm>
            <a:off x="152400" y="5994653"/>
            <a:ext cx="86623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b="1" dirty="0"/>
              <a:t>Dell Inc.,</a:t>
            </a:r>
            <a:r>
              <a:rPr lang="en-US" altLang="ja-JP" sz="1100" dirty="0"/>
              <a:t> "Dell introduces world’s first </a:t>
            </a:r>
            <a:r>
              <a:rPr lang="en-US" altLang="ja-JP" sz="1100" dirty="0" err="1"/>
              <a:t>WiGig</a:t>
            </a:r>
            <a:r>
              <a:rPr lang="en-US" altLang="ja-JP" sz="1100" dirty="0"/>
              <a:t>-based wireless dock for unparalleled convenience and connectivity," Dell Blog, Feb. 5, 2013. [Online]. Available: </a:t>
            </a:r>
            <a:r>
              <a:rPr lang="en-US" altLang="ja-JP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https://www.dell.com/en-in/blog/dell-introduces-world-s-first-wigig-based-wireless-dock-for-unparalleled-convenience-and-connectivity/</a:t>
            </a:r>
            <a:r>
              <a:rPr lang="en-US" altLang="ja-JP" sz="1100" dirty="0"/>
              <a:t>. 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19322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D607-58E3-3690-6440-9EEAAA999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D6EF36-227D-90A9-EB85-DCFE0E26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b="1" dirty="0"/>
              <a:t>Development of </a:t>
            </a:r>
            <a:r>
              <a:rPr lang="en-US" altLang="ja-JP" sz="3200" b="1" dirty="0" err="1"/>
              <a:t>mmWave</a:t>
            </a:r>
            <a:r>
              <a:rPr lang="en-US" altLang="ja-JP" sz="3200" b="1" dirty="0"/>
              <a:t> Hardware(3)</a:t>
            </a:r>
            <a:endParaRPr lang="en-US" altLang="ja-JP" sz="3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CD8E2C-89CB-7DA7-9398-1102673C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255C2F7-01C1-B2E1-58D5-1CFA0BA1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904283"/>
            <a:ext cx="5049651" cy="32011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7BFCD2-C39E-358F-85E4-47F18DB1D3CD}"/>
              </a:ext>
            </a:extLst>
          </p:cNvPr>
          <p:cNvSpPr txBox="1"/>
          <p:nvPr/>
        </p:nvSpPr>
        <p:spPr>
          <a:xfrm>
            <a:off x="914400" y="5236034"/>
            <a:ext cx="770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The 1st </a:t>
            </a:r>
            <a:r>
              <a:rPr kumimoji="1" lang="en-US" altLang="ja-JP" sz="2800" u="sng" dirty="0" err="1"/>
              <a:t>mmW</a:t>
            </a:r>
            <a:r>
              <a:rPr kumimoji="1" lang="en-US" altLang="ja-JP" sz="2800" u="sng" dirty="0"/>
              <a:t> chipset supporting 15.3c SC-PHY [1]</a:t>
            </a:r>
            <a:endParaRPr kumimoji="1" lang="ja-JP" altLang="en-US" sz="28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EC0996-F19D-9997-BB87-8859BDCC6BBB}"/>
              </a:ext>
            </a:extLst>
          </p:cNvPr>
          <p:cNvSpPr txBox="1"/>
          <p:nvPr/>
        </p:nvSpPr>
        <p:spPr>
          <a:xfrm>
            <a:off x="609600" y="5964451"/>
            <a:ext cx="8382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dirty="0"/>
              <a:t>[1] K. Okada et al.,</a:t>
            </a:r>
            <a:r>
              <a:rPr lang="en-US" altLang="ja-JP" sz="1050" dirty="0"/>
              <a:t> "Full Four-Channel 6.3-Gb/s 60-GHz CMOS Transceiver With Low-Power Analog and Digital Baseband Circuitry," </a:t>
            </a:r>
            <a:r>
              <a:rPr lang="en-US" altLang="ja-JP" sz="1050" i="1" dirty="0"/>
              <a:t>IEEE J. Solid-State Circuits</a:t>
            </a:r>
            <a:r>
              <a:rPr lang="en-US" altLang="ja-JP" sz="1050" dirty="0"/>
              <a:t>, 2013.</a:t>
            </a:r>
            <a:endParaRPr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102012493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49547</TotalTime>
  <Words>1051</Words>
  <Application>Microsoft Office PowerPoint</Application>
  <PresentationFormat>画面に合わせる (4:3)</PresentationFormat>
  <Paragraphs>167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IEEE-802_15</vt:lpstr>
      <vt:lpstr>Current Status of 3e Device</vt:lpstr>
      <vt:lpstr>Who am I </vt:lpstr>
      <vt:lpstr>Introduction</vt:lpstr>
      <vt:lpstr>PowerPoint プレゼンテーション</vt:lpstr>
      <vt:lpstr>Early History of Millimeter Wave Standardization (1)</vt:lpstr>
      <vt:lpstr>Early History of Millimeter Wave Standardization (2)</vt:lpstr>
      <vt:lpstr>Development of mmWave Hardware(1)</vt:lpstr>
      <vt:lpstr>Development of mmWave Hardware(2)</vt:lpstr>
      <vt:lpstr>Development of mmWave Hardware(3)</vt:lpstr>
      <vt:lpstr>Development of mmWave Hardware(4)</vt:lpstr>
      <vt:lpstr>Transition to IEEE 802.15.3d/e (1)</vt:lpstr>
      <vt:lpstr>Transition to IEEE 802.15.3d/e (2)</vt:lpstr>
      <vt:lpstr>Recent IEEE 802.15.3e Devices</vt:lpstr>
      <vt:lpstr>Applications leveraging high-speed and low-power communication</vt:lpstr>
      <vt:lpstr>Future Prospects Leveraging 3e Device for Practical Terahertz Prototyping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802.15 WG-Opening Report Sept Interim 2021</dc:title>
  <dc:subject>IEEE 802.15 &lt;subject&gt;</dc:subject>
  <dc:creator>Pat Kinney</dc:creator>
  <cp:keywords/>
  <dc:description/>
  <cp:lastModifiedBy>Keitarou Kondou (HRCP)</cp:lastModifiedBy>
  <cp:revision>1527</cp:revision>
  <cp:lastPrinted>2000-07-07T01:25:49Z</cp:lastPrinted>
  <dcterms:created xsi:type="dcterms:W3CDTF">1999-06-22T06:24:01Z</dcterms:created>
  <dcterms:modified xsi:type="dcterms:W3CDTF">2025-01-14T01:22:36Z</dcterms:modified>
  <cp:category/>
</cp:coreProperties>
</file>