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259" r:id="rId2"/>
    <p:sldId id="272" r:id="rId3"/>
    <p:sldId id="279" r:id="rId4"/>
    <p:sldId id="322" r:id="rId5"/>
    <p:sldId id="296" r:id="rId6"/>
    <p:sldId id="324" r:id="rId7"/>
    <p:sldId id="268" r:id="rId8"/>
    <p:sldId id="270" r:id="rId9"/>
    <p:sldId id="295" r:id="rId10"/>
    <p:sldId id="273" r:id="rId11"/>
    <p:sldId id="274" r:id="rId12"/>
    <p:sldId id="275" r:id="rId13"/>
    <p:sldId id="277" r:id="rId14"/>
    <p:sldId id="280" r:id="rId15"/>
    <p:sldId id="281" r:id="rId16"/>
    <p:sldId id="276" r:id="rId17"/>
    <p:sldId id="282" r:id="rId18"/>
    <p:sldId id="283" r:id="rId19"/>
    <p:sldId id="285" r:id="rId20"/>
    <p:sldId id="286" r:id="rId21"/>
    <p:sldId id="287" r:id="rId22"/>
    <p:sldId id="288" r:id="rId23"/>
    <p:sldId id="284" r:id="rId24"/>
    <p:sldId id="293" r:id="rId25"/>
    <p:sldId id="292" r:id="rId26"/>
    <p:sldId id="294" r:id="rId27"/>
    <p:sldId id="297" r:id="rId28"/>
    <p:sldId id="298" r:id="rId29"/>
    <p:sldId id="299" r:id="rId30"/>
    <p:sldId id="300" r:id="rId31"/>
    <p:sldId id="301" r:id="rId32"/>
    <p:sldId id="305" r:id="rId33"/>
    <p:sldId id="303" r:id="rId34"/>
    <p:sldId id="304" r:id="rId35"/>
    <p:sldId id="307" r:id="rId36"/>
    <p:sldId id="308" r:id="rId37"/>
    <p:sldId id="309" r:id="rId38"/>
    <p:sldId id="310" r:id="rId39"/>
    <p:sldId id="311" r:id="rId40"/>
    <p:sldId id="312" r:id="rId41"/>
    <p:sldId id="306" r:id="rId42"/>
    <p:sldId id="313" r:id="rId43"/>
    <p:sldId id="314" r:id="rId44"/>
    <p:sldId id="315" r:id="rId45"/>
    <p:sldId id="316" r:id="rId46"/>
    <p:sldId id="317" r:id="rId47"/>
    <p:sldId id="318" r:id="rId48"/>
    <p:sldId id="319" r:id="rId49"/>
    <p:sldId id="320" r:id="rId50"/>
    <p:sldId id="321" r:id="rId51"/>
    <p:sldId id="278" r:id="rId52"/>
    <p:sldId id="323" r:id="rId5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howGuides="1">
      <p:cViewPr>
        <p:scale>
          <a:sx n="100" d="100"/>
          <a:sy n="100" d="100"/>
        </p:scale>
        <p:origin x="156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dirty="0"/>
              <a:t>Page </a:t>
            </a:r>
            <a:fld id="{881B14EA-270D-4300-B4CA-79D6F769A51E}" type="slidenum">
              <a:rPr lang="en-US" altLang="de-DE"/>
              <a:pPr/>
              <a:t>‹Nr.›</a:t>
            </a:fld>
            <a:endParaRPr lang="en-US" altLang="de-DE"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dirty="0"/>
              <a:t>Page </a:t>
            </a:r>
            <a:fld id="{7902E1F6-31E1-4E79-BFB1-0F792825E57C}" type="slidenum">
              <a:rPr lang="en-US" altLang="de-DE"/>
              <a:pPr/>
              <a:t>‹Nr.›</a:t>
            </a:fld>
            <a:endParaRPr lang="en-US" altLang="de-DE" dirty="0"/>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dirty="0"/>
              <a:t>Jan. 2025</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dirty="0"/>
              <a:t>Joerg ROBERT, FAU/Fraunhofer IIS</a:t>
            </a:r>
          </a:p>
        </p:txBody>
      </p:sp>
      <p:sp>
        <p:nvSpPr>
          <p:cNvPr id="6" name="Foliennummernplatzhalter 5"/>
          <p:cNvSpPr>
            <a:spLocks noGrp="1"/>
          </p:cNvSpPr>
          <p:nvPr>
            <p:ph type="sldNum" sz="quarter" idx="12"/>
          </p:nvPr>
        </p:nvSpPr>
        <p:spPr/>
        <p:txBody>
          <a:bodyPr/>
          <a:lstStyle>
            <a:lvl1pPr>
              <a:defRPr/>
            </a:lvl1pPr>
          </a:lstStyle>
          <a:p>
            <a:r>
              <a:rPr lang="en-US" altLang="de-DE" dirty="0"/>
              <a:t>Slide </a:t>
            </a:r>
            <a:fld id="{09D53074-4639-4BF4-A755-3CA2A8186AA8}" type="slidenum">
              <a:rPr lang="en-US" altLang="de-DE"/>
              <a:pPr/>
              <a:t>‹Nr.›</a:t>
            </a:fld>
            <a:endParaRPr lang="en-US" altLang="de-DE" dirty="0"/>
          </a:p>
        </p:txBody>
      </p:sp>
    </p:spTree>
    <p:extLst>
      <p:ext uri="{BB962C8B-B14F-4D97-AF65-F5344CB8AC3E}">
        <p14:creationId xmlns:p14="http://schemas.microsoft.com/office/powerpoint/2010/main" val="372640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dirty="0"/>
              <a:t>Jan. 2025</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dirty="0"/>
              <a:t>Joerg ROBERT, FAU/Fraunhofer IIS</a:t>
            </a:r>
          </a:p>
        </p:txBody>
      </p:sp>
      <p:sp>
        <p:nvSpPr>
          <p:cNvPr id="6" name="Foliennummernplatzhalter 5"/>
          <p:cNvSpPr>
            <a:spLocks noGrp="1"/>
          </p:cNvSpPr>
          <p:nvPr>
            <p:ph type="sldNum" sz="quarter" idx="12"/>
          </p:nvPr>
        </p:nvSpPr>
        <p:spPr/>
        <p:txBody>
          <a:bodyPr/>
          <a:lstStyle>
            <a:lvl1pPr>
              <a:defRPr/>
            </a:lvl1pPr>
          </a:lstStyle>
          <a:p>
            <a:r>
              <a:rPr lang="en-US" altLang="de-DE" dirty="0"/>
              <a:t>Slide </a:t>
            </a:r>
            <a:fld id="{486835A7-2F06-4108-A6DB-A5F5A4A7DE63}" type="slidenum">
              <a:rPr lang="en-US" altLang="de-DE"/>
              <a:pPr/>
              <a:t>‹Nr.›</a:t>
            </a:fld>
            <a:endParaRPr lang="en-US" altLang="de-DE" dirty="0"/>
          </a:p>
        </p:txBody>
      </p:sp>
    </p:spTree>
    <p:extLst>
      <p:ext uri="{BB962C8B-B14F-4D97-AF65-F5344CB8AC3E}">
        <p14:creationId xmlns:p14="http://schemas.microsoft.com/office/powerpoint/2010/main" val="39263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dirty="0"/>
              <a:t>Jan. 2025</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dirty="0"/>
              <a:t>Joerg ROBERT, FAU/Fraunhofer IIS</a:t>
            </a:r>
          </a:p>
        </p:txBody>
      </p:sp>
      <p:sp>
        <p:nvSpPr>
          <p:cNvPr id="6" name="Foliennummernplatzhalter 5"/>
          <p:cNvSpPr>
            <a:spLocks noGrp="1"/>
          </p:cNvSpPr>
          <p:nvPr>
            <p:ph type="sldNum" sz="quarter" idx="12"/>
          </p:nvPr>
        </p:nvSpPr>
        <p:spPr/>
        <p:txBody>
          <a:bodyPr/>
          <a:lstStyle>
            <a:lvl1pPr>
              <a:defRPr/>
            </a:lvl1pPr>
          </a:lstStyle>
          <a:p>
            <a:r>
              <a:rPr lang="en-US" altLang="de-DE" dirty="0"/>
              <a:t>Slide </a:t>
            </a:r>
            <a:fld id="{98625F7B-87E7-40C3-A63F-8E6049FF7ABE}" type="slidenum">
              <a:rPr lang="en-US" altLang="de-DE"/>
              <a:pPr/>
              <a:t>‹Nr.›</a:t>
            </a:fld>
            <a:endParaRPr lang="en-US" altLang="de-DE" dirty="0"/>
          </a:p>
        </p:txBody>
      </p:sp>
    </p:spTree>
    <p:extLst>
      <p:ext uri="{BB962C8B-B14F-4D97-AF65-F5344CB8AC3E}">
        <p14:creationId xmlns:p14="http://schemas.microsoft.com/office/powerpoint/2010/main" val="1701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dirty="0"/>
              <a:t>Jan. 2025</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dirty="0"/>
              <a:t>Joerg ROBERT, FAU/Fraunhofer IIS</a:t>
            </a:r>
          </a:p>
        </p:txBody>
      </p:sp>
      <p:sp>
        <p:nvSpPr>
          <p:cNvPr id="6" name="Foliennummernplatzhalter 5"/>
          <p:cNvSpPr>
            <a:spLocks noGrp="1"/>
          </p:cNvSpPr>
          <p:nvPr>
            <p:ph type="sldNum" sz="quarter" idx="12"/>
          </p:nvPr>
        </p:nvSpPr>
        <p:spPr/>
        <p:txBody>
          <a:bodyPr/>
          <a:lstStyle>
            <a:lvl1pPr>
              <a:defRPr/>
            </a:lvl1pPr>
          </a:lstStyle>
          <a:p>
            <a:r>
              <a:rPr lang="en-US" altLang="de-DE" dirty="0"/>
              <a:t>Slide </a:t>
            </a:r>
            <a:fld id="{72577B56-0E94-428B-83F9-43FA3D48814B}" type="slidenum">
              <a:rPr lang="en-US" altLang="de-DE"/>
              <a:pPr/>
              <a:t>‹Nr.›</a:t>
            </a:fld>
            <a:endParaRPr lang="en-US" altLang="de-DE" dirty="0"/>
          </a:p>
        </p:txBody>
      </p:sp>
    </p:spTree>
    <p:extLst>
      <p:ext uri="{BB962C8B-B14F-4D97-AF65-F5344CB8AC3E}">
        <p14:creationId xmlns:p14="http://schemas.microsoft.com/office/powerpoint/2010/main" val="321375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dirty="0"/>
              <a:t>Jan. 2025</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dirty="0"/>
              <a:t>Joerg ROBERT, FAU/Fraunhofer IIS</a:t>
            </a:r>
          </a:p>
        </p:txBody>
      </p:sp>
      <p:sp>
        <p:nvSpPr>
          <p:cNvPr id="6" name="Foliennummernplatzhalter 5"/>
          <p:cNvSpPr>
            <a:spLocks noGrp="1"/>
          </p:cNvSpPr>
          <p:nvPr>
            <p:ph type="sldNum" sz="quarter" idx="12"/>
          </p:nvPr>
        </p:nvSpPr>
        <p:spPr/>
        <p:txBody>
          <a:bodyPr/>
          <a:lstStyle>
            <a:lvl1pPr>
              <a:defRPr/>
            </a:lvl1pPr>
          </a:lstStyle>
          <a:p>
            <a:r>
              <a:rPr lang="en-US" altLang="de-DE" dirty="0"/>
              <a:t>Slide </a:t>
            </a:r>
            <a:fld id="{068332D2-655A-44E9-B05F-A33559FE2100}" type="slidenum">
              <a:rPr lang="en-US" altLang="de-DE"/>
              <a:pPr/>
              <a:t>‹Nr.›</a:t>
            </a:fld>
            <a:endParaRPr lang="en-US" altLang="de-DE" dirty="0"/>
          </a:p>
        </p:txBody>
      </p:sp>
    </p:spTree>
    <p:extLst>
      <p:ext uri="{BB962C8B-B14F-4D97-AF65-F5344CB8AC3E}">
        <p14:creationId xmlns:p14="http://schemas.microsoft.com/office/powerpoint/2010/main" val="33773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dirty="0"/>
              <a:t>Jan. 2025</a:t>
            </a:r>
            <a:endParaRPr lang="en-US" altLang="de-DE" dirty="0"/>
          </a:p>
        </p:txBody>
      </p:sp>
      <p:sp>
        <p:nvSpPr>
          <p:cNvPr id="6" name="Fußzeilenplatzhalter 5"/>
          <p:cNvSpPr>
            <a:spLocks noGrp="1"/>
          </p:cNvSpPr>
          <p:nvPr>
            <p:ph type="ftr" sz="quarter" idx="11"/>
          </p:nvPr>
        </p:nvSpPr>
        <p:spPr/>
        <p:txBody>
          <a:bodyPr/>
          <a:lstStyle>
            <a:lvl1pPr>
              <a:defRPr/>
            </a:lvl1pPr>
          </a:lstStyle>
          <a:p>
            <a:r>
              <a:rPr lang="en-US" altLang="de-DE" dirty="0"/>
              <a:t>Joerg ROBERT, FAU/Fraunhofer IIS</a:t>
            </a:r>
          </a:p>
        </p:txBody>
      </p:sp>
      <p:sp>
        <p:nvSpPr>
          <p:cNvPr id="7" name="Foliennummernplatzhalter 6"/>
          <p:cNvSpPr>
            <a:spLocks noGrp="1"/>
          </p:cNvSpPr>
          <p:nvPr>
            <p:ph type="sldNum" sz="quarter" idx="12"/>
          </p:nvPr>
        </p:nvSpPr>
        <p:spPr/>
        <p:txBody>
          <a:bodyPr/>
          <a:lstStyle>
            <a:lvl1pPr>
              <a:defRPr/>
            </a:lvl1pPr>
          </a:lstStyle>
          <a:p>
            <a:r>
              <a:rPr lang="en-US" altLang="de-DE" dirty="0"/>
              <a:t>Slide </a:t>
            </a:r>
            <a:fld id="{09BEB22E-B696-4782-AA41-95B1CE728106}" type="slidenum">
              <a:rPr lang="en-US" altLang="de-DE"/>
              <a:pPr/>
              <a:t>‹Nr.›</a:t>
            </a:fld>
            <a:endParaRPr lang="en-US" altLang="de-DE" dirty="0"/>
          </a:p>
        </p:txBody>
      </p:sp>
    </p:spTree>
    <p:extLst>
      <p:ext uri="{BB962C8B-B14F-4D97-AF65-F5344CB8AC3E}">
        <p14:creationId xmlns:p14="http://schemas.microsoft.com/office/powerpoint/2010/main" val="15010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dirty="0"/>
              <a:t>Jan. 2025</a:t>
            </a:r>
            <a:endParaRPr lang="en-US" altLang="de-DE" dirty="0"/>
          </a:p>
        </p:txBody>
      </p:sp>
      <p:sp>
        <p:nvSpPr>
          <p:cNvPr id="8" name="Fußzeilenplatzhalter 7"/>
          <p:cNvSpPr>
            <a:spLocks noGrp="1"/>
          </p:cNvSpPr>
          <p:nvPr>
            <p:ph type="ftr" sz="quarter" idx="11"/>
          </p:nvPr>
        </p:nvSpPr>
        <p:spPr/>
        <p:txBody>
          <a:bodyPr/>
          <a:lstStyle>
            <a:lvl1pPr>
              <a:defRPr/>
            </a:lvl1pPr>
          </a:lstStyle>
          <a:p>
            <a:r>
              <a:rPr lang="en-US" altLang="de-DE" dirty="0"/>
              <a:t>Joerg ROBERT, FAU/Fraunhofer IIS</a:t>
            </a:r>
          </a:p>
        </p:txBody>
      </p:sp>
      <p:sp>
        <p:nvSpPr>
          <p:cNvPr id="9" name="Foliennummernplatzhalter 8"/>
          <p:cNvSpPr>
            <a:spLocks noGrp="1"/>
          </p:cNvSpPr>
          <p:nvPr>
            <p:ph type="sldNum" sz="quarter" idx="12"/>
          </p:nvPr>
        </p:nvSpPr>
        <p:spPr/>
        <p:txBody>
          <a:bodyPr/>
          <a:lstStyle>
            <a:lvl1pPr>
              <a:defRPr/>
            </a:lvl1pPr>
          </a:lstStyle>
          <a:p>
            <a:r>
              <a:rPr lang="en-US" altLang="de-DE" dirty="0"/>
              <a:t>Slide </a:t>
            </a:r>
            <a:fld id="{88EF5866-BBC1-4A44-A73C-600F79509C09}" type="slidenum">
              <a:rPr lang="en-US" altLang="de-DE"/>
              <a:pPr/>
              <a:t>‹Nr.›</a:t>
            </a:fld>
            <a:endParaRPr lang="en-US" altLang="de-DE" dirty="0"/>
          </a:p>
        </p:txBody>
      </p:sp>
    </p:spTree>
    <p:extLst>
      <p:ext uri="{BB962C8B-B14F-4D97-AF65-F5344CB8AC3E}">
        <p14:creationId xmlns:p14="http://schemas.microsoft.com/office/powerpoint/2010/main" val="383203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a:xfrm>
            <a:off x="685800" y="378281"/>
            <a:ext cx="1600200" cy="215444"/>
          </a:xfrm>
        </p:spPr>
        <p:txBody>
          <a:bodyPr/>
          <a:lstStyle>
            <a:lvl1pPr>
              <a:defRPr/>
            </a:lvl1pPr>
          </a:lstStyle>
          <a:p>
            <a:r>
              <a:rPr lang="de-DE" altLang="de-DE" dirty="0"/>
              <a:t>Jan. 2025</a:t>
            </a:r>
            <a:endParaRPr lang="en-US" altLang="de-DE" dirty="0"/>
          </a:p>
        </p:txBody>
      </p:sp>
      <p:sp>
        <p:nvSpPr>
          <p:cNvPr id="4" name="Fußzeilenplatzhalter 3"/>
          <p:cNvSpPr>
            <a:spLocks noGrp="1"/>
          </p:cNvSpPr>
          <p:nvPr>
            <p:ph type="ftr" sz="quarter" idx="11"/>
          </p:nvPr>
        </p:nvSpPr>
        <p:spPr/>
        <p:txBody>
          <a:bodyPr/>
          <a:lstStyle>
            <a:lvl1pPr>
              <a:defRPr/>
            </a:lvl1pPr>
          </a:lstStyle>
          <a:p>
            <a:r>
              <a:rPr lang="en-US" altLang="de-DE" dirty="0"/>
              <a:t>Joerg ROBERT, FAU/Fraunhofer IIS</a:t>
            </a:r>
          </a:p>
        </p:txBody>
      </p:sp>
      <p:sp>
        <p:nvSpPr>
          <p:cNvPr id="5" name="Foliennummernplatzhalter 4"/>
          <p:cNvSpPr>
            <a:spLocks noGrp="1"/>
          </p:cNvSpPr>
          <p:nvPr>
            <p:ph type="sldNum" sz="quarter" idx="12"/>
          </p:nvPr>
        </p:nvSpPr>
        <p:spPr/>
        <p:txBody>
          <a:bodyPr/>
          <a:lstStyle>
            <a:lvl1pPr>
              <a:defRPr/>
            </a:lvl1pPr>
          </a:lstStyle>
          <a:p>
            <a:r>
              <a:rPr lang="en-US" altLang="de-DE" dirty="0"/>
              <a:t>Slide </a:t>
            </a:r>
            <a:fld id="{5D34C043-3C4C-4A63-A88E-97331599C3DF}" type="slidenum">
              <a:rPr lang="en-US" altLang="de-DE"/>
              <a:pPr/>
              <a:t>‹Nr.›</a:t>
            </a:fld>
            <a:endParaRPr lang="en-US" altLang="de-DE" dirty="0"/>
          </a:p>
        </p:txBody>
      </p:sp>
    </p:spTree>
    <p:extLst>
      <p:ext uri="{BB962C8B-B14F-4D97-AF65-F5344CB8AC3E}">
        <p14:creationId xmlns:p14="http://schemas.microsoft.com/office/powerpoint/2010/main" val="29826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dirty="0"/>
              <a:t>Jan. 2025</a:t>
            </a:r>
            <a:endParaRPr lang="en-US" altLang="de-DE" dirty="0"/>
          </a:p>
        </p:txBody>
      </p:sp>
      <p:sp>
        <p:nvSpPr>
          <p:cNvPr id="3" name="Fußzeilenplatzhalter 2"/>
          <p:cNvSpPr>
            <a:spLocks noGrp="1"/>
          </p:cNvSpPr>
          <p:nvPr>
            <p:ph type="ftr" sz="quarter" idx="11"/>
          </p:nvPr>
        </p:nvSpPr>
        <p:spPr/>
        <p:txBody>
          <a:bodyPr/>
          <a:lstStyle>
            <a:lvl1pPr>
              <a:defRPr/>
            </a:lvl1pPr>
          </a:lstStyle>
          <a:p>
            <a:r>
              <a:rPr lang="en-US" altLang="de-DE" dirty="0"/>
              <a:t>Joerg ROBERT, FAU/Fraunhofer IIS</a:t>
            </a:r>
          </a:p>
        </p:txBody>
      </p:sp>
      <p:sp>
        <p:nvSpPr>
          <p:cNvPr id="4" name="Foliennummernplatzhalter 3"/>
          <p:cNvSpPr>
            <a:spLocks noGrp="1"/>
          </p:cNvSpPr>
          <p:nvPr>
            <p:ph type="sldNum" sz="quarter" idx="12"/>
          </p:nvPr>
        </p:nvSpPr>
        <p:spPr/>
        <p:txBody>
          <a:bodyPr/>
          <a:lstStyle>
            <a:lvl1pPr>
              <a:defRPr/>
            </a:lvl1pPr>
          </a:lstStyle>
          <a:p>
            <a:r>
              <a:rPr lang="en-US" altLang="de-DE" dirty="0"/>
              <a:t>Slide </a:t>
            </a:r>
            <a:fld id="{2BE500F6-1AA5-4912-AC26-1D22585C983D}" type="slidenum">
              <a:rPr lang="en-US" altLang="de-DE"/>
              <a:pPr/>
              <a:t>‹Nr.›</a:t>
            </a:fld>
            <a:endParaRPr lang="en-US" altLang="de-DE" dirty="0"/>
          </a:p>
        </p:txBody>
      </p:sp>
    </p:spTree>
    <p:extLst>
      <p:ext uri="{BB962C8B-B14F-4D97-AF65-F5344CB8AC3E}">
        <p14:creationId xmlns:p14="http://schemas.microsoft.com/office/powerpoint/2010/main" val="66613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dirty="0"/>
              <a:t>Jan. 2025</a:t>
            </a:r>
            <a:endParaRPr lang="en-US" altLang="de-DE" dirty="0"/>
          </a:p>
        </p:txBody>
      </p:sp>
      <p:sp>
        <p:nvSpPr>
          <p:cNvPr id="6" name="Fußzeilenplatzhalter 5"/>
          <p:cNvSpPr>
            <a:spLocks noGrp="1"/>
          </p:cNvSpPr>
          <p:nvPr>
            <p:ph type="ftr" sz="quarter" idx="11"/>
          </p:nvPr>
        </p:nvSpPr>
        <p:spPr/>
        <p:txBody>
          <a:bodyPr/>
          <a:lstStyle>
            <a:lvl1pPr>
              <a:defRPr/>
            </a:lvl1pPr>
          </a:lstStyle>
          <a:p>
            <a:r>
              <a:rPr lang="en-US" altLang="de-DE" dirty="0"/>
              <a:t>Joerg ROBERT, FAU/Fraunhofer IIS</a:t>
            </a:r>
          </a:p>
        </p:txBody>
      </p:sp>
      <p:sp>
        <p:nvSpPr>
          <p:cNvPr id="7" name="Foliennummernplatzhalter 6"/>
          <p:cNvSpPr>
            <a:spLocks noGrp="1"/>
          </p:cNvSpPr>
          <p:nvPr>
            <p:ph type="sldNum" sz="quarter" idx="12"/>
          </p:nvPr>
        </p:nvSpPr>
        <p:spPr/>
        <p:txBody>
          <a:bodyPr/>
          <a:lstStyle>
            <a:lvl1pPr>
              <a:defRPr/>
            </a:lvl1pPr>
          </a:lstStyle>
          <a:p>
            <a:r>
              <a:rPr lang="en-US" altLang="de-DE" dirty="0"/>
              <a:t>Slide </a:t>
            </a:r>
            <a:fld id="{602EE368-63F8-4D4B-9350-E123487E6BAA}" type="slidenum">
              <a:rPr lang="en-US" altLang="de-DE"/>
              <a:pPr/>
              <a:t>‹Nr.›</a:t>
            </a:fld>
            <a:endParaRPr lang="en-US" altLang="de-DE" dirty="0"/>
          </a:p>
        </p:txBody>
      </p:sp>
    </p:spTree>
    <p:extLst>
      <p:ext uri="{BB962C8B-B14F-4D97-AF65-F5344CB8AC3E}">
        <p14:creationId xmlns:p14="http://schemas.microsoft.com/office/powerpoint/2010/main" val="39570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dirty="0"/>
              <a:t>Jan. 2025</a:t>
            </a:r>
            <a:endParaRPr lang="en-US" altLang="de-DE" dirty="0"/>
          </a:p>
        </p:txBody>
      </p:sp>
      <p:sp>
        <p:nvSpPr>
          <p:cNvPr id="6" name="Fußzeilenplatzhalter 5"/>
          <p:cNvSpPr>
            <a:spLocks noGrp="1"/>
          </p:cNvSpPr>
          <p:nvPr>
            <p:ph type="ftr" sz="quarter" idx="11"/>
          </p:nvPr>
        </p:nvSpPr>
        <p:spPr/>
        <p:txBody>
          <a:bodyPr/>
          <a:lstStyle>
            <a:lvl1pPr>
              <a:defRPr/>
            </a:lvl1pPr>
          </a:lstStyle>
          <a:p>
            <a:r>
              <a:rPr lang="en-US" altLang="de-DE" dirty="0"/>
              <a:t>Joerg ROBERT, FAU/Fraunhofer IIS</a:t>
            </a:r>
          </a:p>
        </p:txBody>
      </p:sp>
      <p:sp>
        <p:nvSpPr>
          <p:cNvPr id="7" name="Foliennummernplatzhalter 6"/>
          <p:cNvSpPr>
            <a:spLocks noGrp="1"/>
          </p:cNvSpPr>
          <p:nvPr>
            <p:ph type="sldNum" sz="quarter" idx="12"/>
          </p:nvPr>
        </p:nvSpPr>
        <p:spPr/>
        <p:txBody>
          <a:bodyPr/>
          <a:lstStyle>
            <a:lvl1pPr>
              <a:defRPr/>
            </a:lvl1pPr>
          </a:lstStyle>
          <a:p>
            <a:r>
              <a:rPr lang="en-US" altLang="de-DE" dirty="0"/>
              <a:t>Slide </a:t>
            </a:r>
            <a:fld id="{25B48816-1849-44BD-9A67-56BDF2C825AD}" type="slidenum">
              <a:rPr lang="en-US" altLang="de-DE"/>
              <a:pPr/>
              <a:t>‹Nr.›</a:t>
            </a:fld>
            <a:endParaRPr lang="en-US" altLang="de-DE" dirty="0"/>
          </a:p>
        </p:txBody>
      </p:sp>
    </p:spTree>
    <p:extLst>
      <p:ext uri="{BB962C8B-B14F-4D97-AF65-F5344CB8AC3E}">
        <p14:creationId xmlns:p14="http://schemas.microsoft.com/office/powerpoint/2010/main" val="405107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dirty="0"/>
              <a:t>Jan. 2025</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dirty="0"/>
              <a:t>Joerg ROBERT, FAU/Fraunhofer IIS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dirty="0"/>
              <a:t>Slide </a:t>
            </a:r>
            <a:fld id="{6C95EF25-5BF0-4856-A71E-422C835C71F2}" type="slidenum">
              <a:rPr lang="en-US" altLang="de-DE"/>
              <a:pPr/>
              <a:t>‹Nr.›</a:t>
            </a:fld>
            <a:endParaRPr lang="en-US" altLang="de-DE" dirty="0"/>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802.15-24-0654-00-04ad</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5/dcn/24/15-24-0651-00-04ad-tg-sun-phy-next-gen-ofdm-lr-contribution.pptx" TargetMode="External"/><Relationship Id="rId2" Type="http://schemas.openxmlformats.org/officeDocument/2006/relationships/hyperlink" Target="https://citeseerx.ist.psu.edu/document?repid=rep1&amp;type=pdf&amp;doi=133435497ecbd8c685b186d8b073387fb8721877"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r>
              <a:rPr lang="de-DE" altLang="de-DE" dirty="0"/>
              <a:t>Jan. 2025</a:t>
            </a:r>
            <a:endParaRPr lang="en-US" altLang="de-DE" dirty="0"/>
          </a:p>
        </p:txBody>
      </p:sp>
      <p:sp>
        <p:nvSpPr>
          <p:cNvPr id="5" name="Fußzeilenplatzhalter 2"/>
          <p:cNvSpPr>
            <a:spLocks noGrp="1"/>
          </p:cNvSpPr>
          <p:nvPr>
            <p:ph type="ftr" sz="quarter" idx="11"/>
          </p:nvPr>
        </p:nvSpPr>
        <p:spPr/>
        <p:txBody>
          <a:bodyPr/>
          <a:lstStyle/>
          <a:p>
            <a:r>
              <a:rPr lang="en-US" altLang="de-DE" dirty="0"/>
              <a:t>Joerg ROBERT, FAU/Fraunhofer IIS</a:t>
            </a:r>
          </a:p>
        </p:txBody>
      </p:sp>
      <p:sp>
        <p:nvSpPr>
          <p:cNvPr id="6" name="Foliennummernplatzhalter 3"/>
          <p:cNvSpPr>
            <a:spLocks noGrp="1"/>
          </p:cNvSpPr>
          <p:nvPr>
            <p:ph type="sldNum" sz="quarter" idx="12"/>
          </p:nvPr>
        </p:nvSpPr>
        <p:spPr/>
        <p:txBody>
          <a:bodyPr/>
          <a:lstStyle/>
          <a:p>
            <a:r>
              <a:rPr lang="en-US" altLang="de-DE" dirty="0"/>
              <a:t>Slide </a:t>
            </a:r>
            <a:fld id="{8787AA53-7DA1-4FFB-8053-323DA5835B68}" type="slidenum">
              <a:rPr lang="en-US" altLang="de-DE"/>
              <a:pPr/>
              <a:t>1</a:t>
            </a:fld>
            <a:endParaRPr lang="en-US" altLang="de-DE" dirty="0"/>
          </a:p>
        </p:txBody>
      </p:sp>
      <p:sp>
        <p:nvSpPr>
          <p:cNvPr id="27651"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[Initial 802.15.4ad Proposal]	</a:t>
            </a:r>
          </a:p>
          <a:p>
            <a:r>
              <a:rPr lang="en-US" altLang="de-DE" sz="1600" b="1" dirty="0">
                <a:solidFill>
                  <a:schemeClr val="tx2"/>
                </a:solidFill>
              </a:rPr>
              <a:t>Date Submitted: </a:t>
            </a:r>
            <a:r>
              <a:rPr lang="en-US" altLang="de-DE" sz="1600" dirty="0">
                <a:solidFill>
                  <a:schemeClr val="tx2"/>
                </a:solidFill>
              </a:rPr>
              <a:t>[12 January, 2025]	</a:t>
            </a:r>
          </a:p>
          <a:p>
            <a:r>
              <a:rPr lang="en-US" altLang="de-DE" sz="1600" b="1" dirty="0">
                <a:solidFill>
                  <a:schemeClr val="tx2"/>
                </a:solidFill>
              </a:rPr>
              <a:t>Source:</a:t>
            </a:r>
            <a:r>
              <a:rPr lang="en-US" altLang="de-DE" sz="1600" dirty="0">
                <a:solidFill>
                  <a:schemeClr val="tx2"/>
                </a:solidFill>
              </a:rPr>
              <a:t> [Joerg ROBERT] Company </a:t>
            </a:r>
            <a:r>
              <a:rPr lang="en-US" altLang="de-DE" sz="1600" dirty="0"/>
              <a:t>[FAU Erlangen-Nürnberg/Fraunhofer IIS]</a:t>
            </a:r>
          </a:p>
          <a:p>
            <a:r>
              <a:rPr lang="en-US" altLang="de-DE" sz="1600" dirty="0">
                <a:solidFill>
                  <a:schemeClr val="tx2"/>
                </a:solidFill>
              </a:rPr>
              <a:t>Address [Am Wolfsmantel 33, Erlangen, 91058, Germany]</a:t>
            </a:r>
          </a:p>
          <a:p>
            <a:r>
              <a:rPr lang="en-US" altLang="de-DE" sz="1600" dirty="0">
                <a:solidFill>
                  <a:schemeClr val="tx2"/>
                </a:solidFill>
              </a:rPr>
              <a:t>E-Mail:[</a:t>
            </a:r>
            <a:r>
              <a:rPr lang="en-US" altLang="de-DE" sz="1600" dirty="0"/>
              <a:t>joerg.robert@ieee.org</a:t>
            </a:r>
            <a:r>
              <a:rPr lang="en-US" altLang="de-DE" sz="1600" dirty="0">
                <a:solidFill>
                  <a:schemeClr val="tx2"/>
                </a:solidFill>
              </a:rPr>
              <a:t>]	</a:t>
            </a:r>
          </a:p>
          <a:p>
            <a:pPr>
              <a:spcBef>
                <a:spcPts val="100"/>
              </a:spcBef>
              <a:spcAft>
                <a:spcPts val="100"/>
              </a:spcAft>
            </a:pPr>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a:t>Presentation in TG15.4ad</a:t>
            </a:r>
            <a:r>
              <a:rPr lang="en-US" altLang="de-DE" sz="1600" dirty="0">
                <a:solidFill>
                  <a:schemeClr val="tx2"/>
                </a:solidFill>
              </a:rPr>
              <a:t>]</a:t>
            </a: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1C22F-A219-4C4F-83A1-90915001261A}"/>
              </a:ext>
            </a:extLst>
          </p:cNvPr>
          <p:cNvSpPr>
            <a:spLocks noGrp="1"/>
          </p:cNvSpPr>
          <p:nvPr>
            <p:ph type="title"/>
          </p:nvPr>
        </p:nvSpPr>
        <p:spPr/>
        <p:txBody>
          <a:bodyPr/>
          <a:lstStyle/>
          <a:p>
            <a:r>
              <a:rPr lang="en-US" dirty="0"/>
              <a:t>Analysis of SUN FSK</a:t>
            </a:r>
          </a:p>
        </p:txBody>
      </p:sp>
      <p:sp>
        <p:nvSpPr>
          <p:cNvPr id="3" name="Inhaltsplatzhalter 2">
            <a:extLst>
              <a:ext uri="{FF2B5EF4-FFF2-40B4-BE49-F238E27FC236}">
                <a16:creationId xmlns:a16="http://schemas.microsoft.com/office/drawing/2014/main" id="{C9A7C31C-B25E-4894-A2D1-042C62FB75C2}"/>
              </a:ext>
            </a:extLst>
          </p:cNvPr>
          <p:cNvSpPr>
            <a:spLocks noGrp="1"/>
          </p:cNvSpPr>
          <p:nvPr>
            <p:ph idx="1"/>
          </p:nvPr>
        </p:nvSpPr>
        <p:spPr/>
        <p:txBody>
          <a:bodyPr/>
          <a:lstStyle/>
          <a:p>
            <a:r>
              <a:rPr lang="en-US" sz="2000" dirty="0"/>
              <a:t>The FSK modes are currently the currently most commonly used SUN modes</a:t>
            </a:r>
          </a:p>
          <a:p>
            <a:endParaRPr lang="en-US" sz="2000" dirty="0"/>
          </a:p>
          <a:p>
            <a:r>
              <a:rPr lang="en-US" sz="2000" dirty="0"/>
              <a:t>Potential areas of improvement</a:t>
            </a:r>
          </a:p>
          <a:p>
            <a:pPr lvl="1"/>
            <a:r>
              <a:rPr lang="en-US" sz="1600" dirty="0"/>
              <a:t>Number of modes</a:t>
            </a:r>
          </a:p>
          <a:p>
            <a:pPr lvl="1"/>
            <a:r>
              <a:rPr lang="en-US" sz="1600" dirty="0"/>
              <a:t>Modulation</a:t>
            </a:r>
          </a:p>
          <a:p>
            <a:pPr lvl="1"/>
            <a:r>
              <a:rPr lang="en-US" sz="1600" dirty="0"/>
              <a:t>Synchronization / Preamble</a:t>
            </a:r>
          </a:p>
          <a:p>
            <a:pPr lvl="1"/>
            <a:r>
              <a:rPr lang="en-US" sz="1600" dirty="0"/>
              <a:t>Forward Error Correction</a:t>
            </a:r>
          </a:p>
          <a:p>
            <a:pPr lvl="1"/>
            <a:endParaRPr lang="en-US" sz="1600" dirty="0"/>
          </a:p>
          <a:p>
            <a:endParaRPr lang="en-US" sz="2000" dirty="0"/>
          </a:p>
        </p:txBody>
      </p:sp>
      <p:sp>
        <p:nvSpPr>
          <p:cNvPr id="4" name="Datumsplatzhalter 3">
            <a:extLst>
              <a:ext uri="{FF2B5EF4-FFF2-40B4-BE49-F238E27FC236}">
                <a16:creationId xmlns:a16="http://schemas.microsoft.com/office/drawing/2014/main" id="{E88BAA78-B4BB-4BF5-B0D8-EACF3A61B784}"/>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307B4B80-C457-4572-9D83-E447CAA7F396}"/>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7184306E-B86A-4CDC-8FCF-36B6FE8584F6}"/>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10</a:t>
            </a:fld>
            <a:endParaRPr lang="en-US" altLang="de-DE" dirty="0"/>
          </a:p>
        </p:txBody>
      </p:sp>
    </p:spTree>
    <p:extLst>
      <p:ext uri="{BB962C8B-B14F-4D97-AF65-F5344CB8AC3E}">
        <p14:creationId xmlns:p14="http://schemas.microsoft.com/office/powerpoint/2010/main" val="55874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65ECE-ED9B-4024-8C2E-40F2CA416920}"/>
              </a:ext>
            </a:extLst>
          </p:cNvPr>
          <p:cNvSpPr>
            <a:spLocks noGrp="1"/>
          </p:cNvSpPr>
          <p:nvPr>
            <p:ph type="title"/>
          </p:nvPr>
        </p:nvSpPr>
        <p:spPr/>
        <p:txBody>
          <a:bodyPr/>
          <a:lstStyle/>
          <a:p>
            <a:r>
              <a:rPr lang="en-US" u="sng" dirty="0"/>
              <a:t>Proposal: Data Whitening</a:t>
            </a:r>
          </a:p>
        </p:txBody>
      </p:sp>
      <p:sp>
        <p:nvSpPr>
          <p:cNvPr id="3" name="Inhaltsplatzhalter 2">
            <a:extLst>
              <a:ext uri="{FF2B5EF4-FFF2-40B4-BE49-F238E27FC236}">
                <a16:creationId xmlns:a16="http://schemas.microsoft.com/office/drawing/2014/main" id="{FA788A2C-CDC6-45B0-B54E-12B22FB22A23}"/>
              </a:ext>
            </a:extLst>
          </p:cNvPr>
          <p:cNvSpPr>
            <a:spLocks noGrp="1"/>
          </p:cNvSpPr>
          <p:nvPr>
            <p:ph idx="1"/>
          </p:nvPr>
        </p:nvSpPr>
        <p:spPr/>
        <p:txBody>
          <a:bodyPr/>
          <a:lstStyle/>
          <a:p>
            <a:r>
              <a:rPr lang="en-US" sz="2000" dirty="0"/>
              <a:t>Make data whitening mandatory</a:t>
            </a:r>
          </a:p>
          <a:p>
            <a:pPr>
              <a:buFont typeface="Wingdings" panose="05000000000000000000" pitchFamily="2" charset="2"/>
              <a:buChar char="è"/>
            </a:pPr>
            <a:r>
              <a:rPr lang="en-US" sz="2000" dirty="0"/>
              <a:t>Data whitening is practically always useful</a:t>
            </a:r>
          </a:p>
          <a:p>
            <a:pPr>
              <a:buFont typeface="Wingdings" panose="05000000000000000000" pitchFamily="2" charset="2"/>
              <a:buChar char="è"/>
            </a:pPr>
            <a:r>
              <a:rPr lang="en-US" sz="2000" dirty="0"/>
              <a:t>The complexity increase is negligible</a:t>
            </a:r>
          </a:p>
          <a:p>
            <a:pPr>
              <a:buFont typeface="Wingdings" panose="05000000000000000000" pitchFamily="2" charset="2"/>
              <a:buChar char="è"/>
            </a:pPr>
            <a:r>
              <a:rPr lang="en-US" sz="2000" dirty="0"/>
              <a:t>Reducing the number of potential modes reduces the testing complexity</a:t>
            </a:r>
          </a:p>
          <a:p>
            <a:endParaRPr lang="en-US" sz="2000" dirty="0"/>
          </a:p>
          <a:p>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21876893-B1E1-4355-9CB6-0FDFE0868A0D}"/>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A0EE77F-5DBE-4420-B5C1-71F7E1DFA41C}"/>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8E80EC2E-8C3B-4471-8C02-A54044B8BFCC}"/>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11</a:t>
            </a:fld>
            <a:endParaRPr lang="en-US" altLang="de-DE" dirty="0"/>
          </a:p>
        </p:txBody>
      </p:sp>
    </p:spTree>
    <p:extLst>
      <p:ext uri="{BB962C8B-B14F-4D97-AF65-F5344CB8AC3E}">
        <p14:creationId xmlns:p14="http://schemas.microsoft.com/office/powerpoint/2010/main" val="267983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66BEC-98C2-44E9-9EA6-CAFF25FFDB5E}"/>
              </a:ext>
            </a:extLst>
          </p:cNvPr>
          <p:cNvSpPr>
            <a:spLocks noGrp="1"/>
          </p:cNvSpPr>
          <p:nvPr>
            <p:ph type="title"/>
          </p:nvPr>
        </p:nvSpPr>
        <p:spPr/>
        <p:txBody>
          <a:bodyPr/>
          <a:lstStyle/>
          <a:p>
            <a:r>
              <a:rPr lang="en-US" dirty="0"/>
              <a:t>Modulation</a:t>
            </a:r>
          </a:p>
        </p:txBody>
      </p:sp>
      <p:sp>
        <p:nvSpPr>
          <p:cNvPr id="3" name="Inhaltsplatzhalter 2">
            <a:extLst>
              <a:ext uri="{FF2B5EF4-FFF2-40B4-BE49-F238E27FC236}">
                <a16:creationId xmlns:a16="http://schemas.microsoft.com/office/drawing/2014/main" id="{80442F42-5D24-4802-807E-8A9B82BEBEEF}"/>
              </a:ext>
            </a:extLst>
          </p:cNvPr>
          <p:cNvSpPr>
            <a:spLocks noGrp="1"/>
          </p:cNvSpPr>
          <p:nvPr>
            <p:ph idx="1"/>
          </p:nvPr>
        </p:nvSpPr>
        <p:spPr/>
        <p:txBody>
          <a:bodyPr/>
          <a:lstStyle/>
          <a:p>
            <a:r>
              <a:rPr lang="en-US" sz="1800" dirty="0"/>
              <a:t>Currently supported modulates schemes are</a:t>
            </a:r>
          </a:p>
          <a:p>
            <a:pPr lvl="1"/>
            <a:r>
              <a:rPr lang="en-US" sz="1400" dirty="0"/>
              <a:t>Classical FSK (modulation index 1.0)</a:t>
            </a:r>
          </a:p>
          <a:p>
            <a:pPr lvl="1"/>
            <a:r>
              <a:rPr lang="en-US" sz="1400" dirty="0"/>
              <a:t>Minimum Shift Keying (MSK) (FSK with modulation index 0.5)</a:t>
            </a:r>
          </a:p>
          <a:p>
            <a:pPr lvl="1"/>
            <a:r>
              <a:rPr lang="en-US" sz="1400" dirty="0"/>
              <a:t>4-GFSK</a:t>
            </a:r>
          </a:p>
          <a:p>
            <a:r>
              <a:rPr lang="en-US" sz="1800" dirty="0"/>
              <a:t>Spectral shaping is not defined</a:t>
            </a:r>
          </a:p>
          <a:p>
            <a:endParaRPr lang="en-US" sz="1800" dirty="0"/>
          </a:p>
          <a:p>
            <a:pPr>
              <a:buFont typeface="Wingdings" panose="05000000000000000000" pitchFamily="2" charset="2"/>
              <a:buChar char="è"/>
            </a:pPr>
            <a:r>
              <a:rPr lang="en-US" sz="1800" dirty="0">
                <a:sym typeface="Wingdings" panose="05000000000000000000" pitchFamily="2" charset="2"/>
              </a:rPr>
              <a:t>Some modes may lack significant performance penalties (details on next slides)</a:t>
            </a:r>
          </a:p>
          <a:p>
            <a:pPr>
              <a:buFont typeface="Wingdings" panose="05000000000000000000" pitchFamily="2" charset="2"/>
              <a:buChar char="è"/>
            </a:pPr>
            <a:r>
              <a:rPr lang="en-US" sz="1800" dirty="0">
                <a:sym typeface="Wingdings" panose="05000000000000000000" pitchFamily="2" charset="2"/>
              </a:rPr>
              <a:t>Potentially higher bandwidth than actually required</a:t>
            </a:r>
          </a:p>
          <a:p>
            <a:pPr>
              <a:buFont typeface="Wingdings" panose="05000000000000000000" pitchFamily="2" charset="2"/>
              <a:buChar char="è"/>
            </a:pPr>
            <a:endParaRPr lang="en-US" sz="1800" dirty="0">
              <a:sym typeface="Wingdings" panose="05000000000000000000" pitchFamily="2" charset="2"/>
            </a:endParaRPr>
          </a:p>
          <a:p>
            <a:pPr>
              <a:buFont typeface="Wingdings" panose="05000000000000000000" pitchFamily="2" charset="2"/>
              <a:buChar char="è"/>
            </a:pPr>
            <a:endParaRPr lang="en-US" sz="1800" dirty="0"/>
          </a:p>
        </p:txBody>
      </p:sp>
      <p:sp>
        <p:nvSpPr>
          <p:cNvPr id="4" name="Datumsplatzhalter 3">
            <a:extLst>
              <a:ext uri="{FF2B5EF4-FFF2-40B4-BE49-F238E27FC236}">
                <a16:creationId xmlns:a16="http://schemas.microsoft.com/office/drawing/2014/main" id="{34A88674-120B-4BA5-9AE6-A2E2E4246E19}"/>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806523AD-18E7-4D8F-8D1E-FEED85A8563F}"/>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BB7A2E29-5075-4ED2-AF55-65C2486E3D47}"/>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12</a:t>
            </a:fld>
            <a:endParaRPr lang="en-US" altLang="de-DE" dirty="0"/>
          </a:p>
        </p:txBody>
      </p:sp>
    </p:spTree>
    <p:extLst>
      <p:ext uri="{BB962C8B-B14F-4D97-AF65-F5344CB8AC3E}">
        <p14:creationId xmlns:p14="http://schemas.microsoft.com/office/powerpoint/2010/main" val="388656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429A8-C4F5-4D32-A65B-B6CAAABDF01B}"/>
              </a:ext>
            </a:extLst>
          </p:cNvPr>
          <p:cNvSpPr>
            <a:spLocks noGrp="1"/>
          </p:cNvSpPr>
          <p:nvPr>
            <p:ph type="title"/>
          </p:nvPr>
        </p:nvSpPr>
        <p:spPr/>
        <p:txBody>
          <a:bodyPr/>
          <a:lstStyle/>
          <a:p>
            <a:r>
              <a:rPr lang="en-US" dirty="0"/>
              <a:t>General MSK Issue</a:t>
            </a:r>
          </a:p>
        </p:txBody>
      </p:sp>
      <p:sp>
        <p:nvSpPr>
          <p:cNvPr id="3" name="Inhaltsplatzhalter 2">
            <a:extLst>
              <a:ext uri="{FF2B5EF4-FFF2-40B4-BE49-F238E27FC236}">
                <a16:creationId xmlns:a16="http://schemas.microsoft.com/office/drawing/2014/main" id="{9A41204E-4915-4758-8285-F681ACF218C3}"/>
              </a:ext>
            </a:extLst>
          </p:cNvPr>
          <p:cNvSpPr>
            <a:spLocks noGrp="1"/>
          </p:cNvSpPr>
          <p:nvPr>
            <p:ph idx="1"/>
          </p:nvPr>
        </p:nvSpPr>
        <p:spPr/>
        <p:txBody>
          <a:bodyPr/>
          <a:lstStyle/>
          <a:p>
            <a:r>
              <a:rPr lang="en-US" sz="2000" dirty="0"/>
              <a:t>2-FSK with modulation index 0.5 (alias MSK) is a linear modulation that is able to achieve the theoretically optimal performance [1]</a:t>
            </a:r>
          </a:p>
          <a:p>
            <a:endParaRPr lang="en-US" sz="2000" dirty="0"/>
          </a:p>
          <a:p>
            <a:pPr marL="0" indent="0">
              <a:buNone/>
            </a:pPr>
            <a:r>
              <a:rPr lang="en-US" sz="2000" dirty="0"/>
              <a:t>BUT</a:t>
            </a:r>
          </a:p>
          <a:p>
            <a:r>
              <a:rPr lang="en-US" sz="2000" dirty="0"/>
              <a:t>Achieving the full performance requires a correlation receiver with precise timing and phase estimation and pre-coding</a:t>
            </a:r>
          </a:p>
          <a:p>
            <a:r>
              <a:rPr lang="en-US" sz="2000" dirty="0"/>
              <a:t>Using a classical non-coherent demodulation causes a loss of typically 6dB due to missing orthogonality and differential demodulation [1]!</a:t>
            </a:r>
          </a:p>
          <a:p>
            <a:r>
              <a:rPr lang="en-US" sz="2000" dirty="0"/>
              <a:t>Using 2-FSK with modulation index 1.0 only leads to a loss of typically 3dB!</a:t>
            </a:r>
          </a:p>
        </p:txBody>
      </p:sp>
      <p:sp>
        <p:nvSpPr>
          <p:cNvPr id="4" name="Datumsplatzhalter 3">
            <a:extLst>
              <a:ext uri="{FF2B5EF4-FFF2-40B4-BE49-F238E27FC236}">
                <a16:creationId xmlns:a16="http://schemas.microsoft.com/office/drawing/2014/main" id="{1E943084-F381-40C8-BBAE-7CD324871B23}"/>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AEA1EAED-DBD2-4656-8E1A-32631A11E70F}"/>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76D2E7D4-5339-4B10-8E11-636BE0A98F0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13</a:t>
            </a:fld>
            <a:endParaRPr lang="en-US" altLang="de-DE" dirty="0"/>
          </a:p>
        </p:txBody>
      </p:sp>
    </p:spTree>
    <p:extLst>
      <p:ext uri="{BB962C8B-B14F-4D97-AF65-F5344CB8AC3E}">
        <p14:creationId xmlns:p14="http://schemas.microsoft.com/office/powerpoint/2010/main" val="19110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C0587-51E0-4896-848F-55AEFE33246C}"/>
              </a:ext>
            </a:extLst>
          </p:cNvPr>
          <p:cNvSpPr>
            <a:spLocks noGrp="1"/>
          </p:cNvSpPr>
          <p:nvPr>
            <p:ph type="title"/>
          </p:nvPr>
        </p:nvSpPr>
        <p:spPr/>
        <p:txBody>
          <a:bodyPr/>
          <a:lstStyle/>
          <a:p>
            <a:r>
              <a:rPr lang="en-US" dirty="0"/>
              <a:t>What to do with MSK in SUN?</a:t>
            </a:r>
          </a:p>
        </p:txBody>
      </p:sp>
      <p:sp>
        <p:nvSpPr>
          <p:cNvPr id="3" name="Inhaltsplatzhalter 2">
            <a:extLst>
              <a:ext uri="{FF2B5EF4-FFF2-40B4-BE49-F238E27FC236}">
                <a16:creationId xmlns:a16="http://schemas.microsoft.com/office/drawing/2014/main" id="{165D968F-A68A-49C0-9281-B5DDC4610070}"/>
              </a:ext>
            </a:extLst>
          </p:cNvPr>
          <p:cNvSpPr>
            <a:spLocks noGrp="1"/>
          </p:cNvSpPr>
          <p:nvPr>
            <p:ph idx="1"/>
          </p:nvPr>
        </p:nvSpPr>
        <p:spPr/>
        <p:txBody>
          <a:bodyPr/>
          <a:lstStyle/>
          <a:p>
            <a:r>
              <a:rPr lang="en-US" sz="2000" dirty="0"/>
              <a:t>Generating MSK is very simple</a:t>
            </a:r>
          </a:p>
          <a:p>
            <a:pPr lvl="1"/>
            <a:r>
              <a:rPr lang="en-US" sz="1600" dirty="0"/>
              <a:t>Every simple FSK modulation is able to generate perfect MSK signals</a:t>
            </a:r>
          </a:p>
          <a:p>
            <a:r>
              <a:rPr lang="en-US" sz="2000" dirty="0"/>
              <a:t>The problem of MSK is the higher complexity to achieve a better performance than classical 2-FSK</a:t>
            </a:r>
          </a:p>
          <a:p>
            <a:pPr lvl="1"/>
            <a:r>
              <a:rPr lang="en-US" sz="1600" dirty="0"/>
              <a:t>Precise channel sounding and channel estimation (</a:t>
            </a:r>
            <a:r>
              <a:rPr lang="en-US" sz="1600" dirty="0">
                <a:sym typeface="Wingdings" panose="05000000000000000000" pitchFamily="2" charset="2"/>
              </a:rPr>
              <a:t> LoRa FHSS issue)</a:t>
            </a:r>
          </a:p>
          <a:p>
            <a:pPr lvl="1"/>
            <a:r>
              <a:rPr lang="en-US" sz="1600" dirty="0">
                <a:sym typeface="Wingdings" panose="05000000000000000000" pitchFamily="2" charset="2"/>
              </a:rPr>
              <a:t>Coherent decoding</a:t>
            </a:r>
          </a:p>
          <a:p>
            <a:pPr lvl="1"/>
            <a:r>
              <a:rPr lang="en-US" sz="1600" dirty="0">
                <a:sym typeface="Wingdings" panose="05000000000000000000" pitchFamily="2" charset="2"/>
              </a:rPr>
              <a:t>Use of MSK pre-coding</a:t>
            </a:r>
          </a:p>
          <a:p>
            <a:pPr lvl="1"/>
            <a:endParaRPr lang="en-US" sz="1600" dirty="0">
              <a:sym typeface="Wingdings" panose="05000000000000000000" pitchFamily="2" charset="2"/>
            </a:endParaRPr>
          </a:p>
          <a:p>
            <a:pPr>
              <a:buFont typeface="Wingdings" panose="05000000000000000000" pitchFamily="2" charset="2"/>
              <a:buChar char="è"/>
            </a:pPr>
            <a:r>
              <a:rPr lang="en-US" sz="2000" dirty="0">
                <a:sym typeface="Wingdings" panose="05000000000000000000" pitchFamily="2" charset="2"/>
              </a:rPr>
              <a:t>Reserve MSK for modes with mandatory FEC</a:t>
            </a:r>
          </a:p>
          <a:p>
            <a:pPr>
              <a:buFont typeface="Wingdings" panose="05000000000000000000" pitchFamily="2" charset="2"/>
              <a:buChar char="è"/>
            </a:pPr>
            <a:r>
              <a:rPr lang="en-US" sz="2000" dirty="0">
                <a:sym typeface="Wingdings" panose="05000000000000000000" pitchFamily="2" charset="2"/>
              </a:rPr>
              <a:t>Add MSK-precoding (follow 802.15.4me 24.4.9)</a:t>
            </a:r>
          </a:p>
          <a:p>
            <a:pPr>
              <a:buFont typeface="Wingdings" panose="05000000000000000000" pitchFamily="2" charset="2"/>
              <a:buChar char="è"/>
            </a:pPr>
            <a:r>
              <a:rPr lang="en-US" sz="2000" dirty="0">
                <a:sym typeface="Wingdings" panose="05000000000000000000" pitchFamily="2" charset="2"/>
              </a:rPr>
              <a:t>Create new preamble for MSK modes</a:t>
            </a:r>
          </a:p>
          <a:p>
            <a:pPr>
              <a:buFont typeface="Wingdings" panose="05000000000000000000" pitchFamily="2" charset="2"/>
              <a:buChar char="è"/>
            </a:pPr>
            <a:r>
              <a:rPr lang="en-US" sz="2000" dirty="0">
                <a:sym typeface="Wingdings" panose="05000000000000000000" pitchFamily="2" charset="2"/>
              </a:rPr>
              <a:t>Potentially add additional reference signals (pilots) for long packets</a:t>
            </a:r>
            <a:endParaRPr lang="en-US" sz="2000" dirty="0"/>
          </a:p>
          <a:p>
            <a:endParaRPr lang="en-US" sz="2000" dirty="0"/>
          </a:p>
        </p:txBody>
      </p:sp>
      <p:sp>
        <p:nvSpPr>
          <p:cNvPr id="4" name="Datumsplatzhalter 3">
            <a:extLst>
              <a:ext uri="{FF2B5EF4-FFF2-40B4-BE49-F238E27FC236}">
                <a16:creationId xmlns:a16="http://schemas.microsoft.com/office/drawing/2014/main" id="{C170D744-3D63-4037-ADEA-1EE413438867}"/>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34FB71C5-7713-4A0E-936C-ED02FEBF90F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86242E96-363E-4581-BDAC-DDB7D8100C22}"/>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14</a:t>
            </a:fld>
            <a:endParaRPr lang="en-US" altLang="de-DE" dirty="0"/>
          </a:p>
        </p:txBody>
      </p:sp>
    </p:spTree>
    <p:extLst>
      <p:ext uri="{BB962C8B-B14F-4D97-AF65-F5344CB8AC3E}">
        <p14:creationId xmlns:p14="http://schemas.microsoft.com/office/powerpoint/2010/main" val="45036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2B157-B2A6-4C73-9AD8-E4745D21437E}"/>
              </a:ext>
            </a:extLst>
          </p:cNvPr>
          <p:cNvSpPr>
            <a:spLocks noGrp="1"/>
          </p:cNvSpPr>
          <p:nvPr>
            <p:ph type="title"/>
          </p:nvPr>
        </p:nvSpPr>
        <p:spPr/>
        <p:txBody>
          <a:bodyPr/>
          <a:lstStyle/>
          <a:p>
            <a:r>
              <a:rPr lang="en-US" dirty="0"/>
              <a:t>High Performance &amp; Simple FSK?</a:t>
            </a:r>
          </a:p>
        </p:txBody>
      </p:sp>
      <p:sp>
        <p:nvSpPr>
          <p:cNvPr id="3" name="Inhaltsplatzhalter 2">
            <a:extLst>
              <a:ext uri="{FF2B5EF4-FFF2-40B4-BE49-F238E27FC236}">
                <a16:creationId xmlns:a16="http://schemas.microsoft.com/office/drawing/2014/main" id="{20B82917-D8C1-4E20-93FB-AAAB339F763D}"/>
              </a:ext>
            </a:extLst>
          </p:cNvPr>
          <p:cNvSpPr>
            <a:spLocks noGrp="1"/>
          </p:cNvSpPr>
          <p:nvPr>
            <p:ph idx="1"/>
          </p:nvPr>
        </p:nvSpPr>
        <p:spPr/>
        <p:txBody>
          <a:bodyPr/>
          <a:lstStyle/>
          <a:p>
            <a:r>
              <a:rPr lang="en-US" sz="2000" dirty="0"/>
              <a:t>We should offer a mode simple non-coherent mode with better performance than 2-FSK</a:t>
            </a:r>
          </a:p>
          <a:p>
            <a:endParaRPr lang="en-US" sz="2000" dirty="0"/>
          </a:p>
          <a:p>
            <a:r>
              <a:rPr lang="en-US" sz="2000" dirty="0"/>
              <a:t>4-FSK is already defined in SUN FSK and offers a significantly improved performance compared to classical 2-FSK [1]</a:t>
            </a:r>
          </a:p>
          <a:p>
            <a:r>
              <a:rPr lang="en-US" sz="2000" dirty="0"/>
              <a:t>4-FSK is already supported by many state-of-the art chips</a:t>
            </a:r>
          </a:p>
          <a:p>
            <a:pPr>
              <a:buFont typeface="Wingdings" panose="05000000000000000000" pitchFamily="2" charset="2"/>
              <a:buChar char="è"/>
            </a:pPr>
            <a:endParaRPr lang="en-US" sz="2000" dirty="0">
              <a:sym typeface="Wingdings" panose="05000000000000000000" pitchFamily="2" charset="2"/>
            </a:endParaRPr>
          </a:p>
          <a:p>
            <a:pPr>
              <a:buFont typeface="Wingdings" panose="05000000000000000000" pitchFamily="2" charset="2"/>
              <a:buChar char="è"/>
            </a:pPr>
            <a:r>
              <a:rPr lang="en-US" sz="2000" dirty="0">
                <a:sym typeface="Wingdings" panose="05000000000000000000" pitchFamily="2" charset="2"/>
              </a:rPr>
              <a:t>Addition of 4-FSK in modulation for bands where not defined yet</a:t>
            </a:r>
          </a:p>
          <a:p>
            <a:pPr>
              <a:buFont typeface="Wingdings" panose="05000000000000000000" pitchFamily="2" charset="2"/>
              <a:buChar char="è"/>
            </a:pPr>
            <a:r>
              <a:rPr lang="en-US" sz="2000" dirty="0">
                <a:sym typeface="Wingdings" panose="05000000000000000000" pitchFamily="2" charset="2"/>
              </a:rPr>
              <a:t>Potential optimization of modulation index</a:t>
            </a:r>
          </a:p>
          <a:p>
            <a:pPr>
              <a:buFont typeface="Wingdings" panose="05000000000000000000" pitchFamily="2" charset="2"/>
              <a:buChar char="è"/>
            </a:pPr>
            <a:r>
              <a:rPr lang="en-US" sz="2000" dirty="0">
                <a:sym typeface="Wingdings" panose="05000000000000000000" pitchFamily="2" charset="2"/>
              </a:rPr>
              <a:t>Optimization of preamble for 4-FSK </a:t>
            </a:r>
          </a:p>
          <a:p>
            <a:pPr>
              <a:buFont typeface="Wingdings" panose="05000000000000000000" pitchFamily="2" charset="2"/>
              <a:buChar char="è"/>
            </a:pPr>
            <a:endParaRPr lang="en-US" sz="2000" dirty="0">
              <a:sym typeface="Wingdings" panose="05000000000000000000" pitchFamily="2" charset="2"/>
            </a:endParaRPr>
          </a:p>
        </p:txBody>
      </p:sp>
      <p:sp>
        <p:nvSpPr>
          <p:cNvPr id="4" name="Datumsplatzhalter 3">
            <a:extLst>
              <a:ext uri="{FF2B5EF4-FFF2-40B4-BE49-F238E27FC236}">
                <a16:creationId xmlns:a16="http://schemas.microsoft.com/office/drawing/2014/main" id="{41AFACA3-8331-42ED-878F-4EA1B7EEAD7D}"/>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E87937CC-8BD9-4B80-8EEF-00E2B2C31FDB}"/>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EE60ADB4-41E2-44FE-82DD-8C597E73A321}"/>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15</a:t>
            </a:fld>
            <a:endParaRPr lang="en-US" altLang="de-DE" dirty="0"/>
          </a:p>
        </p:txBody>
      </p:sp>
    </p:spTree>
    <p:extLst>
      <p:ext uri="{BB962C8B-B14F-4D97-AF65-F5344CB8AC3E}">
        <p14:creationId xmlns:p14="http://schemas.microsoft.com/office/powerpoint/2010/main" val="386794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7531B-999E-4812-8CB9-2B5D8094CC9B}"/>
              </a:ext>
            </a:extLst>
          </p:cNvPr>
          <p:cNvSpPr>
            <a:spLocks noGrp="1"/>
          </p:cNvSpPr>
          <p:nvPr>
            <p:ph type="title"/>
          </p:nvPr>
        </p:nvSpPr>
        <p:spPr/>
        <p:txBody>
          <a:bodyPr/>
          <a:lstStyle/>
          <a:p>
            <a:r>
              <a:rPr lang="en-US" dirty="0"/>
              <a:t>FSK Spectral Shaping</a:t>
            </a:r>
          </a:p>
        </p:txBody>
      </p:sp>
      <p:sp>
        <p:nvSpPr>
          <p:cNvPr id="3" name="Inhaltsplatzhalter 2">
            <a:extLst>
              <a:ext uri="{FF2B5EF4-FFF2-40B4-BE49-F238E27FC236}">
                <a16:creationId xmlns:a16="http://schemas.microsoft.com/office/drawing/2014/main" id="{9DBF9D12-F3BC-4708-9A3C-4AD0043D4CE3}"/>
              </a:ext>
            </a:extLst>
          </p:cNvPr>
          <p:cNvSpPr>
            <a:spLocks noGrp="1"/>
          </p:cNvSpPr>
          <p:nvPr>
            <p:ph idx="1"/>
          </p:nvPr>
        </p:nvSpPr>
        <p:spPr/>
        <p:txBody>
          <a:bodyPr/>
          <a:lstStyle/>
          <a:p>
            <a:r>
              <a:rPr lang="en-US" sz="2000" dirty="0"/>
              <a:t>The hard switching between adjacent symbols causes a high spectral bandwidth of classical FSK [1]</a:t>
            </a:r>
          </a:p>
          <a:p>
            <a:r>
              <a:rPr lang="en-US" sz="2000" dirty="0"/>
              <a:t>In order to optimize spectral usage the spectral bandwidth should be reduced</a:t>
            </a:r>
          </a:p>
          <a:p>
            <a:endParaRPr lang="en-US" sz="2000" dirty="0"/>
          </a:p>
          <a:p>
            <a:pPr>
              <a:buFont typeface="Wingdings" panose="05000000000000000000" pitchFamily="2" charset="2"/>
              <a:buChar char="è"/>
            </a:pPr>
            <a:r>
              <a:rPr lang="en-US" sz="2000" dirty="0">
                <a:sym typeface="Wingdings" panose="05000000000000000000" pitchFamily="2" charset="2"/>
              </a:rPr>
              <a:t>Make Gaussian FSK with BT = 1 mandatory (f</a:t>
            </a:r>
            <a:r>
              <a:rPr lang="en-US" sz="2000" dirty="0"/>
              <a:t>ollow 24.4.4.2 in 802.15.4me for 2-FSK, define similar scheme for 4-FSK)</a:t>
            </a:r>
            <a:endParaRPr lang="en-US" sz="2000" dirty="0">
              <a:sym typeface="Wingdings" panose="05000000000000000000" pitchFamily="2" charset="2"/>
            </a:endParaRPr>
          </a:p>
          <a:p>
            <a:pPr>
              <a:buFont typeface="Wingdings" panose="05000000000000000000" pitchFamily="2" charset="2"/>
              <a:buChar char="è"/>
            </a:pPr>
            <a:r>
              <a:rPr lang="en-US" sz="2000" dirty="0">
                <a:sym typeface="Wingdings" panose="05000000000000000000" pitchFamily="2" charset="2"/>
              </a:rPr>
              <a:t>Already supported by all state-of-the art chips</a:t>
            </a:r>
          </a:p>
          <a:p>
            <a:pPr>
              <a:buFont typeface="Wingdings" panose="05000000000000000000" pitchFamily="2" charset="2"/>
              <a:buChar char="è"/>
            </a:pPr>
            <a:r>
              <a:rPr lang="en-US" sz="2000" dirty="0">
                <a:sym typeface="Wingdings" panose="05000000000000000000" pitchFamily="2" charset="2"/>
              </a:rPr>
              <a:t>No impact on demodulation</a:t>
            </a:r>
            <a:endParaRPr lang="en-US" sz="2000" dirty="0"/>
          </a:p>
          <a:p>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C1C1641E-D459-4CC5-A9C8-6A8FE61F7F4C}"/>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31006CE2-9B7C-458E-B96C-F6DEB83627A9}"/>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6558CF64-36F5-40C8-A363-3BCE4E2E976B}"/>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16</a:t>
            </a:fld>
            <a:endParaRPr lang="en-US" altLang="de-DE" dirty="0"/>
          </a:p>
        </p:txBody>
      </p:sp>
    </p:spTree>
    <p:extLst>
      <p:ext uri="{BB962C8B-B14F-4D97-AF65-F5344CB8AC3E}">
        <p14:creationId xmlns:p14="http://schemas.microsoft.com/office/powerpoint/2010/main" val="31921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1FDB0-62CC-4B8F-AF27-7CC4DE43AD16}"/>
              </a:ext>
            </a:extLst>
          </p:cNvPr>
          <p:cNvSpPr>
            <a:spLocks noGrp="1"/>
          </p:cNvSpPr>
          <p:nvPr>
            <p:ph type="title"/>
          </p:nvPr>
        </p:nvSpPr>
        <p:spPr/>
        <p:txBody>
          <a:bodyPr/>
          <a:lstStyle/>
          <a:p>
            <a:r>
              <a:rPr lang="en-US" u="sng" dirty="0"/>
              <a:t>Proposal for FSK Modulation</a:t>
            </a:r>
          </a:p>
        </p:txBody>
      </p:sp>
      <p:sp>
        <p:nvSpPr>
          <p:cNvPr id="3" name="Inhaltsplatzhalter 2">
            <a:extLst>
              <a:ext uri="{FF2B5EF4-FFF2-40B4-BE49-F238E27FC236}">
                <a16:creationId xmlns:a16="http://schemas.microsoft.com/office/drawing/2014/main" id="{BBD23C80-1E65-45EC-B3B2-4229CA980430}"/>
              </a:ext>
            </a:extLst>
          </p:cNvPr>
          <p:cNvSpPr>
            <a:spLocks noGrp="1"/>
          </p:cNvSpPr>
          <p:nvPr>
            <p:ph idx="1"/>
          </p:nvPr>
        </p:nvSpPr>
        <p:spPr>
          <a:xfrm>
            <a:off x="685800" y="1556792"/>
            <a:ext cx="7772400" cy="4343400"/>
          </a:xfrm>
        </p:spPr>
        <p:txBody>
          <a:bodyPr/>
          <a:lstStyle/>
          <a:p>
            <a:r>
              <a:rPr lang="en-US" sz="2000" dirty="0"/>
              <a:t>Mandatory use of Gaussian Shaping with BT = 1 (</a:t>
            </a:r>
            <a:r>
              <a:rPr lang="en-US" sz="2000" dirty="0">
                <a:sym typeface="Wingdings" panose="05000000000000000000" pitchFamily="2" charset="2"/>
              </a:rPr>
              <a:t>f</a:t>
            </a:r>
            <a:r>
              <a:rPr lang="en-US" sz="2000" dirty="0"/>
              <a:t>ollow 24.4.4.2 in 802.15.4me for 2-FSK, define similar scheme for 4-FSK)</a:t>
            </a:r>
          </a:p>
          <a:p>
            <a:r>
              <a:rPr lang="en-US" sz="2000" dirty="0"/>
              <a:t>Generally reduce allowed tolerances to allow for optimized decoding in future receivers (details tbd.)</a:t>
            </a:r>
          </a:p>
          <a:p>
            <a:endParaRPr lang="en-US" sz="2000" dirty="0"/>
          </a:p>
          <a:p>
            <a:r>
              <a:rPr lang="en-US" sz="2000" dirty="0"/>
              <a:t>MSK (2-FSK with modulation index 0.5) only with pre-coding (25.4.9 in 802.15.4me) and forward error correction</a:t>
            </a:r>
          </a:p>
          <a:p>
            <a:r>
              <a:rPr lang="en-US" sz="2000" dirty="0"/>
              <a:t>Define new preamble and potential pilots for MSK modes that meet coherent demodulator requirements</a:t>
            </a:r>
          </a:p>
          <a:p>
            <a:endParaRPr lang="en-US" sz="2000" dirty="0"/>
          </a:p>
          <a:p>
            <a:r>
              <a:rPr lang="en-US" sz="2000" dirty="0"/>
              <a:t>Addition of 4-FSK modes to bands where not defined yet</a:t>
            </a:r>
          </a:p>
          <a:p>
            <a:r>
              <a:rPr lang="en-US" sz="2000" dirty="0"/>
              <a:t>Modulation index and new preambles tbd. </a:t>
            </a:r>
          </a:p>
          <a:p>
            <a:endParaRPr lang="en-US" sz="2000" dirty="0"/>
          </a:p>
          <a:p>
            <a:r>
              <a:rPr lang="en-US" sz="2000" dirty="0"/>
              <a:t>New bandwidths and channels tbd.</a:t>
            </a:r>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5DE5CE41-EEED-4F09-9E39-EF152E05248F}"/>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012D1CC3-9B58-45F9-A885-65CBAB3AD04F}"/>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C0B1BB96-20AA-4DEA-8E4A-E3F1DBE0175D}"/>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17</a:t>
            </a:fld>
            <a:endParaRPr lang="en-US" altLang="de-DE" dirty="0"/>
          </a:p>
        </p:txBody>
      </p:sp>
    </p:spTree>
    <p:extLst>
      <p:ext uri="{BB962C8B-B14F-4D97-AF65-F5344CB8AC3E}">
        <p14:creationId xmlns:p14="http://schemas.microsoft.com/office/powerpoint/2010/main" val="179736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663BC-A7AE-48DD-968D-28A1BC746081}"/>
              </a:ext>
            </a:extLst>
          </p:cNvPr>
          <p:cNvSpPr>
            <a:spLocks noGrp="1"/>
          </p:cNvSpPr>
          <p:nvPr>
            <p:ph type="title"/>
          </p:nvPr>
        </p:nvSpPr>
        <p:spPr/>
        <p:txBody>
          <a:bodyPr/>
          <a:lstStyle/>
          <a:p>
            <a:r>
              <a:rPr lang="en-US" dirty="0"/>
              <a:t>Analysis: FSK Forward Error Correction</a:t>
            </a:r>
          </a:p>
        </p:txBody>
      </p:sp>
      <p:sp>
        <p:nvSpPr>
          <p:cNvPr id="3" name="Inhaltsplatzhalter 2">
            <a:extLst>
              <a:ext uri="{FF2B5EF4-FFF2-40B4-BE49-F238E27FC236}">
                <a16:creationId xmlns:a16="http://schemas.microsoft.com/office/drawing/2014/main" id="{9CCD5CBE-3EC2-47FD-B94B-61AB5F13D2BB}"/>
              </a:ext>
            </a:extLst>
          </p:cNvPr>
          <p:cNvSpPr>
            <a:spLocks noGrp="1"/>
          </p:cNvSpPr>
          <p:nvPr>
            <p:ph idx="1"/>
          </p:nvPr>
        </p:nvSpPr>
        <p:spPr/>
        <p:txBody>
          <a:bodyPr/>
          <a:lstStyle/>
          <a:p>
            <a:r>
              <a:rPr lang="en-US" sz="2000" dirty="0"/>
              <a:t>The SUN FSK convolutional code only offers a constraint length of 4</a:t>
            </a:r>
          </a:p>
          <a:p>
            <a:pPr lvl="1"/>
            <a:r>
              <a:rPr lang="en-US" sz="1600" dirty="0"/>
              <a:t>Comparability low performance in AWGN channels</a:t>
            </a:r>
          </a:p>
          <a:p>
            <a:pPr lvl="1"/>
            <a:r>
              <a:rPr lang="en-US" sz="1600" dirty="0"/>
              <a:t>Very low performance in case of interference and fading for lower rates</a:t>
            </a:r>
          </a:p>
          <a:p>
            <a:pPr lvl="1"/>
            <a:r>
              <a:rPr lang="en-US" sz="1600" dirty="0"/>
              <a:t>Very high performance loss for long packets [2]</a:t>
            </a:r>
          </a:p>
          <a:p>
            <a:r>
              <a:rPr lang="en-US" sz="2000" dirty="0"/>
              <a:t>Time interleaver is very short and not optimized for interference</a:t>
            </a:r>
          </a:p>
          <a:p>
            <a:pPr lvl="1"/>
            <a:r>
              <a:rPr lang="en-US" sz="1600" dirty="0"/>
              <a:t>Low robustness in case of interference, especially loss of header</a:t>
            </a:r>
          </a:p>
          <a:p>
            <a:pPr lvl="1"/>
            <a:r>
              <a:rPr lang="en-US" sz="1600" dirty="0">
                <a:sym typeface="Wingdings" panose="05000000000000000000" pitchFamily="2" charset="2"/>
              </a:rPr>
              <a:t>Distribution of the errors not optimized for erasure-decoding in interference channels</a:t>
            </a:r>
          </a:p>
          <a:p>
            <a:r>
              <a:rPr lang="en-US" sz="2000" dirty="0">
                <a:sym typeface="Wingdings" panose="05000000000000000000" pitchFamily="2" charset="2"/>
              </a:rPr>
              <a:t>No separate error check for header</a:t>
            </a:r>
          </a:p>
          <a:p>
            <a:pPr lvl="1"/>
            <a:r>
              <a:rPr lang="en-US" sz="1600" dirty="0">
                <a:sym typeface="Wingdings" panose="05000000000000000000" pitchFamily="2" charset="2"/>
              </a:rPr>
              <a:t>No early detection of false positives</a:t>
            </a:r>
          </a:p>
          <a:p>
            <a:pPr lvl="1"/>
            <a:r>
              <a:rPr lang="en-US" sz="1600" dirty="0">
                <a:sym typeface="Wingdings" panose="05000000000000000000" pitchFamily="2" charset="2"/>
              </a:rPr>
              <a:t>Higher power consumption and longer off-air times</a:t>
            </a:r>
          </a:p>
          <a:p>
            <a:pPr lvl="1"/>
            <a:endParaRPr lang="en-US" sz="1600" dirty="0"/>
          </a:p>
          <a:p>
            <a:pPr lvl="1"/>
            <a:endParaRPr lang="en-US" sz="1600" dirty="0"/>
          </a:p>
        </p:txBody>
      </p:sp>
      <p:sp>
        <p:nvSpPr>
          <p:cNvPr id="4" name="Datumsplatzhalter 3">
            <a:extLst>
              <a:ext uri="{FF2B5EF4-FFF2-40B4-BE49-F238E27FC236}">
                <a16:creationId xmlns:a16="http://schemas.microsoft.com/office/drawing/2014/main" id="{CFDB1769-DD5B-4C00-90F0-934695814F06}"/>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F2A3F6FA-4B01-48D7-92AC-BD52DBC752BD}"/>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E125DC78-CB17-437B-84CE-B8603AED1432}"/>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18</a:t>
            </a:fld>
            <a:endParaRPr lang="en-US" altLang="de-DE" dirty="0"/>
          </a:p>
        </p:txBody>
      </p:sp>
    </p:spTree>
    <p:extLst>
      <p:ext uri="{BB962C8B-B14F-4D97-AF65-F5344CB8AC3E}">
        <p14:creationId xmlns:p14="http://schemas.microsoft.com/office/powerpoint/2010/main" val="229003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4F03F-2989-4464-8FAB-5D0FCBD6F0CF}"/>
              </a:ext>
            </a:extLst>
          </p:cNvPr>
          <p:cNvSpPr>
            <a:spLocks noGrp="1"/>
          </p:cNvSpPr>
          <p:nvPr>
            <p:ph type="title"/>
          </p:nvPr>
        </p:nvSpPr>
        <p:spPr/>
        <p:txBody>
          <a:bodyPr/>
          <a:lstStyle/>
          <a:p>
            <a:r>
              <a:rPr lang="en-US" dirty="0"/>
              <a:t>FEC System Considerations</a:t>
            </a:r>
          </a:p>
        </p:txBody>
      </p:sp>
      <p:sp>
        <p:nvSpPr>
          <p:cNvPr id="3" name="Inhaltsplatzhalter 2">
            <a:extLst>
              <a:ext uri="{FF2B5EF4-FFF2-40B4-BE49-F238E27FC236}">
                <a16:creationId xmlns:a16="http://schemas.microsoft.com/office/drawing/2014/main" id="{5479E29A-9D94-459B-8ECF-38C52D610E5A}"/>
              </a:ext>
            </a:extLst>
          </p:cNvPr>
          <p:cNvSpPr>
            <a:spLocks noGrp="1"/>
          </p:cNvSpPr>
          <p:nvPr>
            <p:ph idx="1"/>
          </p:nvPr>
        </p:nvSpPr>
        <p:spPr/>
        <p:txBody>
          <a:bodyPr/>
          <a:lstStyle/>
          <a:p>
            <a:r>
              <a:rPr lang="en-US" sz="2000" dirty="0"/>
              <a:t>A good FEC requires a good demodulator</a:t>
            </a:r>
          </a:p>
          <a:p>
            <a:pPr lvl="1"/>
            <a:r>
              <a:rPr lang="en-US" sz="1600" dirty="0"/>
              <a:t>Reliable Log-Likelihood (LLR) values (“Soft Bits”)</a:t>
            </a:r>
          </a:p>
          <a:p>
            <a:pPr lvl="1"/>
            <a:r>
              <a:rPr lang="en-US" sz="1600" dirty="0"/>
              <a:t>Precise detection of fades / interference</a:t>
            </a:r>
          </a:p>
          <a:p>
            <a:pPr lvl="1"/>
            <a:r>
              <a:rPr lang="en-US" sz="1600" dirty="0"/>
              <a:t>State-of-the-art codes (e.g. LDPC, Turbo, Polar) are very sensitive against wrong LLRs</a:t>
            </a:r>
          </a:p>
          <a:p>
            <a:r>
              <a:rPr lang="en-US" sz="2000" dirty="0"/>
              <a:t>Classical non-coherent FSK demodulator do not provide precise LLR values</a:t>
            </a:r>
          </a:p>
          <a:p>
            <a:pPr lvl="1"/>
            <a:r>
              <a:rPr lang="en-US" sz="1600" dirty="0"/>
              <a:t>Limited gain of coding in AWGN channel</a:t>
            </a:r>
          </a:p>
          <a:p>
            <a:pPr lvl="1"/>
            <a:r>
              <a:rPr lang="en-US" sz="1600" dirty="0"/>
              <a:t>State-the-art codes practically not usable</a:t>
            </a:r>
          </a:p>
          <a:p>
            <a:pPr lvl="1"/>
            <a:r>
              <a:rPr lang="en-US" sz="1600" dirty="0"/>
              <a:t>Still good performance for interference (for proper interleaver)</a:t>
            </a:r>
          </a:p>
          <a:p>
            <a:r>
              <a:rPr lang="en-US" sz="2000" dirty="0"/>
              <a:t>Optimal performance with coherent demodulation (MSK)</a:t>
            </a:r>
          </a:p>
          <a:p>
            <a:pPr lvl="1"/>
            <a:r>
              <a:rPr lang="en-US" sz="1600" dirty="0"/>
              <a:t>Operation close to the theoretical limits (AWGN, interference)</a:t>
            </a:r>
          </a:p>
          <a:p>
            <a:pPr lvl="1"/>
            <a:r>
              <a:rPr lang="en-US" sz="1600" dirty="0"/>
              <a:t>State-of-the art codes can be used</a:t>
            </a:r>
          </a:p>
          <a:p>
            <a:endParaRPr lang="en-US" sz="2000" dirty="0"/>
          </a:p>
        </p:txBody>
      </p:sp>
      <p:sp>
        <p:nvSpPr>
          <p:cNvPr id="4" name="Datumsplatzhalter 3">
            <a:extLst>
              <a:ext uri="{FF2B5EF4-FFF2-40B4-BE49-F238E27FC236}">
                <a16:creationId xmlns:a16="http://schemas.microsoft.com/office/drawing/2014/main" id="{826FE9D1-95F1-48D4-A649-F7D22B4CA6E9}"/>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E269D4D6-9BBD-45B9-AE4F-D0D763091CB9}"/>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0490B6D8-ACAF-4B7C-A0D6-289A7E0A53BC}"/>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19</a:t>
            </a:fld>
            <a:endParaRPr lang="en-US" altLang="de-DE" dirty="0"/>
          </a:p>
        </p:txBody>
      </p:sp>
    </p:spTree>
    <p:extLst>
      <p:ext uri="{BB962C8B-B14F-4D97-AF65-F5344CB8AC3E}">
        <p14:creationId xmlns:p14="http://schemas.microsoft.com/office/powerpoint/2010/main" val="37534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19590CA-B0C9-4B0E-A687-A5C1E5EC8065}"/>
              </a:ext>
            </a:extLst>
          </p:cNvPr>
          <p:cNvSpPr>
            <a:spLocks noGrp="1"/>
          </p:cNvSpPr>
          <p:nvPr>
            <p:ph type="title"/>
          </p:nvPr>
        </p:nvSpPr>
        <p:spPr/>
        <p:txBody>
          <a:bodyPr/>
          <a:lstStyle/>
          <a:p>
            <a:r>
              <a:rPr lang="en-US" dirty="0"/>
              <a:t>Goals of the Proposal</a:t>
            </a:r>
          </a:p>
        </p:txBody>
      </p:sp>
      <p:sp>
        <p:nvSpPr>
          <p:cNvPr id="9" name="Inhaltsplatzhalter 8">
            <a:extLst>
              <a:ext uri="{FF2B5EF4-FFF2-40B4-BE49-F238E27FC236}">
                <a16:creationId xmlns:a16="http://schemas.microsoft.com/office/drawing/2014/main" id="{4B377830-C36B-49BA-914A-90834A9ABBD4}"/>
              </a:ext>
            </a:extLst>
          </p:cNvPr>
          <p:cNvSpPr>
            <a:spLocks noGrp="1"/>
          </p:cNvSpPr>
          <p:nvPr>
            <p:ph idx="1"/>
          </p:nvPr>
        </p:nvSpPr>
        <p:spPr/>
        <p:txBody>
          <a:bodyPr/>
          <a:lstStyle/>
          <a:p>
            <a:r>
              <a:rPr lang="en-US" sz="2000" dirty="0"/>
              <a:t>Make IEEE 802.15.4 future proof for the next years</a:t>
            </a:r>
          </a:p>
          <a:p>
            <a:r>
              <a:rPr lang="en-US" sz="2000" dirty="0"/>
              <a:t>Maximize the spectral efficiency </a:t>
            </a:r>
            <a:r>
              <a:rPr lang="en-US" sz="2000" b="1" dirty="0"/>
              <a:t>while</a:t>
            </a:r>
            <a:r>
              <a:rPr lang="en-US" sz="2000" dirty="0"/>
              <a:t> keeping an eye on the complexity</a:t>
            </a:r>
          </a:p>
          <a:p>
            <a:endParaRPr lang="en-US" sz="2000" dirty="0"/>
          </a:p>
          <a:p>
            <a:pPr>
              <a:buFont typeface="Wingdings" panose="05000000000000000000" pitchFamily="2" charset="2"/>
              <a:buChar char="è"/>
            </a:pPr>
            <a:r>
              <a:rPr lang="en-US" sz="2000" dirty="0">
                <a:sym typeface="Wingdings" panose="05000000000000000000" pitchFamily="2" charset="2"/>
              </a:rPr>
              <a:t>Focus on the low-hanging fruits</a:t>
            </a:r>
          </a:p>
          <a:p>
            <a:pPr>
              <a:buFont typeface="Wingdings" panose="05000000000000000000" pitchFamily="2" charset="2"/>
              <a:buChar char="è"/>
            </a:pPr>
            <a:r>
              <a:rPr lang="en-US" sz="2000" dirty="0">
                <a:sym typeface="Wingdings" panose="05000000000000000000" pitchFamily="2" charset="2"/>
              </a:rPr>
              <a:t>Avoid complex and fancy stuff</a:t>
            </a:r>
          </a:p>
          <a:p>
            <a:pPr>
              <a:buFont typeface="Wingdings" panose="05000000000000000000" pitchFamily="2" charset="2"/>
              <a:buChar char="è"/>
            </a:pPr>
            <a:r>
              <a:rPr lang="en-US" sz="2000" dirty="0">
                <a:sym typeface="Wingdings" panose="05000000000000000000" pitchFamily="2" charset="2"/>
              </a:rPr>
              <a:t>Only allow useful combinations of parameters</a:t>
            </a:r>
          </a:p>
          <a:p>
            <a:pPr>
              <a:buFont typeface="Wingdings" panose="05000000000000000000" pitchFamily="2" charset="2"/>
              <a:buChar char="è"/>
            </a:pPr>
            <a:endParaRPr lang="en-US" sz="2000" dirty="0"/>
          </a:p>
          <a:p>
            <a:pPr>
              <a:buFont typeface="Arial" panose="020B0604020202020204" pitchFamily="34" charset="0"/>
              <a:buChar char="•"/>
            </a:pPr>
            <a:r>
              <a:rPr lang="en-US" sz="2000" u="sng" dirty="0"/>
              <a:t>Proposals are indicated by underlined page title</a:t>
            </a:r>
          </a:p>
        </p:txBody>
      </p:sp>
      <p:sp>
        <p:nvSpPr>
          <p:cNvPr id="2" name="Datumsplatzhalter 1">
            <a:extLst>
              <a:ext uri="{FF2B5EF4-FFF2-40B4-BE49-F238E27FC236}">
                <a16:creationId xmlns:a16="http://schemas.microsoft.com/office/drawing/2014/main" id="{6AC06477-60C8-45FA-A064-41F71F0507B9}"/>
              </a:ext>
            </a:extLst>
          </p:cNvPr>
          <p:cNvSpPr>
            <a:spLocks noGrp="1"/>
          </p:cNvSpPr>
          <p:nvPr>
            <p:ph type="dt" sz="half" idx="10"/>
          </p:nvPr>
        </p:nvSpPr>
        <p:spPr/>
        <p:txBody>
          <a:bodyPr/>
          <a:lstStyle/>
          <a:p>
            <a:r>
              <a:rPr lang="de-DE" altLang="de-DE"/>
              <a:t>Jan. 2025</a:t>
            </a:r>
            <a:endParaRPr lang="en-US" altLang="de-DE" dirty="0"/>
          </a:p>
        </p:txBody>
      </p:sp>
      <p:sp>
        <p:nvSpPr>
          <p:cNvPr id="3" name="Fußzeilenplatzhalter 2">
            <a:extLst>
              <a:ext uri="{FF2B5EF4-FFF2-40B4-BE49-F238E27FC236}">
                <a16:creationId xmlns:a16="http://schemas.microsoft.com/office/drawing/2014/main" id="{AD32FD68-027B-4454-A6A2-BD17BD8BDB63}"/>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4" name="Foliennummernplatzhalter 3">
            <a:extLst>
              <a:ext uri="{FF2B5EF4-FFF2-40B4-BE49-F238E27FC236}">
                <a16:creationId xmlns:a16="http://schemas.microsoft.com/office/drawing/2014/main" id="{E20408E8-1BF7-45B6-8741-2599A5CFD9BE}"/>
              </a:ext>
            </a:extLst>
          </p:cNvPr>
          <p:cNvSpPr>
            <a:spLocks noGrp="1"/>
          </p:cNvSpPr>
          <p:nvPr>
            <p:ph type="sldNum" sz="quarter" idx="12"/>
          </p:nvPr>
        </p:nvSpPr>
        <p:spPr/>
        <p:txBody>
          <a:bodyPr/>
          <a:lstStyle/>
          <a:p>
            <a:r>
              <a:rPr lang="en-US" altLang="de-DE"/>
              <a:t>Slide </a:t>
            </a:r>
            <a:fld id="{2BE500F6-1AA5-4912-AC26-1D22585C983D}" type="slidenum">
              <a:rPr lang="en-US" altLang="de-DE" smtClean="0"/>
              <a:pPr/>
              <a:t>2</a:t>
            </a:fld>
            <a:endParaRPr lang="en-US" altLang="de-DE" dirty="0"/>
          </a:p>
        </p:txBody>
      </p:sp>
    </p:spTree>
    <p:extLst>
      <p:ext uri="{BB962C8B-B14F-4D97-AF65-F5344CB8AC3E}">
        <p14:creationId xmlns:p14="http://schemas.microsoft.com/office/powerpoint/2010/main" val="7951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4BF5B-7BA3-40E6-A440-65E9F32CF1C0}"/>
              </a:ext>
            </a:extLst>
          </p:cNvPr>
          <p:cNvSpPr>
            <a:spLocks noGrp="1"/>
          </p:cNvSpPr>
          <p:nvPr>
            <p:ph type="title"/>
          </p:nvPr>
        </p:nvSpPr>
        <p:spPr/>
        <p:txBody>
          <a:bodyPr/>
          <a:lstStyle/>
          <a:p>
            <a:r>
              <a:rPr lang="en-US" dirty="0"/>
              <a:t>Suitable FEC Codes</a:t>
            </a:r>
          </a:p>
        </p:txBody>
      </p:sp>
      <p:sp>
        <p:nvSpPr>
          <p:cNvPr id="3" name="Inhaltsplatzhalter 2">
            <a:extLst>
              <a:ext uri="{FF2B5EF4-FFF2-40B4-BE49-F238E27FC236}">
                <a16:creationId xmlns:a16="http://schemas.microsoft.com/office/drawing/2014/main" id="{D2116A4E-B6C9-40E6-8D01-ABFC32E9522D}"/>
              </a:ext>
            </a:extLst>
          </p:cNvPr>
          <p:cNvSpPr>
            <a:spLocks noGrp="1"/>
          </p:cNvSpPr>
          <p:nvPr>
            <p:ph idx="1"/>
          </p:nvPr>
        </p:nvSpPr>
        <p:spPr/>
        <p:txBody>
          <a:bodyPr/>
          <a:lstStyle/>
          <a:p>
            <a:r>
              <a:rPr lang="en-US" sz="2000" dirty="0"/>
              <a:t>No convolutional code</a:t>
            </a:r>
          </a:p>
          <a:p>
            <a:pPr lvl="1"/>
            <a:r>
              <a:rPr lang="en-US" sz="1600" dirty="0"/>
              <a:t>Only for modes intended for non-coherent decoding</a:t>
            </a:r>
          </a:p>
          <a:p>
            <a:pPr lvl="1"/>
            <a:endParaRPr lang="en-US" sz="1600" dirty="0"/>
          </a:p>
          <a:p>
            <a:r>
              <a:rPr lang="en-US" sz="2000" dirty="0"/>
              <a:t>Convolutional codes</a:t>
            </a:r>
          </a:p>
          <a:p>
            <a:pPr lvl="1"/>
            <a:r>
              <a:rPr lang="en-US" sz="1600" dirty="0"/>
              <a:t>Use constraint length 7 codes (already used in SUN OFDM, LECIM) with rate 1/2 and rate 1/3</a:t>
            </a:r>
          </a:p>
          <a:p>
            <a:pPr lvl="1"/>
            <a:r>
              <a:rPr lang="en-US" sz="1600" dirty="0"/>
              <a:t>High performance gain with coherent decoding</a:t>
            </a:r>
          </a:p>
          <a:p>
            <a:pPr lvl="1"/>
            <a:r>
              <a:rPr lang="en-US" sz="1600" dirty="0"/>
              <a:t>Good performance in case of interference</a:t>
            </a:r>
          </a:p>
          <a:p>
            <a:pPr lvl="1"/>
            <a:endParaRPr lang="en-US" sz="1600" dirty="0"/>
          </a:p>
          <a:p>
            <a:r>
              <a:rPr lang="en-US" sz="2000" dirty="0"/>
              <a:t>Turbo / LDPC / Polar codes</a:t>
            </a:r>
          </a:p>
          <a:p>
            <a:pPr lvl="1"/>
            <a:r>
              <a:rPr lang="en-US" sz="1600" dirty="0"/>
              <a:t>Only useful in case of coherent decoding (MSK)</a:t>
            </a:r>
          </a:p>
          <a:p>
            <a:pPr lvl="1"/>
            <a:r>
              <a:rPr lang="en-US" sz="1600" dirty="0"/>
              <a:t>Precise LLR requirements demand sophisticated receivers</a:t>
            </a:r>
          </a:p>
          <a:p>
            <a:pPr marL="457200" lvl="1" indent="0">
              <a:buNone/>
            </a:pPr>
            <a:r>
              <a:rPr lang="en-US" sz="1600" dirty="0">
                <a:sym typeface="Wingdings" panose="05000000000000000000" pitchFamily="2" charset="2"/>
              </a:rPr>
              <a:t> We should not do this ...</a:t>
            </a:r>
            <a:endParaRPr lang="en-US" sz="1600" dirty="0"/>
          </a:p>
          <a:p>
            <a:pPr lvl="1"/>
            <a:endParaRPr lang="en-US" sz="1600" dirty="0"/>
          </a:p>
        </p:txBody>
      </p:sp>
      <p:sp>
        <p:nvSpPr>
          <p:cNvPr id="4" name="Datumsplatzhalter 3">
            <a:extLst>
              <a:ext uri="{FF2B5EF4-FFF2-40B4-BE49-F238E27FC236}">
                <a16:creationId xmlns:a16="http://schemas.microsoft.com/office/drawing/2014/main" id="{23E5590B-49B3-40C8-A7BA-234737AB159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73B046D6-08B1-436E-8A10-E558FD9CC581}"/>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1FF89B37-39A0-40A7-A68A-2AE9E6D0DC7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20</a:t>
            </a:fld>
            <a:endParaRPr lang="en-US" altLang="de-DE" dirty="0"/>
          </a:p>
        </p:txBody>
      </p:sp>
    </p:spTree>
    <p:extLst>
      <p:ext uri="{BB962C8B-B14F-4D97-AF65-F5344CB8AC3E}">
        <p14:creationId xmlns:p14="http://schemas.microsoft.com/office/powerpoint/2010/main" val="42107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4A9F5-3AF1-4114-A46A-454C9F575767}"/>
              </a:ext>
            </a:extLst>
          </p:cNvPr>
          <p:cNvSpPr>
            <a:spLocks noGrp="1"/>
          </p:cNvSpPr>
          <p:nvPr>
            <p:ph type="title"/>
          </p:nvPr>
        </p:nvSpPr>
        <p:spPr/>
        <p:txBody>
          <a:bodyPr/>
          <a:lstStyle/>
          <a:p>
            <a:r>
              <a:rPr lang="en-US" dirty="0"/>
              <a:t>Some Thoughts on the CRC</a:t>
            </a:r>
          </a:p>
        </p:txBody>
      </p:sp>
      <p:sp>
        <p:nvSpPr>
          <p:cNvPr id="3" name="Inhaltsplatzhalter 2">
            <a:extLst>
              <a:ext uri="{FF2B5EF4-FFF2-40B4-BE49-F238E27FC236}">
                <a16:creationId xmlns:a16="http://schemas.microsoft.com/office/drawing/2014/main" id="{69B69C7D-1019-4724-A01B-B5F3895BF22D}"/>
              </a:ext>
            </a:extLst>
          </p:cNvPr>
          <p:cNvSpPr>
            <a:spLocks noGrp="1"/>
          </p:cNvSpPr>
          <p:nvPr>
            <p:ph idx="1"/>
          </p:nvPr>
        </p:nvSpPr>
        <p:spPr>
          <a:xfrm>
            <a:off x="685800" y="1700808"/>
            <a:ext cx="7924800" cy="4114800"/>
          </a:xfrm>
        </p:spPr>
        <p:txBody>
          <a:bodyPr/>
          <a:lstStyle/>
          <a:p>
            <a:r>
              <a:rPr lang="en-US" sz="2000" dirty="0"/>
              <a:t>The cyclic redundancy check (CRC) is used to detect errors</a:t>
            </a:r>
          </a:p>
          <a:p>
            <a:r>
              <a:rPr lang="en-US" sz="2000" dirty="0"/>
              <a:t>The CRC cannot correct any errors</a:t>
            </a:r>
          </a:p>
          <a:p>
            <a:endParaRPr lang="en-US" sz="2000" dirty="0"/>
          </a:p>
          <a:p>
            <a:pPr marL="0" indent="0">
              <a:buNone/>
            </a:pPr>
            <a:r>
              <a:rPr lang="en-US" sz="2000" dirty="0"/>
              <a:t>BUT:</a:t>
            </a:r>
          </a:p>
          <a:p>
            <a:r>
              <a:rPr lang="en-US" sz="2000" dirty="0"/>
              <a:t>Interference typically leads to burst errors</a:t>
            </a:r>
          </a:p>
          <a:p>
            <a:r>
              <a:rPr lang="en-US" sz="2000" dirty="0"/>
              <a:t>Convolutional codes lead to burst errors in case of decoding failures (which are likely to happen for long codes)</a:t>
            </a:r>
          </a:p>
          <a:p>
            <a:pPr>
              <a:buFont typeface="Wingdings" panose="05000000000000000000" pitchFamily="2" charset="2"/>
              <a:buChar char="è"/>
            </a:pPr>
            <a:r>
              <a:rPr lang="en-US" sz="2000" dirty="0">
                <a:sym typeface="Wingdings" panose="05000000000000000000" pitchFamily="2" charset="2"/>
              </a:rPr>
              <a:t>Why not replacing the CRC with a Reed Solomon (RS) Code?</a:t>
            </a:r>
          </a:p>
          <a:p>
            <a:pPr>
              <a:buFont typeface="Arial" panose="020B0604020202020204" pitchFamily="34" charset="0"/>
              <a:buChar char="•"/>
            </a:pPr>
            <a:r>
              <a:rPr lang="en-US" sz="2000" dirty="0">
                <a:sym typeface="Wingdings" panose="05000000000000000000" pitchFamily="2" charset="2"/>
              </a:rPr>
              <a:t>Comparable complexity to a CRC if only used for error-detection (simple RX)</a:t>
            </a:r>
          </a:p>
          <a:p>
            <a:pPr>
              <a:buFont typeface="Arial" panose="020B0604020202020204" pitchFamily="34" charset="0"/>
              <a:buChar char="•"/>
            </a:pPr>
            <a:r>
              <a:rPr lang="en-US" sz="2000" dirty="0">
                <a:sym typeface="Wingdings" panose="05000000000000000000" pitchFamily="2" charset="2"/>
              </a:rPr>
              <a:t>A 4 byte RS(255,...) code can correct up to 4 byte errors</a:t>
            </a:r>
          </a:p>
          <a:p>
            <a:pPr>
              <a:buFont typeface="Wingdings" panose="05000000000000000000" pitchFamily="2" charset="2"/>
              <a:buChar char="è"/>
            </a:pPr>
            <a:r>
              <a:rPr lang="en-US" sz="2000" dirty="0">
                <a:sym typeface="Wingdings" panose="05000000000000000000" pitchFamily="2" charset="2"/>
              </a:rPr>
              <a:t>RS codes are ideal for removing remaining decoding errors (already used in standards like ISDB-T, DVB-T)</a:t>
            </a:r>
          </a:p>
          <a:p>
            <a:pPr>
              <a:buFont typeface="Wingdings" panose="05000000000000000000" pitchFamily="2" charset="2"/>
              <a:buChar char="§"/>
            </a:pPr>
            <a:endParaRPr lang="en-US" sz="2000" dirty="0"/>
          </a:p>
        </p:txBody>
      </p:sp>
      <p:sp>
        <p:nvSpPr>
          <p:cNvPr id="4" name="Datumsplatzhalter 3">
            <a:extLst>
              <a:ext uri="{FF2B5EF4-FFF2-40B4-BE49-F238E27FC236}">
                <a16:creationId xmlns:a16="http://schemas.microsoft.com/office/drawing/2014/main" id="{A0E3D2A0-18D7-407A-AA5B-155AC804FF47}"/>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EFC0F8ED-396A-4AD9-AA55-9327899E28B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1E47E4A-6051-45AD-AE12-6E31B8E2942F}"/>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21</a:t>
            </a:fld>
            <a:endParaRPr lang="en-US" altLang="de-DE" dirty="0"/>
          </a:p>
        </p:txBody>
      </p:sp>
    </p:spTree>
    <p:extLst>
      <p:ext uri="{BB962C8B-B14F-4D97-AF65-F5344CB8AC3E}">
        <p14:creationId xmlns:p14="http://schemas.microsoft.com/office/powerpoint/2010/main" val="37487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0C607-A4C3-422A-8C97-AE0E582FB458}"/>
              </a:ext>
            </a:extLst>
          </p:cNvPr>
          <p:cNvSpPr>
            <a:spLocks noGrp="1"/>
          </p:cNvSpPr>
          <p:nvPr>
            <p:ph type="title"/>
          </p:nvPr>
        </p:nvSpPr>
        <p:spPr/>
        <p:txBody>
          <a:bodyPr/>
          <a:lstStyle/>
          <a:p>
            <a:r>
              <a:rPr lang="en-US" dirty="0"/>
              <a:t>Header CRC</a:t>
            </a:r>
          </a:p>
        </p:txBody>
      </p:sp>
      <p:sp>
        <p:nvSpPr>
          <p:cNvPr id="3" name="Inhaltsplatzhalter 2">
            <a:extLst>
              <a:ext uri="{FF2B5EF4-FFF2-40B4-BE49-F238E27FC236}">
                <a16:creationId xmlns:a16="http://schemas.microsoft.com/office/drawing/2014/main" id="{CD5B15B1-102C-4E46-BFC7-6D967FFAD9A1}"/>
              </a:ext>
            </a:extLst>
          </p:cNvPr>
          <p:cNvSpPr>
            <a:spLocks noGrp="1"/>
          </p:cNvSpPr>
          <p:nvPr>
            <p:ph idx="1"/>
          </p:nvPr>
        </p:nvSpPr>
        <p:spPr/>
        <p:txBody>
          <a:bodyPr/>
          <a:lstStyle/>
          <a:p>
            <a:r>
              <a:rPr lang="en-US" sz="2000" dirty="0"/>
              <a:t>A bis issue of the synchronization is the detection of false positives</a:t>
            </a:r>
          </a:p>
          <a:p>
            <a:pPr lvl="1"/>
            <a:r>
              <a:rPr lang="en-US" sz="1600" dirty="0"/>
              <a:t>A packet is detected out of the noise</a:t>
            </a:r>
          </a:p>
          <a:p>
            <a:pPr lvl="1"/>
            <a:r>
              <a:rPr lang="en-US" sz="1600" dirty="0"/>
              <a:t>The receiver starts to decode the packet, requiring much energy and the system is in the wrong state to detect actual packets </a:t>
            </a:r>
            <a:r>
              <a:rPr lang="en-US" sz="1600" dirty="0">
                <a:sym typeface="Wingdings" panose="05000000000000000000" pitchFamily="2" charset="2"/>
              </a:rPr>
              <a:t> important for low rates</a:t>
            </a:r>
          </a:p>
          <a:p>
            <a:endParaRPr lang="en-US" sz="2000" dirty="0">
              <a:sym typeface="Wingdings" panose="05000000000000000000" pitchFamily="2" charset="2"/>
            </a:endParaRPr>
          </a:p>
          <a:p>
            <a:r>
              <a:rPr lang="en-US" sz="2000" dirty="0">
                <a:sym typeface="Wingdings" panose="05000000000000000000" pitchFamily="2" charset="2"/>
              </a:rPr>
              <a:t>A CRC in the header offers the possibility to quickly detect false positives</a:t>
            </a:r>
          </a:p>
          <a:p>
            <a:r>
              <a:rPr lang="en-US" sz="2000" dirty="0">
                <a:sym typeface="Wingdings" panose="05000000000000000000" pitchFamily="2" charset="2"/>
              </a:rPr>
              <a:t>A simple receiver design would simply ignore the header CRC</a:t>
            </a:r>
          </a:p>
          <a:p>
            <a:r>
              <a:rPr lang="en-US" sz="2000" dirty="0">
                <a:sym typeface="Wingdings" panose="05000000000000000000" pitchFamily="2" charset="2"/>
              </a:rPr>
              <a:t>The header CRC is already part of SUN OFDM</a:t>
            </a:r>
            <a:endParaRPr lang="en-US" sz="2000" dirty="0"/>
          </a:p>
          <a:p>
            <a:pPr lvl="1"/>
            <a:endParaRPr lang="en-US" sz="1600" dirty="0"/>
          </a:p>
        </p:txBody>
      </p:sp>
      <p:sp>
        <p:nvSpPr>
          <p:cNvPr id="4" name="Datumsplatzhalter 3">
            <a:extLst>
              <a:ext uri="{FF2B5EF4-FFF2-40B4-BE49-F238E27FC236}">
                <a16:creationId xmlns:a16="http://schemas.microsoft.com/office/drawing/2014/main" id="{E31C7569-3157-4E4B-A1C5-CDEB9279764D}"/>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5D66A31C-F63F-410F-AF4B-4485A332329C}"/>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9024B9E8-3232-4EF2-A104-9C3DE56A1F92}"/>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22</a:t>
            </a:fld>
            <a:endParaRPr lang="en-US" altLang="de-DE" dirty="0"/>
          </a:p>
        </p:txBody>
      </p:sp>
    </p:spTree>
    <p:extLst>
      <p:ext uri="{BB962C8B-B14F-4D97-AF65-F5344CB8AC3E}">
        <p14:creationId xmlns:p14="http://schemas.microsoft.com/office/powerpoint/2010/main" val="33978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CFFB8-E4C8-4A2B-9204-EAA3622E6675}"/>
              </a:ext>
            </a:extLst>
          </p:cNvPr>
          <p:cNvSpPr>
            <a:spLocks noGrp="1"/>
          </p:cNvSpPr>
          <p:nvPr>
            <p:ph type="title"/>
          </p:nvPr>
        </p:nvSpPr>
        <p:spPr/>
        <p:txBody>
          <a:bodyPr/>
          <a:lstStyle/>
          <a:p>
            <a:r>
              <a:rPr lang="en-US" dirty="0"/>
              <a:t>Issues with Current Interleaver</a:t>
            </a:r>
          </a:p>
        </p:txBody>
      </p:sp>
      <p:sp>
        <p:nvSpPr>
          <p:cNvPr id="3" name="Inhaltsplatzhalter 2">
            <a:extLst>
              <a:ext uri="{FF2B5EF4-FFF2-40B4-BE49-F238E27FC236}">
                <a16:creationId xmlns:a16="http://schemas.microsoft.com/office/drawing/2014/main" id="{76A1CBEE-DB91-437D-9898-DC40A74253FE}"/>
              </a:ext>
            </a:extLst>
          </p:cNvPr>
          <p:cNvSpPr>
            <a:spLocks noGrp="1"/>
          </p:cNvSpPr>
          <p:nvPr>
            <p:ph idx="1"/>
          </p:nvPr>
        </p:nvSpPr>
        <p:spPr/>
        <p:txBody>
          <a:bodyPr/>
          <a:lstStyle/>
          <a:p>
            <a:r>
              <a:rPr lang="en-US" sz="2000" dirty="0"/>
              <a:t>The current SUN FSK interleaver is too short to provide good robustness against interference (interleaver length of only 16 symbols)</a:t>
            </a:r>
          </a:p>
          <a:p>
            <a:r>
              <a:rPr lang="en-US" sz="2000" dirty="0"/>
              <a:t>Especially the slower symbol rates are more vulnerable to interference due to their long on-air time</a:t>
            </a:r>
          </a:p>
          <a:p>
            <a:pPr>
              <a:buFont typeface="Wingdings" panose="05000000000000000000" pitchFamily="2" charset="2"/>
              <a:buChar char="è"/>
            </a:pPr>
            <a:r>
              <a:rPr lang="en-US" sz="2000" dirty="0">
                <a:sym typeface="Wingdings" panose="05000000000000000000" pitchFamily="2" charset="2"/>
              </a:rPr>
              <a:t>Significantly increased interleaver depth required with low impact on memory consumption</a:t>
            </a:r>
          </a:p>
          <a:p>
            <a:pPr>
              <a:buFont typeface="Wingdings" panose="05000000000000000000" pitchFamily="2" charset="2"/>
              <a:buChar char="è"/>
            </a:pPr>
            <a:r>
              <a:rPr lang="en-US" sz="2000" dirty="0">
                <a:sym typeface="Wingdings" panose="05000000000000000000" pitchFamily="2" charset="2"/>
              </a:rPr>
              <a:t>Optimized design required to optimize for erasure decoding</a:t>
            </a:r>
          </a:p>
          <a:p>
            <a:pPr>
              <a:buFont typeface="Wingdings" panose="05000000000000000000" pitchFamily="2" charset="2"/>
              <a:buChar char="è"/>
            </a:pPr>
            <a:endParaRPr lang="en-US" sz="2000" dirty="0"/>
          </a:p>
          <a:p>
            <a:pPr>
              <a:buFont typeface="Wingdings" panose="05000000000000000000" pitchFamily="2" charset="2"/>
              <a:buChar char="è"/>
            </a:pPr>
            <a:r>
              <a:rPr lang="en-US" sz="2000" dirty="0"/>
              <a:t>The LECIM time interleaver with minor modifications could the required characteristics (802.15.4me 24.4.7)</a:t>
            </a:r>
          </a:p>
          <a:p>
            <a:pPr>
              <a:buFont typeface="Wingdings" panose="05000000000000000000" pitchFamily="2" charset="2"/>
              <a:buChar char="è"/>
            </a:pPr>
            <a:endParaRPr lang="en-US" sz="2000" dirty="0"/>
          </a:p>
        </p:txBody>
      </p:sp>
      <p:sp>
        <p:nvSpPr>
          <p:cNvPr id="4" name="Datumsplatzhalter 3">
            <a:extLst>
              <a:ext uri="{FF2B5EF4-FFF2-40B4-BE49-F238E27FC236}">
                <a16:creationId xmlns:a16="http://schemas.microsoft.com/office/drawing/2014/main" id="{C64A0FAF-4151-493C-9B6A-AA5EC1C8958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8663622-0697-42B0-BD5F-EB312CD54036}"/>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58C3F141-5FF3-4B75-830F-BB3EC66DC3E7}"/>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23</a:t>
            </a:fld>
            <a:endParaRPr lang="en-US" altLang="de-DE" dirty="0"/>
          </a:p>
        </p:txBody>
      </p:sp>
    </p:spTree>
    <p:extLst>
      <p:ext uri="{BB962C8B-B14F-4D97-AF65-F5344CB8AC3E}">
        <p14:creationId xmlns:p14="http://schemas.microsoft.com/office/powerpoint/2010/main" val="42025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6023F-5AE6-4C5E-82E5-E98CDCD54E08}"/>
              </a:ext>
            </a:extLst>
          </p:cNvPr>
          <p:cNvSpPr>
            <a:spLocks noGrp="1"/>
          </p:cNvSpPr>
          <p:nvPr>
            <p:ph type="title"/>
          </p:nvPr>
        </p:nvSpPr>
        <p:spPr/>
        <p:txBody>
          <a:bodyPr/>
          <a:lstStyle/>
          <a:p>
            <a:r>
              <a:rPr lang="en-US" u="sng" dirty="0"/>
              <a:t>Proposal for FEC</a:t>
            </a:r>
          </a:p>
        </p:txBody>
      </p:sp>
      <p:sp>
        <p:nvSpPr>
          <p:cNvPr id="3" name="Inhaltsplatzhalter 2">
            <a:extLst>
              <a:ext uri="{FF2B5EF4-FFF2-40B4-BE49-F238E27FC236}">
                <a16:creationId xmlns:a16="http://schemas.microsoft.com/office/drawing/2014/main" id="{802E3414-5330-4B1E-8E3C-EDCEB7E01FB1}"/>
              </a:ext>
            </a:extLst>
          </p:cNvPr>
          <p:cNvSpPr>
            <a:spLocks noGrp="1"/>
          </p:cNvSpPr>
          <p:nvPr>
            <p:ph idx="1"/>
          </p:nvPr>
        </p:nvSpPr>
        <p:spPr/>
        <p:txBody>
          <a:bodyPr/>
          <a:lstStyle/>
          <a:p>
            <a:r>
              <a:rPr lang="en-US" sz="2000" dirty="0"/>
              <a:t>Use constraint length 7 convolutional codes (already used in SUN OFDM, LECIM) with rate 1/2 and rate 1/3</a:t>
            </a:r>
          </a:p>
          <a:p>
            <a:r>
              <a:rPr lang="en-US" sz="2000" dirty="0"/>
              <a:t>Make FEC mandatory for coherent modes (i.e. MSK)</a:t>
            </a:r>
          </a:p>
          <a:p>
            <a:r>
              <a:rPr lang="en-US" sz="2000" dirty="0"/>
              <a:t>Add 8bit header CRC</a:t>
            </a:r>
          </a:p>
          <a:p>
            <a:r>
              <a:rPr lang="en-US" sz="2000" dirty="0"/>
              <a:t>Use Reed Solomon Code instead of CRC</a:t>
            </a:r>
          </a:p>
          <a:p>
            <a:r>
              <a:rPr lang="en-US" sz="2000" dirty="0"/>
              <a:t>Add interleaver as defined in LECIM (802.15.4me 24.4.7) with minor modifications</a:t>
            </a:r>
          </a:p>
          <a:p>
            <a:r>
              <a:rPr lang="en-US" sz="2000" dirty="0"/>
              <a:t>Make interleaver mandatory for FEC modes</a:t>
            </a:r>
          </a:p>
          <a:p>
            <a:pPr marL="0" indent="0">
              <a:buNone/>
            </a:pPr>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16985093-BF06-468F-93F5-EC32042B260F}"/>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6E29851-0FB5-46FD-A5C9-B6B8E69816EF}"/>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E12F62CC-2FBD-4EFB-A3FF-3FC1A2ED101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24</a:t>
            </a:fld>
            <a:endParaRPr lang="en-US" altLang="de-DE" dirty="0"/>
          </a:p>
        </p:txBody>
      </p:sp>
    </p:spTree>
    <p:extLst>
      <p:ext uri="{BB962C8B-B14F-4D97-AF65-F5344CB8AC3E}">
        <p14:creationId xmlns:p14="http://schemas.microsoft.com/office/powerpoint/2010/main" val="343971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F8B3B-1926-4D9C-B384-28798B2EC0B9}"/>
              </a:ext>
            </a:extLst>
          </p:cNvPr>
          <p:cNvSpPr>
            <a:spLocks noGrp="1"/>
          </p:cNvSpPr>
          <p:nvPr>
            <p:ph type="title"/>
          </p:nvPr>
        </p:nvSpPr>
        <p:spPr/>
        <p:txBody>
          <a:bodyPr/>
          <a:lstStyle/>
          <a:p>
            <a:r>
              <a:rPr lang="en-US" dirty="0"/>
              <a:t>Issues with Current Preamble</a:t>
            </a:r>
          </a:p>
        </p:txBody>
      </p:sp>
      <p:sp>
        <p:nvSpPr>
          <p:cNvPr id="3" name="Inhaltsplatzhalter 2">
            <a:extLst>
              <a:ext uri="{FF2B5EF4-FFF2-40B4-BE49-F238E27FC236}">
                <a16:creationId xmlns:a16="http://schemas.microsoft.com/office/drawing/2014/main" id="{3223D66D-6422-43C5-8846-62CEE19957F9}"/>
              </a:ext>
            </a:extLst>
          </p:cNvPr>
          <p:cNvSpPr>
            <a:spLocks noGrp="1"/>
          </p:cNvSpPr>
          <p:nvPr>
            <p:ph idx="1"/>
          </p:nvPr>
        </p:nvSpPr>
        <p:spPr/>
        <p:txBody>
          <a:bodyPr/>
          <a:lstStyle/>
          <a:p>
            <a:r>
              <a:rPr lang="en-US" sz="2000" dirty="0"/>
              <a:t>Preambles not optimal, especially for coherent detection</a:t>
            </a:r>
          </a:p>
          <a:p>
            <a:r>
              <a:rPr lang="en-US" sz="2000" dirty="0"/>
              <a:t>Potential problems with existing SUN FSK modes</a:t>
            </a:r>
          </a:p>
          <a:p>
            <a:endParaRPr lang="en-US" sz="2000" dirty="0"/>
          </a:p>
          <a:p>
            <a:pPr>
              <a:buFont typeface="Wingdings" panose="05000000000000000000" pitchFamily="2" charset="2"/>
              <a:buChar char="è"/>
            </a:pPr>
            <a:r>
              <a:rPr lang="en-US" sz="2000" dirty="0">
                <a:sym typeface="Wingdings" panose="05000000000000000000" pitchFamily="2" charset="2"/>
              </a:rPr>
              <a:t>Design of new FSK preambles that meet the actual requirements and are different from existing systems to avoid issues with existing SUN devices</a:t>
            </a:r>
          </a:p>
          <a:p>
            <a:pPr>
              <a:buFont typeface="Wingdings" panose="05000000000000000000" pitchFamily="2" charset="2"/>
              <a:buChar char="è"/>
            </a:pPr>
            <a:endParaRPr lang="en-US" sz="2000" dirty="0"/>
          </a:p>
        </p:txBody>
      </p:sp>
      <p:sp>
        <p:nvSpPr>
          <p:cNvPr id="4" name="Datumsplatzhalter 3">
            <a:extLst>
              <a:ext uri="{FF2B5EF4-FFF2-40B4-BE49-F238E27FC236}">
                <a16:creationId xmlns:a16="http://schemas.microsoft.com/office/drawing/2014/main" id="{4A5A3F84-1842-4708-A256-C8C8374CA24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7BBDFFC-1FEB-42F4-9029-B5B10572CE7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A462AA41-A006-4B94-AF7A-3842F38D465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25</a:t>
            </a:fld>
            <a:endParaRPr lang="en-US" altLang="de-DE" dirty="0"/>
          </a:p>
        </p:txBody>
      </p:sp>
    </p:spTree>
    <p:extLst>
      <p:ext uri="{BB962C8B-B14F-4D97-AF65-F5344CB8AC3E}">
        <p14:creationId xmlns:p14="http://schemas.microsoft.com/office/powerpoint/2010/main" val="1525225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00791-C211-4BFE-899B-6B159383764B}"/>
              </a:ext>
            </a:extLst>
          </p:cNvPr>
          <p:cNvSpPr>
            <a:spLocks noGrp="1"/>
          </p:cNvSpPr>
          <p:nvPr>
            <p:ph type="title"/>
          </p:nvPr>
        </p:nvSpPr>
        <p:spPr/>
        <p:txBody>
          <a:bodyPr/>
          <a:lstStyle/>
          <a:p>
            <a:r>
              <a:rPr lang="en-US" u="sng" dirty="0"/>
              <a:t>Proposal for Preamble</a:t>
            </a:r>
          </a:p>
        </p:txBody>
      </p:sp>
      <p:sp>
        <p:nvSpPr>
          <p:cNvPr id="3" name="Inhaltsplatzhalter 2">
            <a:extLst>
              <a:ext uri="{FF2B5EF4-FFF2-40B4-BE49-F238E27FC236}">
                <a16:creationId xmlns:a16="http://schemas.microsoft.com/office/drawing/2014/main" id="{688A2119-75A9-4A00-9304-9C822BECCF72}"/>
              </a:ext>
            </a:extLst>
          </p:cNvPr>
          <p:cNvSpPr>
            <a:spLocks noGrp="1"/>
          </p:cNvSpPr>
          <p:nvPr>
            <p:ph idx="1"/>
          </p:nvPr>
        </p:nvSpPr>
        <p:spPr/>
        <p:txBody>
          <a:bodyPr/>
          <a:lstStyle/>
          <a:p>
            <a:r>
              <a:rPr lang="en-US" sz="2000" dirty="0"/>
              <a:t>New preambles for all FSK modes with modifications compared to existing SUN FSK</a:t>
            </a:r>
          </a:p>
          <a:p>
            <a:r>
              <a:rPr lang="en-US" sz="2000" dirty="0"/>
              <a:t>Details of the preamble are tbd.</a:t>
            </a:r>
          </a:p>
        </p:txBody>
      </p:sp>
      <p:sp>
        <p:nvSpPr>
          <p:cNvPr id="4" name="Datumsplatzhalter 3">
            <a:extLst>
              <a:ext uri="{FF2B5EF4-FFF2-40B4-BE49-F238E27FC236}">
                <a16:creationId xmlns:a16="http://schemas.microsoft.com/office/drawing/2014/main" id="{F03F7851-18B3-4042-B902-C91E58EB432C}"/>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0B07DEEE-8CBA-4688-88F8-656EA8DBF5F0}"/>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11B832D8-1B0E-4E11-B8EF-2A6AE51ECB27}"/>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26</a:t>
            </a:fld>
            <a:endParaRPr lang="en-US" altLang="de-DE" dirty="0"/>
          </a:p>
        </p:txBody>
      </p:sp>
    </p:spTree>
    <p:extLst>
      <p:ext uri="{BB962C8B-B14F-4D97-AF65-F5344CB8AC3E}">
        <p14:creationId xmlns:p14="http://schemas.microsoft.com/office/powerpoint/2010/main" val="121048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39968A-9AEE-42A3-B94F-AEB0D818A868}"/>
              </a:ext>
            </a:extLst>
          </p:cNvPr>
          <p:cNvSpPr>
            <a:spLocks noGrp="1"/>
          </p:cNvSpPr>
          <p:nvPr>
            <p:ph type="ctrTitle"/>
          </p:nvPr>
        </p:nvSpPr>
        <p:spPr/>
        <p:txBody>
          <a:bodyPr/>
          <a:lstStyle/>
          <a:p>
            <a:r>
              <a:rPr lang="en-US" dirty="0"/>
              <a:t>SUN OFDM</a:t>
            </a:r>
          </a:p>
        </p:txBody>
      </p:sp>
      <p:sp>
        <p:nvSpPr>
          <p:cNvPr id="8" name="Untertitel 7">
            <a:extLst>
              <a:ext uri="{FF2B5EF4-FFF2-40B4-BE49-F238E27FC236}">
                <a16:creationId xmlns:a16="http://schemas.microsoft.com/office/drawing/2014/main" id="{A819174C-8853-4582-873B-53B123B8A215}"/>
              </a:ext>
            </a:extLst>
          </p:cNvPr>
          <p:cNvSpPr>
            <a:spLocks noGrp="1"/>
          </p:cNvSpPr>
          <p:nvPr>
            <p:ph type="subTitle" idx="1"/>
          </p:nvPr>
        </p:nvSpPr>
        <p:spPr/>
        <p:txBody>
          <a:bodyPr/>
          <a:lstStyle/>
          <a:p>
            <a:endParaRPr lang="en-US"/>
          </a:p>
        </p:txBody>
      </p:sp>
      <p:sp>
        <p:nvSpPr>
          <p:cNvPr id="4" name="Datumsplatzhalter 3">
            <a:extLst>
              <a:ext uri="{FF2B5EF4-FFF2-40B4-BE49-F238E27FC236}">
                <a16:creationId xmlns:a16="http://schemas.microsoft.com/office/drawing/2014/main" id="{26EB52A3-3EDC-40BD-AF07-7731EEE2D955}"/>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5A1EE88-B41A-433C-B134-D4791C0B8A6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D9297A8-3086-422A-9167-0726CA6B0E3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27</a:t>
            </a:fld>
            <a:endParaRPr lang="en-US" altLang="de-DE" dirty="0"/>
          </a:p>
        </p:txBody>
      </p:sp>
    </p:spTree>
    <p:extLst>
      <p:ext uri="{BB962C8B-B14F-4D97-AF65-F5344CB8AC3E}">
        <p14:creationId xmlns:p14="http://schemas.microsoft.com/office/powerpoint/2010/main" val="98567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1C22F-A219-4C4F-83A1-90915001261A}"/>
              </a:ext>
            </a:extLst>
          </p:cNvPr>
          <p:cNvSpPr>
            <a:spLocks noGrp="1"/>
          </p:cNvSpPr>
          <p:nvPr>
            <p:ph type="title"/>
          </p:nvPr>
        </p:nvSpPr>
        <p:spPr/>
        <p:txBody>
          <a:bodyPr/>
          <a:lstStyle/>
          <a:p>
            <a:r>
              <a:rPr lang="en-US" dirty="0"/>
              <a:t>Analysis of SUN OFDM</a:t>
            </a:r>
          </a:p>
        </p:txBody>
      </p:sp>
      <p:sp>
        <p:nvSpPr>
          <p:cNvPr id="3" name="Inhaltsplatzhalter 2">
            <a:extLst>
              <a:ext uri="{FF2B5EF4-FFF2-40B4-BE49-F238E27FC236}">
                <a16:creationId xmlns:a16="http://schemas.microsoft.com/office/drawing/2014/main" id="{C9A7C31C-B25E-4894-A2D1-042C62FB75C2}"/>
              </a:ext>
            </a:extLst>
          </p:cNvPr>
          <p:cNvSpPr>
            <a:spLocks noGrp="1"/>
          </p:cNvSpPr>
          <p:nvPr>
            <p:ph idx="1"/>
          </p:nvPr>
        </p:nvSpPr>
        <p:spPr/>
        <p:txBody>
          <a:bodyPr/>
          <a:lstStyle/>
          <a:p>
            <a:r>
              <a:rPr lang="en-US" sz="2000" dirty="0"/>
              <a:t>Use of OFDM is ramping up</a:t>
            </a:r>
          </a:p>
          <a:p>
            <a:r>
              <a:rPr lang="en-US" sz="2000" dirty="0"/>
              <a:t>Complexity significantly higher compared to FSK</a:t>
            </a:r>
          </a:p>
          <a:p>
            <a:endParaRPr lang="en-US" sz="2000" dirty="0"/>
          </a:p>
          <a:p>
            <a:r>
              <a:rPr lang="en-US" sz="2000" dirty="0"/>
              <a:t>Potential areas of improvement</a:t>
            </a:r>
          </a:p>
          <a:p>
            <a:pPr lvl="1"/>
            <a:r>
              <a:rPr lang="en-US" sz="1600" dirty="0"/>
              <a:t>Number of modes</a:t>
            </a:r>
          </a:p>
          <a:p>
            <a:pPr lvl="1"/>
            <a:r>
              <a:rPr lang="en-US" sz="1600" dirty="0"/>
              <a:t>Modulation</a:t>
            </a:r>
          </a:p>
          <a:p>
            <a:pPr lvl="1"/>
            <a:r>
              <a:rPr lang="en-US" sz="1600" dirty="0"/>
              <a:t>Synchronization / Preamble</a:t>
            </a:r>
          </a:p>
          <a:p>
            <a:pPr lvl="1"/>
            <a:r>
              <a:rPr lang="en-US" sz="1600" dirty="0"/>
              <a:t>Forward Error Correction</a:t>
            </a:r>
          </a:p>
          <a:p>
            <a:pPr lvl="1"/>
            <a:r>
              <a:rPr lang="en-US" sz="1600" dirty="0"/>
              <a:t>More communalities with SUN FSK</a:t>
            </a:r>
          </a:p>
          <a:p>
            <a:pPr lvl="1"/>
            <a:endParaRPr lang="en-US" sz="1600" dirty="0"/>
          </a:p>
          <a:p>
            <a:endParaRPr lang="en-US" sz="2000" dirty="0"/>
          </a:p>
        </p:txBody>
      </p:sp>
      <p:sp>
        <p:nvSpPr>
          <p:cNvPr id="4" name="Datumsplatzhalter 3">
            <a:extLst>
              <a:ext uri="{FF2B5EF4-FFF2-40B4-BE49-F238E27FC236}">
                <a16:creationId xmlns:a16="http://schemas.microsoft.com/office/drawing/2014/main" id="{E88BAA78-B4BB-4BF5-B0D8-EACF3A61B784}"/>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307B4B80-C457-4572-9D83-E447CAA7F396}"/>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7184306E-B86A-4CDC-8FCF-36B6FE8584F6}"/>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28</a:t>
            </a:fld>
            <a:endParaRPr lang="en-US" altLang="de-DE" dirty="0"/>
          </a:p>
        </p:txBody>
      </p:sp>
    </p:spTree>
    <p:extLst>
      <p:ext uri="{BB962C8B-B14F-4D97-AF65-F5344CB8AC3E}">
        <p14:creationId xmlns:p14="http://schemas.microsoft.com/office/powerpoint/2010/main" val="38261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3651E-C554-4930-B684-055923832199}"/>
              </a:ext>
            </a:extLst>
          </p:cNvPr>
          <p:cNvSpPr>
            <a:spLocks noGrp="1"/>
          </p:cNvSpPr>
          <p:nvPr>
            <p:ph type="title"/>
          </p:nvPr>
        </p:nvSpPr>
        <p:spPr/>
        <p:txBody>
          <a:bodyPr/>
          <a:lstStyle/>
          <a:p>
            <a:r>
              <a:rPr lang="en-US" dirty="0"/>
              <a:t>OFDM Modulation</a:t>
            </a:r>
          </a:p>
        </p:txBody>
      </p:sp>
      <p:sp>
        <p:nvSpPr>
          <p:cNvPr id="3" name="Inhaltsplatzhalter 2">
            <a:extLst>
              <a:ext uri="{FF2B5EF4-FFF2-40B4-BE49-F238E27FC236}">
                <a16:creationId xmlns:a16="http://schemas.microsoft.com/office/drawing/2014/main" id="{C948B9C4-2AF1-490F-B2F8-EF717C059852}"/>
              </a:ext>
            </a:extLst>
          </p:cNvPr>
          <p:cNvSpPr>
            <a:spLocks noGrp="1"/>
          </p:cNvSpPr>
          <p:nvPr>
            <p:ph idx="1"/>
          </p:nvPr>
        </p:nvSpPr>
        <p:spPr/>
        <p:txBody>
          <a:bodyPr/>
          <a:lstStyle/>
          <a:p>
            <a:r>
              <a:rPr lang="en-US" sz="2000" dirty="0"/>
              <a:t>Sub-carrier spacing of approx. 10kHz and cyclic prefix of 1/4 meets market demands</a:t>
            </a:r>
          </a:p>
          <a:p>
            <a:r>
              <a:rPr lang="en-US" sz="2000" dirty="0"/>
              <a:t>Bandwidth flexibility by adjusting the number of used sub-carriers</a:t>
            </a:r>
          </a:p>
          <a:p>
            <a:r>
              <a:rPr lang="en-US" sz="2000" dirty="0"/>
              <a:t>Pilot density that meets channel estimation requirements</a:t>
            </a:r>
          </a:p>
          <a:p>
            <a:r>
              <a:rPr lang="en-US" sz="2000" dirty="0"/>
              <a:t>Filter to minimize out-of-band emissions is shown in the block diagram, but not defined</a:t>
            </a:r>
          </a:p>
        </p:txBody>
      </p:sp>
      <p:sp>
        <p:nvSpPr>
          <p:cNvPr id="4" name="Datumsplatzhalter 3">
            <a:extLst>
              <a:ext uri="{FF2B5EF4-FFF2-40B4-BE49-F238E27FC236}">
                <a16:creationId xmlns:a16="http://schemas.microsoft.com/office/drawing/2014/main" id="{609AE877-82EE-40C4-BD6F-512504EF6E83}"/>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0CA96DDF-274C-44B6-9B6E-3F8B9F50DAA1}"/>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BD884368-A19F-4E84-908F-3ECB71F03A14}"/>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29</a:t>
            </a:fld>
            <a:endParaRPr lang="en-US" altLang="de-DE" dirty="0"/>
          </a:p>
        </p:txBody>
      </p:sp>
    </p:spTree>
    <p:extLst>
      <p:ext uri="{BB962C8B-B14F-4D97-AF65-F5344CB8AC3E}">
        <p14:creationId xmlns:p14="http://schemas.microsoft.com/office/powerpoint/2010/main" val="100652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1F1A7-0CDD-45C2-8460-612368DA8586}"/>
              </a:ext>
            </a:extLst>
          </p:cNvPr>
          <p:cNvSpPr>
            <a:spLocks noGrp="1"/>
          </p:cNvSpPr>
          <p:nvPr>
            <p:ph type="title"/>
          </p:nvPr>
        </p:nvSpPr>
        <p:spPr/>
        <p:txBody>
          <a:bodyPr/>
          <a:lstStyle/>
          <a:p>
            <a:r>
              <a:rPr lang="en-US" dirty="0"/>
              <a:t>Keep in Mind the dB Scaling</a:t>
            </a:r>
          </a:p>
        </p:txBody>
      </p:sp>
      <p:sp>
        <p:nvSpPr>
          <p:cNvPr id="3" name="Inhaltsplatzhalter 2">
            <a:extLst>
              <a:ext uri="{FF2B5EF4-FFF2-40B4-BE49-F238E27FC236}">
                <a16:creationId xmlns:a16="http://schemas.microsoft.com/office/drawing/2014/main" id="{46375E6C-0A85-4F13-A4BA-1BA168E9364A}"/>
              </a:ext>
            </a:extLst>
          </p:cNvPr>
          <p:cNvSpPr>
            <a:spLocks noGrp="1"/>
          </p:cNvSpPr>
          <p:nvPr>
            <p:ph idx="1"/>
          </p:nvPr>
        </p:nvSpPr>
        <p:spPr/>
        <p:txBody>
          <a:bodyPr/>
          <a:lstStyle/>
          <a:p>
            <a:r>
              <a:rPr lang="en-US" sz="2000" dirty="0"/>
              <a:t>3dB improvement means halving the received signal energy by factor 2</a:t>
            </a:r>
          </a:p>
          <a:p>
            <a:pPr marL="0" indent="0">
              <a:buNone/>
            </a:pPr>
            <a:r>
              <a:rPr lang="en-US" sz="2000" dirty="0">
                <a:sym typeface="Wingdings" panose="05000000000000000000" pitchFamily="2" charset="2"/>
              </a:rPr>
              <a:t> Doubling the battery lifetime under optimal conditions</a:t>
            </a:r>
            <a:endParaRPr lang="en-US" sz="2000" dirty="0"/>
          </a:p>
          <a:p>
            <a:endParaRPr lang="en-US" sz="2000" dirty="0"/>
          </a:p>
          <a:p>
            <a:r>
              <a:rPr lang="en-US" sz="2000" dirty="0"/>
              <a:t>10dB improvement means reducing the received signal energy by factor 10</a:t>
            </a:r>
          </a:p>
          <a:p>
            <a:pPr>
              <a:buFont typeface="Wingdings" panose="05000000000000000000" pitchFamily="2" charset="2"/>
              <a:buChar char="è"/>
            </a:pPr>
            <a:r>
              <a:rPr lang="en-US" sz="2000" dirty="0">
                <a:sym typeface="Wingdings" panose="05000000000000000000" pitchFamily="2" charset="2"/>
              </a:rPr>
              <a:t>Increasing the battery lifetime by a factor of 10 under optimal conditions</a:t>
            </a:r>
          </a:p>
          <a:p>
            <a:pPr>
              <a:buFont typeface="Wingdings" panose="05000000000000000000" pitchFamily="2" charset="2"/>
              <a:buChar char="è"/>
            </a:pPr>
            <a:endParaRPr lang="en-US" sz="2000" dirty="0"/>
          </a:p>
          <a:p>
            <a:pPr>
              <a:buFont typeface="Wingdings" panose="05000000000000000000" pitchFamily="2" charset="2"/>
              <a:buChar char="è"/>
            </a:pPr>
            <a:r>
              <a:rPr lang="en-US" sz="2000" dirty="0"/>
              <a:t>And... reducing the channel usage time and the robustness against interference</a:t>
            </a:r>
          </a:p>
        </p:txBody>
      </p:sp>
      <p:sp>
        <p:nvSpPr>
          <p:cNvPr id="4" name="Datumsplatzhalter 3">
            <a:extLst>
              <a:ext uri="{FF2B5EF4-FFF2-40B4-BE49-F238E27FC236}">
                <a16:creationId xmlns:a16="http://schemas.microsoft.com/office/drawing/2014/main" id="{BC343E40-B8B8-439A-BD0C-7DE3F7C9F215}"/>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D501243E-95AF-48AB-A3C8-A11D95661C1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5E4D1BC5-4F28-413E-A4AC-B0296B4E33E6}"/>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a:t>
            </a:fld>
            <a:endParaRPr lang="en-US" altLang="de-DE" dirty="0"/>
          </a:p>
        </p:txBody>
      </p:sp>
    </p:spTree>
    <p:extLst>
      <p:ext uri="{BB962C8B-B14F-4D97-AF65-F5344CB8AC3E}">
        <p14:creationId xmlns:p14="http://schemas.microsoft.com/office/powerpoint/2010/main" val="39776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A1849-FB8D-44FD-96C0-E00F0373E46E}"/>
              </a:ext>
            </a:extLst>
          </p:cNvPr>
          <p:cNvSpPr>
            <a:spLocks noGrp="1"/>
          </p:cNvSpPr>
          <p:nvPr>
            <p:ph type="title"/>
          </p:nvPr>
        </p:nvSpPr>
        <p:spPr/>
        <p:txBody>
          <a:bodyPr/>
          <a:lstStyle/>
          <a:p>
            <a:r>
              <a:rPr lang="en-US" u="sng" dirty="0"/>
              <a:t>Proposal for OFDM Modulation</a:t>
            </a:r>
          </a:p>
        </p:txBody>
      </p:sp>
      <p:sp>
        <p:nvSpPr>
          <p:cNvPr id="3" name="Inhaltsplatzhalter 2">
            <a:extLst>
              <a:ext uri="{FF2B5EF4-FFF2-40B4-BE49-F238E27FC236}">
                <a16:creationId xmlns:a16="http://schemas.microsoft.com/office/drawing/2014/main" id="{F088558E-A793-41F4-8C10-1960483AA9FD}"/>
              </a:ext>
            </a:extLst>
          </p:cNvPr>
          <p:cNvSpPr>
            <a:spLocks noGrp="1"/>
          </p:cNvSpPr>
          <p:nvPr>
            <p:ph idx="1"/>
          </p:nvPr>
        </p:nvSpPr>
        <p:spPr/>
        <p:txBody>
          <a:bodyPr/>
          <a:lstStyle/>
          <a:p>
            <a:r>
              <a:rPr lang="en-US" sz="2000" dirty="0"/>
              <a:t>Specify pulse shaping filter as in TVWS-OFDM modulation (802.15.4me, 27.3.13)</a:t>
            </a:r>
          </a:p>
          <a:p>
            <a:r>
              <a:rPr lang="en-US" sz="2000" dirty="0"/>
              <a:t>Add additional bandwidths if required </a:t>
            </a:r>
          </a:p>
          <a:p>
            <a:endParaRPr lang="en-US" sz="2000" dirty="0"/>
          </a:p>
        </p:txBody>
      </p:sp>
      <p:sp>
        <p:nvSpPr>
          <p:cNvPr id="4" name="Datumsplatzhalter 3">
            <a:extLst>
              <a:ext uri="{FF2B5EF4-FFF2-40B4-BE49-F238E27FC236}">
                <a16:creationId xmlns:a16="http://schemas.microsoft.com/office/drawing/2014/main" id="{167F2C01-DDC8-47EC-99F4-20D4A6E92476}"/>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F15B4EF-8A73-498C-9ACF-33933C6BCD0B}"/>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51030E1F-B513-42DA-8D41-1D2440D642E9}"/>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30</a:t>
            </a:fld>
            <a:endParaRPr lang="en-US" altLang="de-DE" dirty="0"/>
          </a:p>
        </p:txBody>
      </p:sp>
    </p:spTree>
    <p:extLst>
      <p:ext uri="{BB962C8B-B14F-4D97-AF65-F5344CB8AC3E}">
        <p14:creationId xmlns:p14="http://schemas.microsoft.com/office/powerpoint/2010/main" val="366631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3622C-40F9-4CB1-8AEE-098578110577}"/>
              </a:ext>
            </a:extLst>
          </p:cNvPr>
          <p:cNvSpPr>
            <a:spLocks noGrp="1"/>
          </p:cNvSpPr>
          <p:nvPr>
            <p:ph type="title"/>
          </p:nvPr>
        </p:nvSpPr>
        <p:spPr/>
        <p:txBody>
          <a:bodyPr/>
          <a:lstStyle/>
          <a:p>
            <a:r>
              <a:rPr lang="en-US" dirty="0"/>
              <a:t>QAM Mappings</a:t>
            </a:r>
          </a:p>
        </p:txBody>
      </p:sp>
      <p:sp>
        <p:nvSpPr>
          <p:cNvPr id="3" name="Inhaltsplatzhalter 2">
            <a:extLst>
              <a:ext uri="{FF2B5EF4-FFF2-40B4-BE49-F238E27FC236}">
                <a16:creationId xmlns:a16="http://schemas.microsoft.com/office/drawing/2014/main" id="{CD92DEE6-5FF9-455E-BC15-4AEEE7CE94B9}"/>
              </a:ext>
            </a:extLst>
          </p:cNvPr>
          <p:cNvSpPr>
            <a:spLocks noGrp="1"/>
          </p:cNvSpPr>
          <p:nvPr>
            <p:ph idx="1"/>
          </p:nvPr>
        </p:nvSpPr>
        <p:spPr/>
        <p:txBody>
          <a:bodyPr/>
          <a:lstStyle/>
          <a:p>
            <a:r>
              <a:rPr lang="en-US" sz="2000" dirty="0"/>
              <a:t>The current specification offers a variety of QAM modes</a:t>
            </a:r>
          </a:p>
          <a:p>
            <a:r>
              <a:rPr lang="en-US" sz="2000" dirty="0"/>
              <a:t>Coherent demodulation is assumed, requiring channel estimation using the preamble / pilot signals</a:t>
            </a:r>
          </a:p>
          <a:p>
            <a:r>
              <a:rPr lang="en-US" sz="2000" dirty="0"/>
              <a:t>The BPSK modes with repetition are not really useful</a:t>
            </a:r>
          </a:p>
          <a:p>
            <a:pPr lvl="1"/>
            <a:r>
              <a:rPr lang="en-US" sz="1600" dirty="0"/>
              <a:t>The robustness of these modes does not match the synchronization capabilities of the preamble</a:t>
            </a:r>
          </a:p>
          <a:p>
            <a:pPr lvl="1"/>
            <a:r>
              <a:rPr lang="en-US" sz="1600" dirty="0"/>
              <a:t>It is very unlikely that the current pilot schemes are able to offer any kind of usable channel estimates at negative SNR values</a:t>
            </a:r>
          </a:p>
          <a:p>
            <a:pPr lvl="1"/>
            <a:r>
              <a:rPr lang="en-US" sz="1600" dirty="0"/>
              <a:t>BPSK does not itself provide any gains compared to QPSK for coherent demodulation</a:t>
            </a:r>
          </a:p>
          <a:p>
            <a:pPr lvl="1"/>
            <a:r>
              <a:rPr lang="en-US" sz="1600" dirty="0"/>
              <a:t>Repetition codes are linear codes and hence bad codes by default [2]</a:t>
            </a:r>
          </a:p>
          <a:p>
            <a:pPr lvl="1"/>
            <a:r>
              <a:rPr lang="en-US" sz="1600" dirty="0"/>
              <a:t>Convolutional codes provide better performance in case of interference</a:t>
            </a:r>
          </a:p>
          <a:p>
            <a:r>
              <a:rPr lang="en-US" sz="2000" dirty="0"/>
              <a:t>64QAM is currently not defined</a:t>
            </a:r>
            <a:endParaRPr lang="en-US" sz="1600" dirty="0"/>
          </a:p>
          <a:p>
            <a:pPr marL="0" indent="0">
              <a:buNone/>
            </a:pPr>
            <a:endParaRPr lang="en-US" sz="2000" dirty="0"/>
          </a:p>
        </p:txBody>
      </p:sp>
      <p:sp>
        <p:nvSpPr>
          <p:cNvPr id="4" name="Datumsplatzhalter 3">
            <a:extLst>
              <a:ext uri="{FF2B5EF4-FFF2-40B4-BE49-F238E27FC236}">
                <a16:creationId xmlns:a16="http://schemas.microsoft.com/office/drawing/2014/main" id="{71DD28DD-5525-446D-BD0F-DFFBD061F84D}"/>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FC11ECE1-7DD9-448B-B69D-8F014E413EA7}"/>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3CBAFFE6-0579-43FA-9602-F3C1786A8A99}"/>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31</a:t>
            </a:fld>
            <a:endParaRPr lang="en-US" altLang="de-DE" dirty="0"/>
          </a:p>
        </p:txBody>
      </p:sp>
    </p:spTree>
    <p:extLst>
      <p:ext uri="{BB962C8B-B14F-4D97-AF65-F5344CB8AC3E}">
        <p14:creationId xmlns:p14="http://schemas.microsoft.com/office/powerpoint/2010/main" val="3767797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2A11F-3B0D-40FD-B034-CF72229929E1}"/>
              </a:ext>
            </a:extLst>
          </p:cNvPr>
          <p:cNvSpPr>
            <a:spLocks noGrp="1"/>
          </p:cNvSpPr>
          <p:nvPr>
            <p:ph type="title"/>
          </p:nvPr>
        </p:nvSpPr>
        <p:spPr/>
        <p:txBody>
          <a:bodyPr/>
          <a:lstStyle/>
          <a:p>
            <a:r>
              <a:rPr lang="en-US" dirty="0"/>
              <a:t>Does this Work?</a:t>
            </a:r>
          </a:p>
        </p:txBody>
      </p:sp>
      <p:pic>
        <p:nvPicPr>
          <p:cNvPr id="8" name="Inhaltsplatzhalter 7">
            <a:extLst>
              <a:ext uri="{FF2B5EF4-FFF2-40B4-BE49-F238E27FC236}">
                <a16:creationId xmlns:a16="http://schemas.microsoft.com/office/drawing/2014/main" id="{CEFAF251-28DE-4F16-9C2A-0B101E35B5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981200"/>
            <a:ext cx="4114800" cy="4114800"/>
          </a:xfrm>
        </p:spPr>
      </p:pic>
      <p:sp>
        <p:nvSpPr>
          <p:cNvPr id="4" name="Datumsplatzhalter 3">
            <a:extLst>
              <a:ext uri="{FF2B5EF4-FFF2-40B4-BE49-F238E27FC236}">
                <a16:creationId xmlns:a16="http://schemas.microsoft.com/office/drawing/2014/main" id="{004EE4C5-D5FE-412A-834A-A0FC7FF34049}"/>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C0B2D1B6-0306-4C52-BC94-F71C8BA3667E}"/>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186633C-91E6-463D-8CD8-FC33BED9DD14}"/>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32</a:t>
            </a:fld>
            <a:endParaRPr lang="en-US" altLang="de-DE" dirty="0"/>
          </a:p>
        </p:txBody>
      </p:sp>
    </p:spTree>
    <p:extLst>
      <p:ext uri="{BB962C8B-B14F-4D97-AF65-F5344CB8AC3E}">
        <p14:creationId xmlns:p14="http://schemas.microsoft.com/office/powerpoint/2010/main" val="142727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5F79B-2613-494E-80EB-CB8766501B99}"/>
              </a:ext>
            </a:extLst>
          </p:cNvPr>
          <p:cNvSpPr>
            <a:spLocks noGrp="1"/>
          </p:cNvSpPr>
          <p:nvPr>
            <p:ph type="title"/>
          </p:nvPr>
        </p:nvSpPr>
        <p:spPr/>
        <p:txBody>
          <a:bodyPr/>
          <a:lstStyle/>
          <a:p>
            <a:r>
              <a:rPr lang="en-US" dirty="0"/>
              <a:t>Some Question Related to BPSK Modes</a:t>
            </a:r>
          </a:p>
        </p:txBody>
      </p:sp>
      <p:sp>
        <p:nvSpPr>
          <p:cNvPr id="3" name="Inhaltsplatzhalter 2">
            <a:extLst>
              <a:ext uri="{FF2B5EF4-FFF2-40B4-BE49-F238E27FC236}">
                <a16:creationId xmlns:a16="http://schemas.microsoft.com/office/drawing/2014/main" id="{10502B17-F35C-4724-900B-A775D297F36D}"/>
              </a:ext>
            </a:extLst>
          </p:cNvPr>
          <p:cNvSpPr>
            <a:spLocks noGrp="1"/>
          </p:cNvSpPr>
          <p:nvPr>
            <p:ph idx="1"/>
          </p:nvPr>
        </p:nvSpPr>
        <p:spPr/>
        <p:txBody>
          <a:bodyPr/>
          <a:lstStyle/>
          <a:p>
            <a:r>
              <a:rPr lang="en-US" sz="2000" dirty="0"/>
              <a:t>What was the intention behind BPSK modes, especially the modes with repetition?</a:t>
            </a:r>
          </a:p>
          <a:p>
            <a:endParaRPr lang="en-US" sz="2000" dirty="0"/>
          </a:p>
          <a:p>
            <a:r>
              <a:rPr lang="en-US" sz="2000" dirty="0"/>
              <a:t>A proper receiver design achieving the theoretical robustness is practically impossible</a:t>
            </a:r>
          </a:p>
          <a:p>
            <a:pPr lvl="1"/>
            <a:r>
              <a:rPr lang="en-US" sz="1600" dirty="0"/>
              <a:t>An extremely long preamble would be required</a:t>
            </a:r>
          </a:p>
          <a:p>
            <a:pPr lvl="1"/>
            <a:r>
              <a:rPr lang="en-US" sz="1600" dirty="0"/>
              <a:t>The channel estimation with the current pilot schemes would require a very sophisticated receiver with an adaptive Wiener filter</a:t>
            </a:r>
          </a:p>
          <a:p>
            <a:pPr lvl="1"/>
            <a:r>
              <a:rPr lang="en-US" sz="1600" dirty="0"/>
              <a:t>Due to the spreading nature of OFDM there is not real gain for impulsive noise</a:t>
            </a:r>
          </a:p>
          <a:p>
            <a:endParaRPr lang="en-US" sz="2000" dirty="0"/>
          </a:p>
          <a:p>
            <a:r>
              <a:rPr lang="en-US" sz="2000" dirty="0"/>
              <a:t>Lower reception levels could be achieved by lower bandwidth </a:t>
            </a:r>
            <a:r>
              <a:rPr lang="en-US" sz="2000" dirty="0">
                <a:sym typeface="Wingdings" panose="05000000000000000000" pitchFamily="2" charset="2"/>
              </a:rPr>
              <a:t> LR OFDM</a:t>
            </a:r>
            <a:endParaRPr lang="en-US" sz="2000" dirty="0"/>
          </a:p>
          <a:p>
            <a:endParaRPr lang="en-US" sz="2000" dirty="0"/>
          </a:p>
        </p:txBody>
      </p:sp>
      <p:sp>
        <p:nvSpPr>
          <p:cNvPr id="4" name="Datumsplatzhalter 3">
            <a:extLst>
              <a:ext uri="{FF2B5EF4-FFF2-40B4-BE49-F238E27FC236}">
                <a16:creationId xmlns:a16="http://schemas.microsoft.com/office/drawing/2014/main" id="{14F0358F-4A73-46CC-A94A-C80EB0D8DF38}"/>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10DBF3EC-3850-4D2A-8AD0-A272C23F02F6}"/>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E33C6BDC-98EA-4DB3-A016-601A61430AC4}"/>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33</a:t>
            </a:fld>
            <a:endParaRPr lang="en-US" altLang="de-DE" dirty="0"/>
          </a:p>
        </p:txBody>
      </p:sp>
    </p:spTree>
    <p:extLst>
      <p:ext uri="{BB962C8B-B14F-4D97-AF65-F5344CB8AC3E}">
        <p14:creationId xmlns:p14="http://schemas.microsoft.com/office/powerpoint/2010/main" val="17295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A53A2-A04B-44D8-A945-E6658788A913}"/>
              </a:ext>
            </a:extLst>
          </p:cNvPr>
          <p:cNvSpPr>
            <a:spLocks noGrp="1"/>
          </p:cNvSpPr>
          <p:nvPr>
            <p:ph type="title"/>
          </p:nvPr>
        </p:nvSpPr>
        <p:spPr/>
        <p:txBody>
          <a:bodyPr/>
          <a:lstStyle/>
          <a:p>
            <a:r>
              <a:rPr lang="en-US" u="sng" dirty="0"/>
              <a:t>Proposal for QAM Mappings</a:t>
            </a:r>
          </a:p>
        </p:txBody>
      </p:sp>
      <p:sp>
        <p:nvSpPr>
          <p:cNvPr id="3" name="Inhaltsplatzhalter 2">
            <a:extLst>
              <a:ext uri="{FF2B5EF4-FFF2-40B4-BE49-F238E27FC236}">
                <a16:creationId xmlns:a16="http://schemas.microsoft.com/office/drawing/2014/main" id="{9E790E51-C05A-4120-8004-783A46DE3F7C}"/>
              </a:ext>
            </a:extLst>
          </p:cNvPr>
          <p:cNvSpPr>
            <a:spLocks noGrp="1"/>
          </p:cNvSpPr>
          <p:nvPr>
            <p:ph idx="1"/>
          </p:nvPr>
        </p:nvSpPr>
        <p:spPr/>
        <p:txBody>
          <a:bodyPr/>
          <a:lstStyle/>
          <a:p>
            <a:r>
              <a:rPr lang="en-US" sz="2000" dirty="0"/>
              <a:t>Remove repetition modes of BPSK</a:t>
            </a:r>
          </a:p>
          <a:p>
            <a:r>
              <a:rPr lang="en-US" sz="2000" dirty="0"/>
              <a:t>Add 64QAM</a:t>
            </a:r>
          </a:p>
          <a:p>
            <a:r>
              <a:rPr lang="en-US" sz="2000" dirty="0"/>
              <a:t>Add symbol interleaver as defined in ETSI EN 300 744 for optimizing the QAM mapping</a:t>
            </a:r>
          </a:p>
          <a:p>
            <a:endParaRPr lang="en-US" sz="2000" dirty="0"/>
          </a:p>
          <a:p>
            <a:r>
              <a:rPr lang="en-US" sz="2000" dirty="0"/>
              <a:t>But: Be clear that 64-QAM will required a very good channel with high SNR, and you have to implement a sophisticated channel estimation inside the receiver</a:t>
            </a:r>
          </a:p>
        </p:txBody>
      </p:sp>
      <p:sp>
        <p:nvSpPr>
          <p:cNvPr id="4" name="Datumsplatzhalter 3">
            <a:extLst>
              <a:ext uri="{FF2B5EF4-FFF2-40B4-BE49-F238E27FC236}">
                <a16:creationId xmlns:a16="http://schemas.microsoft.com/office/drawing/2014/main" id="{F1FA7CEA-060E-412D-A96A-7EEB6A5EC99E}"/>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C1E68058-9331-48DB-B6A0-621504AAE2FC}"/>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42E39A50-3D7C-4194-B743-280D97C2CC5F}"/>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34</a:t>
            </a:fld>
            <a:endParaRPr lang="en-US" altLang="de-DE" dirty="0"/>
          </a:p>
        </p:txBody>
      </p:sp>
    </p:spTree>
    <p:extLst>
      <p:ext uri="{BB962C8B-B14F-4D97-AF65-F5344CB8AC3E}">
        <p14:creationId xmlns:p14="http://schemas.microsoft.com/office/powerpoint/2010/main" val="40575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4BF5B-7BA3-40E6-A440-65E9F32CF1C0}"/>
              </a:ext>
            </a:extLst>
          </p:cNvPr>
          <p:cNvSpPr>
            <a:spLocks noGrp="1"/>
          </p:cNvSpPr>
          <p:nvPr>
            <p:ph type="title"/>
          </p:nvPr>
        </p:nvSpPr>
        <p:spPr/>
        <p:txBody>
          <a:bodyPr/>
          <a:lstStyle/>
          <a:p>
            <a:r>
              <a:rPr lang="en-US" dirty="0"/>
              <a:t>Suitable FEC Codes</a:t>
            </a:r>
          </a:p>
        </p:txBody>
      </p:sp>
      <p:sp>
        <p:nvSpPr>
          <p:cNvPr id="3" name="Inhaltsplatzhalter 2">
            <a:extLst>
              <a:ext uri="{FF2B5EF4-FFF2-40B4-BE49-F238E27FC236}">
                <a16:creationId xmlns:a16="http://schemas.microsoft.com/office/drawing/2014/main" id="{D2116A4E-B6C9-40E6-8D01-ABFC32E9522D}"/>
              </a:ext>
            </a:extLst>
          </p:cNvPr>
          <p:cNvSpPr>
            <a:spLocks noGrp="1"/>
          </p:cNvSpPr>
          <p:nvPr>
            <p:ph idx="1"/>
          </p:nvPr>
        </p:nvSpPr>
        <p:spPr/>
        <p:txBody>
          <a:bodyPr/>
          <a:lstStyle/>
          <a:p>
            <a:r>
              <a:rPr lang="en-US" sz="2000" dirty="0"/>
              <a:t>Uncoded is no option for OFDM systems</a:t>
            </a:r>
          </a:p>
          <a:p>
            <a:pPr lvl="1"/>
            <a:endParaRPr lang="en-US" sz="1600" dirty="0"/>
          </a:p>
          <a:p>
            <a:r>
              <a:rPr lang="en-US" sz="2000" dirty="0"/>
              <a:t>Convolutional codes</a:t>
            </a:r>
          </a:p>
          <a:p>
            <a:pPr lvl="1"/>
            <a:r>
              <a:rPr lang="en-US" sz="1600" dirty="0"/>
              <a:t>Keep the constraint length 7 codes with rate 1/2 and add the rate 1/3 code (already used in LECIM) </a:t>
            </a:r>
          </a:p>
          <a:p>
            <a:pPr lvl="1"/>
            <a:r>
              <a:rPr lang="en-US" sz="1600" dirty="0"/>
              <a:t>Coherent decoding is anyhow required with OFDM</a:t>
            </a:r>
          </a:p>
          <a:p>
            <a:pPr lvl="1"/>
            <a:r>
              <a:rPr lang="en-US" sz="1600" dirty="0"/>
              <a:t>Good performance in case of interference</a:t>
            </a:r>
          </a:p>
          <a:p>
            <a:pPr lvl="1"/>
            <a:endParaRPr lang="en-US" sz="1600" dirty="0"/>
          </a:p>
          <a:p>
            <a:r>
              <a:rPr lang="en-US" sz="2000" dirty="0"/>
              <a:t>Turbo / LDPC / Polar codes</a:t>
            </a:r>
          </a:p>
          <a:p>
            <a:pPr lvl="1"/>
            <a:r>
              <a:rPr lang="en-US" sz="1600" dirty="0"/>
              <a:t>Would offer significant performance improvement, especially with 64QAM</a:t>
            </a:r>
          </a:p>
          <a:p>
            <a:pPr lvl="1"/>
            <a:r>
              <a:rPr lang="en-US" sz="1600" dirty="0"/>
              <a:t>Would mean drastic complexity increase</a:t>
            </a:r>
          </a:p>
          <a:p>
            <a:pPr lvl="1"/>
            <a:r>
              <a:rPr lang="en-US" sz="1600" dirty="0"/>
              <a:t>Require very precise estimation of LLR</a:t>
            </a:r>
          </a:p>
          <a:p>
            <a:pPr marL="457200" lvl="1" indent="0">
              <a:buNone/>
            </a:pPr>
            <a:endParaRPr lang="en-US" sz="1600" dirty="0"/>
          </a:p>
          <a:p>
            <a:pPr lvl="1"/>
            <a:endParaRPr lang="en-US" sz="1600" dirty="0"/>
          </a:p>
        </p:txBody>
      </p:sp>
      <p:sp>
        <p:nvSpPr>
          <p:cNvPr id="4" name="Datumsplatzhalter 3">
            <a:extLst>
              <a:ext uri="{FF2B5EF4-FFF2-40B4-BE49-F238E27FC236}">
                <a16:creationId xmlns:a16="http://schemas.microsoft.com/office/drawing/2014/main" id="{23E5590B-49B3-40C8-A7BA-234737AB159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73B046D6-08B1-436E-8A10-E558FD9CC581}"/>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1FF89B37-39A0-40A7-A68A-2AE9E6D0DC7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35</a:t>
            </a:fld>
            <a:endParaRPr lang="en-US" altLang="de-DE" dirty="0"/>
          </a:p>
        </p:txBody>
      </p:sp>
    </p:spTree>
    <p:extLst>
      <p:ext uri="{BB962C8B-B14F-4D97-AF65-F5344CB8AC3E}">
        <p14:creationId xmlns:p14="http://schemas.microsoft.com/office/powerpoint/2010/main" val="11242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CFFB8-E4C8-4A2B-9204-EAA3622E6675}"/>
              </a:ext>
            </a:extLst>
          </p:cNvPr>
          <p:cNvSpPr>
            <a:spLocks noGrp="1"/>
          </p:cNvSpPr>
          <p:nvPr>
            <p:ph type="title"/>
          </p:nvPr>
        </p:nvSpPr>
        <p:spPr/>
        <p:txBody>
          <a:bodyPr/>
          <a:lstStyle/>
          <a:p>
            <a:r>
              <a:rPr lang="en-US" dirty="0"/>
              <a:t>Issues with Current Interleaver</a:t>
            </a:r>
          </a:p>
        </p:txBody>
      </p:sp>
      <p:sp>
        <p:nvSpPr>
          <p:cNvPr id="3" name="Inhaltsplatzhalter 2">
            <a:extLst>
              <a:ext uri="{FF2B5EF4-FFF2-40B4-BE49-F238E27FC236}">
                <a16:creationId xmlns:a16="http://schemas.microsoft.com/office/drawing/2014/main" id="{76A1CBEE-DB91-437D-9898-DC40A74253FE}"/>
              </a:ext>
            </a:extLst>
          </p:cNvPr>
          <p:cNvSpPr>
            <a:spLocks noGrp="1"/>
          </p:cNvSpPr>
          <p:nvPr>
            <p:ph idx="1"/>
          </p:nvPr>
        </p:nvSpPr>
        <p:spPr/>
        <p:txBody>
          <a:bodyPr/>
          <a:lstStyle/>
          <a:p>
            <a:r>
              <a:rPr lang="en-US" sz="2000" dirty="0"/>
              <a:t>The current SUN OFDM interleaver is too short to provide good robustness against interference</a:t>
            </a:r>
          </a:p>
          <a:p>
            <a:r>
              <a:rPr lang="en-US" sz="2000" dirty="0"/>
              <a:t>Especially impulsive noise – destroying complete OFDM symbols – cannot be handled effectively</a:t>
            </a:r>
          </a:p>
          <a:p>
            <a:pPr>
              <a:buFont typeface="Wingdings" panose="05000000000000000000" pitchFamily="2" charset="2"/>
              <a:buChar char="è"/>
            </a:pPr>
            <a:r>
              <a:rPr lang="en-US" sz="2000" dirty="0">
                <a:sym typeface="Wingdings" panose="05000000000000000000" pitchFamily="2" charset="2"/>
              </a:rPr>
              <a:t>Significantly increased interleaver depth required with low impact on memory consumption</a:t>
            </a:r>
          </a:p>
          <a:p>
            <a:pPr>
              <a:buFont typeface="Wingdings" panose="05000000000000000000" pitchFamily="2" charset="2"/>
              <a:buChar char="è"/>
            </a:pPr>
            <a:r>
              <a:rPr lang="en-US" sz="2000" dirty="0">
                <a:sym typeface="Wingdings" panose="05000000000000000000" pitchFamily="2" charset="2"/>
              </a:rPr>
              <a:t>Optimized design required to optimize for erasure decoding</a:t>
            </a:r>
          </a:p>
          <a:p>
            <a:pPr>
              <a:buFont typeface="Wingdings" panose="05000000000000000000" pitchFamily="2" charset="2"/>
              <a:buChar char="è"/>
            </a:pPr>
            <a:endParaRPr lang="en-US" sz="2000" dirty="0"/>
          </a:p>
          <a:p>
            <a:pPr>
              <a:buFont typeface="Wingdings" panose="05000000000000000000" pitchFamily="2" charset="2"/>
              <a:buChar char="è"/>
            </a:pPr>
            <a:r>
              <a:rPr lang="en-US" sz="2000" dirty="0"/>
              <a:t>The LECIM time interleaver with minor modifications could the required characteristics (802.15.4me 24.4.7)</a:t>
            </a:r>
          </a:p>
          <a:p>
            <a:pPr>
              <a:buFont typeface="Wingdings" panose="05000000000000000000" pitchFamily="2" charset="2"/>
              <a:buChar char="è"/>
            </a:pPr>
            <a:endParaRPr lang="en-US" sz="2000" dirty="0"/>
          </a:p>
        </p:txBody>
      </p:sp>
      <p:sp>
        <p:nvSpPr>
          <p:cNvPr id="4" name="Datumsplatzhalter 3">
            <a:extLst>
              <a:ext uri="{FF2B5EF4-FFF2-40B4-BE49-F238E27FC236}">
                <a16:creationId xmlns:a16="http://schemas.microsoft.com/office/drawing/2014/main" id="{C64A0FAF-4151-493C-9B6A-AA5EC1C8958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8663622-0697-42B0-BD5F-EB312CD54036}"/>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58C3F141-5FF3-4B75-830F-BB3EC66DC3E7}"/>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36</a:t>
            </a:fld>
            <a:endParaRPr lang="en-US" altLang="de-DE" dirty="0"/>
          </a:p>
        </p:txBody>
      </p:sp>
    </p:spTree>
    <p:extLst>
      <p:ext uri="{BB962C8B-B14F-4D97-AF65-F5344CB8AC3E}">
        <p14:creationId xmlns:p14="http://schemas.microsoft.com/office/powerpoint/2010/main" val="35839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6023F-5AE6-4C5E-82E5-E98CDCD54E08}"/>
              </a:ext>
            </a:extLst>
          </p:cNvPr>
          <p:cNvSpPr>
            <a:spLocks noGrp="1"/>
          </p:cNvSpPr>
          <p:nvPr>
            <p:ph type="title"/>
          </p:nvPr>
        </p:nvSpPr>
        <p:spPr/>
        <p:txBody>
          <a:bodyPr/>
          <a:lstStyle/>
          <a:p>
            <a:r>
              <a:rPr lang="en-US" u="sng" dirty="0"/>
              <a:t>Proposal for FEC</a:t>
            </a:r>
          </a:p>
        </p:txBody>
      </p:sp>
      <p:sp>
        <p:nvSpPr>
          <p:cNvPr id="3" name="Inhaltsplatzhalter 2">
            <a:extLst>
              <a:ext uri="{FF2B5EF4-FFF2-40B4-BE49-F238E27FC236}">
                <a16:creationId xmlns:a16="http://schemas.microsoft.com/office/drawing/2014/main" id="{802E3414-5330-4B1E-8E3C-EDCEB7E01FB1}"/>
              </a:ext>
            </a:extLst>
          </p:cNvPr>
          <p:cNvSpPr>
            <a:spLocks noGrp="1"/>
          </p:cNvSpPr>
          <p:nvPr>
            <p:ph idx="1"/>
          </p:nvPr>
        </p:nvSpPr>
        <p:spPr/>
        <p:txBody>
          <a:bodyPr/>
          <a:lstStyle/>
          <a:p>
            <a:r>
              <a:rPr lang="en-US" sz="2000" dirty="0"/>
              <a:t>Use constraint length 7 convolutional codes (already used in SUN OFDM, LECIM) with rate 1/2 and rate 1/3</a:t>
            </a:r>
          </a:p>
          <a:p>
            <a:r>
              <a:rPr lang="en-US" sz="2000" dirty="0"/>
              <a:t>State-of-the art FEC tbd.</a:t>
            </a:r>
          </a:p>
          <a:p>
            <a:r>
              <a:rPr lang="en-US" sz="2000" dirty="0"/>
              <a:t>Make FEC always mandatory</a:t>
            </a:r>
          </a:p>
          <a:p>
            <a:r>
              <a:rPr lang="en-US" sz="2000" dirty="0"/>
              <a:t>Use Reed Solomon Code instead of CRC</a:t>
            </a:r>
          </a:p>
          <a:p>
            <a:r>
              <a:rPr lang="en-US" sz="2000" dirty="0"/>
              <a:t>Add interleaver as defined in LECIM (802.15.4me 24.4.7) with minor modifications</a:t>
            </a:r>
          </a:p>
          <a:p>
            <a:r>
              <a:rPr lang="en-US" sz="2000" dirty="0"/>
              <a:t>Make interleaver mandatory</a:t>
            </a:r>
          </a:p>
          <a:p>
            <a:pPr marL="0" indent="0">
              <a:buNone/>
            </a:pPr>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16985093-BF06-468F-93F5-EC32042B260F}"/>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6E29851-0FB5-46FD-A5C9-B6B8E69816EF}"/>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E12F62CC-2FBD-4EFB-A3FF-3FC1A2ED101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37</a:t>
            </a:fld>
            <a:endParaRPr lang="en-US" altLang="de-DE" dirty="0"/>
          </a:p>
        </p:txBody>
      </p:sp>
    </p:spTree>
    <p:extLst>
      <p:ext uri="{BB962C8B-B14F-4D97-AF65-F5344CB8AC3E}">
        <p14:creationId xmlns:p14="http://schemas.microsoft.com/office/powerpoint/2010/main" val="244008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F8B3B-1926-4D9C-B384-28798B2EC0B9}"/>
              </a:ext>
            </a:extLst>
          </p:cNvPr>
          <p:cNvSpPr>
            <a:spLocks noGrp="1"/>
          </p:cNvSpPr>
          <p:nvPr>
            <p:ph type="title"/>
          </p:nvPr>
        </p:nvSpPr>
        <p:spPr/>
        <p:txBody>
          <a:bodyPr/>
          <a:lstStyle/>
          <a:p>
            <a:r>
              <a:rPr lang="en-US" dirty="0"/>
              <a:t>Issues with Current Preamble</a:t>
            </a:r>
          </a:p>
        </p:txBody>
      </p:sp>
      <p:sp>
        <p:nvSpPr>
          <p:cNvPr id="3" name="Inhaltsplatzhalter 2">
            <a:extLst>
              <a:ext uri="{FF2B5EF4-FFF2-40B4-BE49-F238E27FC236}">
                <a16:creationId xmlns:a16="http://schemas.microsoft.com/office/drawing/2014/main" id="{3223D66D-6422-43C5-8846-62CEE19957F9}"/>
              </a:ext>
            </a:extLst>
          </p:cNvPr>
          <p:cNvSpPr>
            <a:spLocks noGrp="1"/>
          </p:cNvSpPr>
          <p:nvPr>
            <p:ph idx="1"/>
          </p:nvPr>
        </p:nvSpPr>
        <p:spPr/>
        <p:txBody>
          <a:bodyPr/>
          <a:lstStyle/>
          <a:p>
            <a:r>
              <a:rPr lang="en-US" sz="2000" dirty="0"/>
              <a:t>Preambles length does not meet actual requirement of the modulation</a:t>
            </a:r>
          </a:p>
          <a:p>
            <a:endParaRPr lang="en-US" sz="2000" dirty="0"/>
          </a:p>
          <a:p>
            <a:pPr>
              <a:buFont typeface="Wingdings" panose="05000000000000000000" pitchFamily="2" charset="2"/>
              <a:buChar char="è"/>
            </a:pPr>
            <a:r>
              <a:rPr lang="en-US" sz="2000" dirty="0">
                <a:sym typeface="Wingdings" panose="05000000000000000000" pitchFamily="2" charset="2"/>
              </a:rPr>
              <a:t>Adjustment of the preamble length to meet the actual requirements </a:t>
            </a:r>
          </a:p>
          <a:p>
            <a:pPr>
              <a:buFont typeface="Wingdings" panose="05000000000000000000" pitchFamily="2" charset="2"/>
              <a:buChar char="è"/>
            </a:pPr>
            <a:r>
              <a:rPr lang="en-US" sz="2000" dirty="0">
                <a:sym typeface="Wingdings" panose="05000000000000000000" pitchFamily="2" charset="2"/>
              </a:rPr>
              <a:t>Use of different pattern to avoid detection of current SUN OFDM receivers</a:t>
            </a:r>
            <a:endParaRPr lang="en-US" sz="2000" dirty="0"/>
          </a:p>
        </p:txBody>
      </p:sp>
      <p:sp>
        <p:nvSpPr>
          <p:cNvPr id="4" name="Datumsplatzhalter 3">
            <a:extLst>
              <a:ext uri="{FF2B5EF4-FFF2-40B4-BE49-F238E27FC236}">
                <a16:creationId xmlns:a16="http://schemas.microsoft.com/office/drawing/2014/main" id="{4A5A3F84-1842-4708-A256-C8C8374CA24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7BBDFFC-1FEB-42F4-9029-B5B10572CE7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A462AA41-A006-4B94-AF7A-3842F38D465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38</a:t>
            </a:fld>
            <a:endParaRPr lang="en-US" altLang="de-DE" dirty="0"/>
          </a:p>
        </p:txBody>
      </p:sp>
    </p:spTree>
    <p:extLst>
      <p:ext uri="{BB962C8B-B14F-4D97-AF65-F5344CB8AC3E}">
        <p14:creationId xmlns:p14="http://schemas.microsoft.com/office/powerpoint/2010/main" val="393367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00791-C211-4BFE-899B-6B159383764B}"/>
              </a:ext>
            </a:extLst>
          </p:cNvPr>
          <p:cNvSpPr>
            <a:spLocks noGrp="1"/>
          </p:cNvSpPr>
          <p:nvPr>
            <p:ph type="title"/>
          </p:nvPr>
        </p:nvSpPr>
        <p:spPr/>
        <p:txBody>
          <a:bodyPr/>
          <a:lstStyle/>
          <a:p>
            <a:r>
              <a:rPr lang="en-US" u="sng" dirty="0"/>
              <a:t>Proposal for Preamble</a:t>
            </a:r>
          </a:p>
        </p:txBody>
      </p:sp>
      <p:sp>
        <p:nvSpPr>
          <p:cNvPr id="3" name="Inhaltsplatzhalter 2">
            <a:extLst>
              <a:ext uri="{FF2B5EF4-FFF2-40B4-BE49-F238E27FC236}">
                <a16:creationId xmlns:a16="http://schemas.microsoft.com/office/drawing/2014/main" id="{688A2119-75A9-4A00-9304-9C822BECCF72}"/>
              </a:ext>
            </a:extLst>
          </p:cNvPr>
          <p:cNvSpPr>
            <a:spLocks noGrp="1"/>
          </p:cNvSpPr>
          <p:nvPr>
            <p:ph idx="1"/>
          </p:nvPr>
        </p:nvSpPr>
        <p:spPr/>
        <p:txBody>
          <a:bodyPr/>
          <a:lstStyle/>
          <a:p>
            <a:r>
              <a:rPr lang="en-US" sz="2000" dirty="0"/>
              <a:t>Keep current preamble structure</a:t>
            </a:r>
          </a:p>
          <a:p>
            <a:r>
              <a:rPr lang="en-US" sz="2000" dirty="0"/>
              <a:t>Adjust the length of the preamble to meet SNR requirement</a:t>
            </a:r>
          </a:p>
          <a:p>
            <a:r>
              <a:rPr lang="en-US" sz="2000" dirty="0"/>
              <a:t>Adjust modulation of the preamble to avoid coexistence issues with current SUN OFDM receivers</a:t>
            </a:r>
          </a:p>
          <a:p>
            <a:r>
              <a:rPr lang="en-US" sz="2000" dirty="0"/>
              <a:t>Details of the preamble are tbd.</a:t>
            </a:r>
          </a:p>
        </p:txBody>
      </p:sp>
      <p:sp>
        <p:nvSpPr>
          <p:cNvPr id="4" name="Datumsplatzhalter 3">
            <a:extLst>
              <a:ext uri="{FF2B5EF4-FFF2-40B4-BE49-F238E27FC236}">
                <a16:creationId xmlns:a16="http://schemas.microsoft.com/office/drawing/2014/main" id="{F03F7851-18B3-4042-B902-C91E58EB432C}"/>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0B07DEEE-8CBA-4688-88F8-656EA8DBF5F0}"/>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11B832D8-1B0E-4E11-B8EF-2A6AE51ECB27}"/>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39</a:t>
            </a:fld>
            <a:endParaRPr lang="en-US" altLang="de-DE" dirty="0"/>
          </a:p>
        </p:txBody>
      </p:sp>
    </p:spTree>
    <p:extLst>
      <p:ext uri="{BB962C8B-B14F-4D97-AF65-F5344CB8AC3E}">
        <p14:creationId xmlns:p14="http://schemas.microsoft.com/office/powerpoint/2010/main" val="78118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E8BF2-56C1-4D8B-A857-804F6E180FEB}"/>
              </a:ext>
            </a:extLst>
          </p:cNvPr>
          <p:cNvSpPr>
            <a:spLocks noGrp="1"/>
          </p:cNvSpPr>
          <p:nvPr>
            <p:ph type="title"/>
          </p:nvPr>
        </p:nvSpPr>
        <p:spPr/>
        <p:txBody>
          <a:bodyPr/>
          <a:lstStyle/>
          <a:p>
            <a:r>
              <a:rPr lang="en-US" dirty="0"/>
              <a:t>Contents</a:t>
            </a:r>
          </a:p>
        </p:txBody>
      </p:sp>
      <p:sp>
        <p:nvSpPr>
          <p:cNvPr id="3" name="Inhaltsplatzhalter 2">
            <a:extLst>
              <a:ext uri="{FF2B5EF4-FFF2-40B4-BE49-F238E27FC236}">
                <a16:creationId xmlns:a16="http://schemas.microsoft.com/office/drawing/2014/main" id="{20DAEF5F-A24C-4CC7-853A-5A73D1366161}"/>
              </a:ext>
            </a:extLst>
          </p:cNvPr>
          <p:cNvSpPr>
            <a:spLocks noGrp="1"/>
          </p:cNvSpPr>
          <p:nvPr>
            <p:ph idx="1"/>
          </p:nvPr>
        </p:nvSpPr>
        <p:spPr/>
        <p:txBody>
          <a:bodyPr/>
          <a:lstStyle/>
          <a:p>
            <a:r>
              <a:rPr lang="en-US" dirty="0"/>
              <a:t>SUN O-QPSK Proposal</a:t>
            </a:r>
          </a:p>
          <a:p>
            <a:r>
              <a:rPr lang="en-US" dirty="0"/>
              <a:t>SUN FSK Proposal</a:t>
            </a:r>
          </a:p>
          <a:p>
            <a:r>
              <a:rPr lang="en-US" dirty="0"/>
              <a:t>SUN OFDM Proposal</a:t>
            </a:r>
          </a:p>
          <a:p>
            <a:r>
              <a:rPr lang="en-US" dirty="0"/>
              <a:t>SUN LR-OFDM Proposal</a:t>
            </a:r>
          </a:p>
        </p:txBody>
      </p:sp>
      <p:sp>
        <p:nvSpPr>
          <p:cNvPr id="4" name="Datumsplatzhalter 3">
            <a:extLst>
              <a:ext uri="{FF2B5EF4-FFF2-40B4-BE49-F238E27FC236}">
                <a16:creationId xmlns:a16="http://schemas.microsoft.com/office/drawing/2014/main" id="{131924F4-F841-4341-8D54-F8EA87B7DDF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61F508EF-313B-4581-87BE-20E2F231A1F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43A91CE5-F5D5-4BE0-A31D-F9093FDDB9B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a:t>
            </a:fld>
            <a:endParaRPr lang="en-US" altLang="de-DE" dirty="0"/>
          </a:p>
        </p:txBody>
      </p:sp>
    </p:spTree>
    <p:extLst>
      <p:ext uri="{BB962C8B-B14F-4D97-AF65-F5344CB8AC3E}">
        <p14:creationId xmlns:p14="http://schemas.microsoft.com/office/powerpoint/2010/main" val="336431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39968A-9AEE-42A3-B94F-AEB0D818A868}"/>
              </a:ext>
            </a:extLst>
          </p:cNvPr>
          <p:cNvSpPr>
            <a:spLocks noGrp="1"/>
          </p:cNvSpPr>
          <p:nvPr>
            <p:ph type="ctrTitle"/>
          </p:nvPr>
        </p:nvSpPr>
        <p:spPr/>
        <p:txBody>
          <a:bodyPr/>
          <a:lstStyle/>
          <a:p>
            <a:r>
              <a:rPr lang="en-US" dirty="0"/>
              <a:t>LR OFDM</a:t>
            </a:r>
          </a:p>
        </p:txBody>
      </p:sp>
      <p:sp>
        <p:nvSpPr>
          <p:cNvPr id="8" name="Untertitel 7">
            <a:extLst>
              <a:ext uri="{FF2B5EF4-FFF2-40B4-BE49-F238E27FC236}">
                <a16:creationId xmlns:a16="http://schemas.microsoft.com/office/drawing/2014/main" id="{A819174C-8853-4582-873B-53B123B8A215}"/>
              </a:ext>
            </a:extLst>
          </p:cNvPr>
          <p:cNvSpPr>
            <a:spLocks noGrp="1"/>
          </p:cNvSpPr>
          <p:nvPr>
            <p:ph type="subTitle" idx="1"/>
          </p:nvPr>
        </p:nvSpPr>
        <p:spPr/>
        <p:txBody>
          <a:bodyPr/>
          <a:lstStyle/>
          <a:p>
            <a:endParaRPr lang="en-US"/>
          </a:p>
        </p:txBody>
      </p:sp>
      <p:sp>
        <p:nvSpPr>
          <p:cNvPr id="4" name="Datumsplatzhalter 3">
            <a:extLst>
              <a:ext uri="{FF2B5EF4-FFF2-40B4-BE49-F238E27FC236}">
                <a16:creationId xmlns:a16="http://schemas.microsoft.com/office/drawing/2014/main" id="{26EB52A3-3EDC-40BD-AF07-7731EEE2D955}"/>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5A1EE88-B41A-433C-B134-D4791C0B8A6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D9297A8-3086-422A-9167-0726CA6B0E3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40</a:t>
            </a:fld>
            <a:endParaRPr lang="en-US" altLang="de-DE" dirty="0"/>
          </a:p>
        </p:txBody>
      </p:sp>
    </p:spTree>
    <p:extLst>
      <p:ext uri="{BB962C8B-B14F-4D97-AF65-F5344CB8AC3E}">
        <p14:creationId xmlns:p14="http://schemas.microsoft.com/office/powerpoint/2010/main" val="463189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1ECCF-6980-48DA-9386-23629D5D60D6}"/>
              </a:ext>
            </a:extLst>
          </p:cNvPr>
          <p:cNvSpPr>
            <a:spLocks noGrp="1"/>
          </p:cNvSpPr>
          <p:nvPr>
            <p:ph type="title"/>
          </p:nvPr>
        </p:nvSpPr>
        <p:spPr/>
        <p:txBody>
          <a:bodyPr/>
          <a:lstStyle/>
          <a:p>
            <a:r>
              <a:rPr lang="en-US" dirty="0"/>
              <a:t>LR OFDM Concept</a:t>
            </a:r>
          </a:p>
        </p:txBody>
      </p:sp>
      <p:sp>
        <p:nvSpPr>
          <p:cNvPr id="3" name="Inhaltsplatzhalter 2">
            <a:extLst>
              <a:ext uri="{FF2B5EF4-FFF2-40B4-BE49-F238E27FC236}">
                <a16:creationId xmlns:a16="http://schemas.microsoft.com/office/drawing/2014/main" id="{2224B76B-4560-471A-9BE2-B3D8D0F06330}"/>
              </a:ext>
            </a:extLst>
          </p:cNvPr>
          <p:cNvSpPr>
            <a:spLocks noGrp="1"/>
          </p:cNvSpPr>
          <p:nvPr>
            <p:ph idx="1"/>
          </p:nvPr>
        </p:nvSpPr>
        <p:spPr/>
        <p:txBody>
          <a:bodyPr/>
          <a:lstStyle/>
          <a:p>
            <a:r>
              <a:rPr lang="en-US" sz="2000" dirty="0"/>
              <a:t>Generally, we support the TI LR-OFDM proposal [3]</a:t>
            </a:r>
          </a:p>
          <a:p>
            <a:r>
              <a:rPr lang="en-US" sz="2000" dirty="0"/>
              <a:t>The proposal is a good approach to address long-range with low reception power </a:t>
            </a:r>
            <a:r>
              <a:rPr lang="en-US" sz="2000" dirty="0">
                <a:sym typeface="Wingdings" panose="05000000000000000000" pitchFamily="2" charset="2"/>
              </a:rPr>
              <a:t> makes the SUN OFDM BPSK modes obsolete</a:t>
            </a:r>
          </a:p>
          <a:p>
            <a:endParaRPr lang="en-US" sz="2000" dirty="0">
              <a:sym typeface="Wingdings" panose="05000000000000000000" pitchFamily="2" charset="2"/>
            </a:endParaRPr>
          </a:p>
          <a:p>
            <a:pPr marL="0" indent="0">
              <a:buNone/>
            </a:pPr>
            <a:r>
              <a:rPr lang="en-US" sz="2000" dirty="0">
                <a:sym typeface="Wingdings" panose="05000000000000000000" pitchFamily="2" charset="2"/>
              </a:rPr>
              <a:t>BUT: The TI proposal has some issues that should be improved</a:t>
            </a:r>
          </a:p>
          <a:p>
            <a:r>
              <a:rPr lang="en-US" sz="2000" dirty="0">
                <a:sym typeface="Wingdings" panose="05000000000000000000" pitchFamily="2" charset="2"/>
              </a:rPr>
              <a:t>The synchronization using a narrow-band signal is not very robust and limits the capacity</a:t>
            </a:r>
          </a:p>
          <a:p>
            <a:r>
              <a:rPr lang="en-US" sz="2000" dirty="0">
                <a:sym typeface="Wingdings" panose="05000000000000000000" pitchFamily="2" charset="2"/>
              </a:rPr>
              <a:t>The proposed modulation causes a loss of approx. 6dB</a:t>
            </a:r>
            <a:endParaRPr lang="en-US" sz="2000" dirty="0"/>
          </a:p>
        </p:txBody>
      </p:sp>
      <p:sp>
        <p:nvSpPr>
          <p:cNvPr id="4" name="Datumsplatzhalter 3">
            <a:extLst>
              <a:ext uri="{FF2B5EF4-FFF2-40B4-BE49-F238E27FC236}">
                <a16:creationId xmlns:a16="http://schemas.microsoft.com/office/drawing/2014/main" id="{5A761E96-4289-41AB-8A5A-6E4F32D0F423}"/>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14864750-3770-4DAB-9926-0FB41A57707C}"/>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82D6E2A9-AD83-4680-AA49-62467EDEE6F2}"/>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41</a:t>
            </a:fld>
            <a:endParaRPr lang="en-US" altLang="de-DE" dirty="0"/>
          </a:p>
        </p:txBody>
      </p:sp>
    </p:spTree>
    <p:extLst>
      <p:ext uri="{BB962C8B-B14F-4D97-AF65-F5344CB8AC3E}">
        <p14:creationId xmlns:p14="http://schemas.microsoft.com/office/powerpoint/2010/main" val="19316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793EE-C273-42E4-BE10-D31D3545D498}"/>
              </a:ext>
            </a:extLst>
          </p:cNvPr>
          <p:cNvSpPr>
            <a:spLocks noGrp="1"/>
          </p:cNvSpPr>
          <p:nvPr>
            <p:ph type="title"/>
          </p:nvPr>
        </p:nvSpPr>
        <p:spPr/>
        <p:txBody>
          <a:bodyPr/>
          <a:lstStyle/>
          <a:p>
            <a:r>
              <a:rPr lang="en-US" dirty="0"/>
              <a:t>Issues with the TI Synchronization</a:t>
            </a:r>
          </a:p>
        </p:txBody>
      </p:sp>
      <p:sp>
        <p:nvSpPr>
          <p:cNvPr id="3" name="Inhaltsplatzhalter 2">
            <a:extLst>
              <a:ext uri="{FF2B5EF4-FFF2-40B4-BE49-F238E27FC236}">
                <a16:creationId xmlns:a16="http://schemas.microsoft.com/office/drawing/2014/main" id="{996231C0-B51A-4218-85CE-1E97335BF9CA}"/>
              </a:ext>
            </a:extLst>
          </p:cNvPr>
          <p:cNvSpPr>
            <a:spLocks noGrp="1"/>
          </p:cNvSpPr>
          <p:nvPr>
            <p:ph idx="1"/>
          </p:nvPr>
        </p:nvSpPr>
        <p:spPr/>
        <p:txBody>
          <a:bodyPr/>
          <a:lstStyle/>
          <a:p>
            <a:r>
              <a:rPr lang="en-US" sz="2000" dirty="0"/>
              <a:t>Using a narrow-band signal is generally not a good idea</a:t>
            </a:r>
          </a:p>
          <a:p>
            <a:pPr lvl="1"/>
            <a:r>
              <a:rPr lang="en-US" sz="1600" dirty="0"/>
              <a:t>No diversity in case of frequency selective fading</a:t>
            </a:r>
          </a:p>
          <a:p>
            <a:pPr lvl="1"/>
            <a:r>
              <a:rPr lang="en-US" sz="1600" dirty="0"/>
              <a:t>Issues with (narrow-band) interference, e.g. blocking and false positives</a:t>
            </a:r>
          </a:p>
          <a:p>
            <a:pPr lvl="1"/>
            <a:r>
              <a:rPr lang="en-US" sz="1600" dirty="0"/>
              <a:t>High probability of collisions between different users accessing the channel</a:t>
            </a:r>
          </a:p>
          <a:p>
            <a:pPr lvl="1"/>
            <a:endParaRPr lang="en-US" sz="1600" dirty="0"/>
          </a:p>
          <a:p>
            <a:r>
              <a:rPr lang="en-US" sz="2000" dirty="0"/>
              <a:t>A proper synchronization has to support multiple layers</a:t>
            </a:r>
          </a:p>
          <a:p>
            <a:pPr lvl="1"/>
            <a:r>
              <a:rPr lang="en-US" sz="1600" dirty="0"/>
              <a:t>Different devices may access the channel at the same time</a:t>
            </a:r>
          </a:p>
          <a:p>
            <a:pPr lvl="1"/>
            <a:endParaRPr lang="en-US" sz="1600" dirty="0"/>
          </a:p>
          <a:p>
            <a:r>
              <a:rPr lang="en-US" sz="2000" dirty="0"/>
              <a:t>A proper synchronization has to support frequency and time diversity </a:t>
            </a:r>
          </a:p>
          <a:p>
            <a:endParaRPr lang="en-US" sz="2000" dirty="0"/>
          </a:p>
          <a:p>
            <a:pPr marL="0" indent="0">
              <a:buNone/>
            </a:pPr>
            <a:endParaRPr lang="en-US" sz="2000" dirty="0"/>
          </a:p>
        </p:txBody>
      </p:sp>
      <p:sp>
        <p:nvSpPr>
          <p:cNvPr id="4" name="Datumsplatzhalter 3">
            <a:extLst>
              <a:ext uri="{FF2B5EF4-FFF2-40B4-BE49-F238E27FC236}">
                <a16:creationId xmlns:a16="http://schemas.microsoft.com/office/drawing/2014/main" id="{7FA40C0B-AF9F-43AE-ADE2-BEBA2D8703ED}"/>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7BCEE24C-6E5F-4FC4-997A-F9965FF359A0}"/>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A83DC929-6410-4A33-84E8-0BD59A34AC38}"/>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42</a:t>
            </a:fld>
            <a:endParaRPr lang="en-US" altLang="de-DE" dirty="0"/>
          </a:p>
        </p:txBody>
      </p:sp>
    </p:spTree>
    <p:extLst>
      <p:ext uri="{BB962C8B-B14F-4D97-AF65-F5344CB8AC3E}">
        <p14:creationId xmlns:p14="http://schemas.microsoft.com/office/powerpoint/2010/main" val="9354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11033-6758-4D53-8FF9-6DA1145305CE}"/>
              </a:ext>
            </a:extLst>
          </p:cNvPr>
          <p:cNvSpPr>
            <a:spLocks noGrp="1"/>
          </p:cNvSpPr>
          <p:nvPr>
            <p:ph type="title"/>
          </p:nvPr>
        </p:nvSpPr>
        <p:spPr/>
        <p:txBody>
          <a:bodyPr/>
          <a:lstStyle/>
          <a:p>
            <a:r>
              <a:rPr lang="en-US" u="sng" dirty="0"/>
              <a:t>Proposed Synchronization (I / II)</a:t>
            </a:r>
          </a:p>
        </p:txBody>
      </p:sp>
      <p:sp>
        <p:nvSpPr>
          <p:cNvPr id="3" name="Inhaltsplatzhalter 2">
            <a:extLst>
              <a:ext uri="{FF2B5EF4-FFF2-40B4-BE49-F238E27FC236}">
                <a16:creationId xmlns:a16="http://schemas.microsoft.com/office/drawing/2014/main" id="{C7879B0D-CFC4-4CA9-BB96-43065C46B247}"/>
              </a:ext>
            </a:extLst>
          </p:cNvPr>
          <p:cNvSpPr>
            <a:spLocks noGrp="1"/>
          </p:cNvSpPr>
          <p:nvPr>
            <p:ph idx="1"/>
          </p:nvPr>
        </p:nvSpPr>
        <p:spPr>
          <a:xfrm>
            <a:off x="685800" y="5661248"/>
            <a:ext cx="7772400" cy="434752"/>
          </a:xfrm>
        </p:spPr>
        <p:txBody>
          <a:bodyPr/>
          <a:lstStyle/>
          <a:p>
            <a:r>
              <a:rPr lang="en-US" sz="2000" dirty="0"/>
              <a:t>Time- / frequency diagram of the proposed synchronization</a:t>
            </a:r>
          </a:p>
        </p:txBody>
      </p:sp>
      <p:sp>
        <p:nvSpPr>
          <p:cNvPr id="4" name="Datumsplatzhalter 3">
            <a:extLst>
              <a:ext uri="{FF2B5EF4-FFF2-40B4-BE49-F238E27FC236}">
                <a16:creationId xmlns:a16="http://schemas.microsoft.com/office/drawing/2014/main" id="{3D756524-B23E-400F-804B-67B2D424354C}"/>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6293B904-22C1-4C70-9B66-296D203116B0}"/>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A9705604-4FCD-4295-AF10-DDEA81D472B5}"/>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43</a:t>
            </a:fld>
            <a:endParaRPr lang="en-US" altLang="de-DE" dirty="0"/>
          </a:p>
        </p:txBody>
      </p:sp>
      <p:pic>
        <p:nvPicPr>
          <p:cNvPr id="8" name="Grafik 7">
            <a:extLst>
              <a:ext uri="{FF2B5EF4-FFF2-40B4-BE49-F238E27FC236}">
                <a16:creationId xmlns:a16="http://schemas.microsoft.com/office/drawing/2014/main" id="{2F2809ED-7777-465A-98E4-92A43C2E15F8}"/>
              </a:ext>
            </a:extLst>
          </p:cNvPr>
          <p:cNvPicPr>
            <a:picLocks noChangeAspect="1"/>
          </p:cNvPicPr>
          <p:nvPr/>
        </p:nvPicPr>
        <p:blipFill>
          <a:blip r:embed="rId2"/>
          <a:stretch>
            <a:fillRect/>
          </a:stretch>
        </p:blipFill>
        <p:spPr>
          <a:xfrm>
            <a:off x="1835696" y="1737590"/>
            <a:ext cx="5108916" cy="3632002"/>
          </a:xfrm>
          <a:prstGeom prst="rect">
            <a:avLst/>
          </a:prstGeom>
        </p:spPr>
      </p:pic>
      <p:cxnSp>
        <p:nvCxnSpPr>
          <p:cNvPr id="10" name="Gerade Verbindung mit Pfeil 9">
            <a:extLst>
              <a:ext uri="{FF2B5EF4-FFF2-40B4-BE49-F238E27FC236}">
                <a16:creationId xmlns:a16="http://schemas.microsoft.com/office/drawing/2014/main" id="{956D4A4E-2089-4146-8C93-757F3B4F64FD}"/>
              </a:ext>
            </a:extLst>
          </p:cNvPr>
          <p:cNvCxnSpPr/>
          <p:nvPr/>
        </p:nvCxnSpPr>
        <p:spPr bwMode="auto">
          <a:xfrm>
            <a:off x="3389260" y="5551823"/>
            <a:ext cx="1974828"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feld 10">
            <a:extLst>
              <a:ext uri="{FF2B5EF4-FFF2-40B4-BE49-F238E27FC236}">
                <a16:creationId xmlns:a16="http://schemas.microsoft.com/office/drawing/2014/main" id="{E58E9FB5-E3B9-4962-BBA5-70DF4E4B5E77}"/>
              </a:ext>
            </a:extLst>
          </p:cNvPr>
          <p:cNvSpPr txBox="1"/>
          <p:nvPr/>
        </p:nvSpPr>
        <p:spPr>
          <a:xfrm>
            <a:off x="1763688" y="5367157"/>
            <a:ext cx="1717137" cy="369332"/>
          </a:xfrm>
          <a:prstGeom prst="rect">
            <a:avLst/>
          </a:prstGeom>
          <a:noFill/>
        </p:spPr>
        <p:txBody>
          <a:bodyPr wrap="none" rtlCol="0">
            <a:spAutoFit/>
          </a:bodyPr>
          <a:lstStyle/>
          <a:p>
            <a:r>
              <a:rPr lang="en-US" sz="1800" dirty="0"/>
              <a:t>OFDM Symbols</a:t>
            </a:r>
          </a:p>
        </p:txBody>
      </p:sp>
      <p:sp>
        <p:nvSpPr>
          <p:cNvPr id="12" name="Textfeld 11">
            <a:extLst>
              <a:ext uri="{FF2B5EF4-FFF2-40B4-BE49-F238E27FC236}">
                <a16:creationId xmlns:a16="http://schemas.microsoft.com/office/drawing/2014/main" id="{0FACBBF2-2C26-4D42-AD31-C3900D92EFBF}"/>
              </a:ext>
            </a:extLst>
          </p:cNvPr>
          <p:cNvSpPr txBox="1"/>
          <p:nvPr/>
        </p:nvSpPr>
        <p:spPr>
          <a:xfrm rot="16200000">
            <a:off x="634630" y="4171060"/>
            <a:ext cx="1960793" cy="369332"/>
          </a:xfrm>
          <a:prstGeom prst="rect">
            <a:avLst/>
          </a:prstGeom>
          <a:noFill/>
        </p:spPr>
        <p:txBody>
          <a:bodyPr wrap="none" rtlCol="0">
            <a:spAutoFit/>
          </a:bodyPr>
          <a:lstStyle/>
          <a:p>
            <a:r>
              <a:rPr lang="en-US" sz="1800" dirty="0"/>
              <a:t>OFDM Subcarriers</a:t>
            </a:r>
          </a:p>
        </p:txBody>
      </p:sp>
      <p:cxnSp>
        <p:nvCxnSpPr>
          <p:cNvPr id="13" name="Gerade Verbindung mit Pfeil 12">
            <a:extLst>
              <a:ext uri="{FF2B5EF4-FFF2-40B4-BE49-F238E27FC236}">
                <a16:creationId xmlns:a16="http://schemas.microsoft.com/office/drawing/2014/main" id="{2188B8C2-2272-4C8B-9DB0-DD42F2C132A3}"/>
              </a:ext>
            </a:extLst>
          </p:cNvPr>
          <p:cNvCxnSpPr/>
          <p:nvPr/>
        </p:nvCxnSpPr>
        <p:spPr bwMode="auto">
          <a:xfrm flipV="1">
            <a:off x="1615026" y="2104110"/>
            <a:ext cx="0" cy="124018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Ellipse 18">
            <a:extLst>
              <a:ext uri="{FF2B5EF4-FFF2-40B4-BE49-F238E27FC236}">
                <a16:creationId xmlns:a16="http://schemas.microsoft.com/office/drawing/2014/main" id="{C9359CB7-892A-4886-9E12-77D82FC64265}"/>
              </a:ext>
            </a:extLst>
          </p:cNvPr>
          <p:cNvSpPr/>
          <p:nvPr/>
        </p:nvSpPr>
        <p:spPr bwMode="auto">
          <a:xfrm>
            <a:off x="5004048" y="1700808"/>
            <a:ext cx="1512168" cy="1103582"/>
          </a:xfrm>
          <a:prstGeom prst="ellipse">
            <a:avLst/>
          </a:prstGeom>
          <a:noFill/>
          <a:ln w="539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Textfeld 19">
            <a:extLst>
              <a:ext uri="{FF2B5EF4-FFF2-40B4-BE49-F238E27FC236}">
                <a16:creationId xmlns:a16="http://schemas.microsoft.com/office/drawing/2014/main" id="{6856A9B9-EF7D-4259-A353-183A3AB08C11}"/>
              </a:ext>
            </a:extLst>
          </p:cNvPr>
          <p:cNvSpPr txBox="1"/>
          <p:nvPr/>
        </p:nvSpPr>
        <p:spPr>
          <a:xfrm>
            <a:off x="6877654" y="1901180"/>
            <a:ext cx="1569660" cy="461665"/>
          </a:xfrm>
          <a:prstGeom prst="rect">
            <a:avLst/>
          </a:prstGeom>
          <a:noFill/>
        </p:spPr>
        <p:txBody>
          <a:bodyPr wrap="none" rtlCol="0">
            <a:spAutoFit/>
          </a:bodyPr>
          <a:lstStyle/>
          <a:p>
            <a:r>
              <a:rPr lang="en-US" sz="2400" dirty="0">
                <a:solidFill>
                  <a:srgbClr val="FF0000"/>
                </a:solidFill>
              </a:rPr>
              <a:t>Sync-Burst</a:t>
            </a:r>
          </a:p>
        </p:txBody>
      </p:sp>
      <p:cxnSp>
        <p:nvCxnSpPr>
          <p:cNvPr id="22" name="Gerader Verbinder 21">
            <a:extLst>
              <a:ext uri="{FF2B5EF4-FFF2-40B4-BE49-F238E27FC236}">
                <a16:creationId xmlns:a16="http://schemas.microsoft.com/office/drawing/2014/main" id="{9EFD8DEC-36DC-4CE4-A533-4F9C387A697B}"/>
              </a:ext>
            </a:extLst>
          </p:cNvPr>
          <p:cNvCxnSpPr>
            <a:cxnSpLocks/>
            <a:endCxn id="20" idx="1"/>
          </p:cNvCxnSpPr>
          <p:nvPr/>
        </p:nvCxnSpPr>
        <p:spPr bwMode="auto">
          <a:xfrm>
            <a:off x="6516216" y="2132013"/>
            <a:ext cx="361438" cy="0"/>
          </a:xfrm>
          <a:prstGeom prst="line">
            <a:avLst/>
          </a:prstGeom>
          <a:noFill/>
          <a:ln w="53975"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56813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3670F-0246-4B3D-8C5B-B2C82EDA2BA8}"/>
              </a:ext>
            </a:extLst>
          </p:cNvPr>
          <p:cNvSpPr>
            <a:spLocks noGrp="1"/>
          </p:cNvSpPr>
          <p:nvPr>
            <p:ph type="title"/>
          </p:nvPr>
        </p:nvSpPr>
        <p:spPr/>
        <p:txBody>
          <a:bodyPr/>
          <a:lstStyle/>
          <a:p>
            <a:r>
              <a:rPr lang="en-US" u="sng" dirty="0"/>
              <a:t>Proposed Synchronization (II / II)</a:t>
            </a:r>
          </a:p>
        </p:txBody>
      </p:sp>
      <p:sp>
        <p:nvSpPr>
          <p:cNvPr id="3" name="Inhaltsplatzhalter 2">
            <a:extLst>
              <a:ext uri="{FF2B5EF4-FFF2-40B4-BE49-F238E27FC236}">
                <a16:creationId xmlns:a16="http://schemas.microsoft.com/office/drawing/2014/main" id="{4F2C4E64-3D7A-4E4C-A1D9-6DE4BAD7C48D}"/>
              </a:ext>
            </a:extLst>
          </p:cNvPr>
          <p:cNvSpPr>
            <a:spLocks noGrp="1"/>
          </p:cNvSpPr>
          <p:nvPr>
            <p:ph idx="1"/>
          </p:nvPr>
        </p:nvSpPr>
        <p:spPr/>
        <p:txBody>
          <a:bodyPr/>
          <a:lstStyle/>
          <a:p>
            <a:r>
              <a:rPr lang="en-US" sz="2000" dirty="0"/>
              <a:t>The synchronization consists of multiple sync bursts</a:t>
            </a:r>
          </a:p>
          <a:p>
            <a:endParaRPr lang="en-US" sz="2000" dirty="0"/>
          </a:p>
          <a:p>
            <a:r>
              <a:rPr lang="en-US" sz="2000" dirty="0"/>
              <a:t>Each sync burst uses 6 consecutive OFDM symbols</a:t>
            </a:r>
          </a:p>
          <a:p>
            <a:r>
              <a:rPr lang="en-US" sz="2000" dirty="0"/>
              <a:t>The sync. follows a staircase structure, always two OFDM symbols use the same carrier</a:t>
            </a:r>
          </a:p>
          <a:p>
            <a:endParaRPr lang="en-US" sz="2000" dirty="0"/>
          </a:p>
          <a:p>
            <a:r>
              <a:rPr lang="en-US" sz="2000" dirty="0"/>
              <a:t>The positions of the sync bursts can be varied to allow for different parallel networks</a:t>
            </a:r>
          </a:p>
          <a:p>
            <a:endParaRPr lang="en-US" sz="2000" dirty="0"/>
          </a:p>
          <a:p>
            <a:r>
              <a:rPr lang="en-US" sz="2000" dirty="0"/>
              <a:t>The synchronization is able to use the classical OFDM receiver </a:t>
            </a:r>
            <a:r>
              <a:rPr lang="en-US" sz="2000" dirty="0">
                <a:sym typeface="Wingdings" panose="05000000000000000000" pitchFamily="2" charset="2"/>
              </a:rPr>
              <a:t> will be presented in a later meeting</a:t>
            </a:r>
            <a:endParaRPr lang="en-US" sz="2000" dirty="0"/>
          </a:p>
          <a:p>
            <a:endParaRPr lang="en-US" sz="2000" dirty="0"/>
          </a:p>
        </p:txBody>
      </p:sp>
      <p:sp>
        <p:nvSpPr>
          <p:cNvPr id="4" name="Datumsplatzhalter 3">
            <a:extLst>
              <a:ext uri="{FF2B5EF4-FFF2-40B4-BE49-F238E27FC236}">
                <a16:creationId xmlns:a16="http://schemas.microsoft.com/office/drawing/2014/main" id="{8F4E457D-0663-43B3-9681-F0A9B679BF76}"/>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DF640FFB-8389-46A1-8189-7E786D9EC024}"/>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B0E9BC79-1B3A-46CE-8285-57B730BBE551}"/>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44</a:t>
            </a:fld>
            <a:endParaRPr lang="en-US" altLang="de-DE" dirty="0"/>
          </a:p>
        </p:txBody>
      </p:sp>
    </p:spTree>
    <p:extLst>
      <p:ext uri="{BB962C8B-B14F-4D97-AF65-F5344CB8AC3E}">
        <p14:creationId xmlns:p14="http://schemas.microsoft.com/office/powerpoint/2010/main" val="11241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1B5FD-5A7D-4DF8-A4D5-9F55A92A619D}"/>
              </a:ext>
            </a:extLst>
          </p:cNvPr>
          <p:cNvSpPr>
            <a:spLocks noGrp="1"/>
          </p:cNvSpPr>
          <p:nvPr>
            <p:ph type="title"/>
          </p:nvPr>
        </p:nvSpPr>
        <p:spPr/>
        <p:txBody>
          <a:bodyPr/>
          <a:lstStyle/>
          <a:p>
            <a:r>
              <a:rPr lang="en-US" dirty="0"/>
              <a:t>Issues with TI Modulation</a:t>
            </a:r>
          </a:p>
        </p:txBody>
      </p:sp>
      <p:sp>
        <p:nvSpPr>
          <p:cNvPr id="3" name="Inhaltsplatzhalter 2">
            <a:extLst>
              <a:ext uri="{FF2B5EF4-FFF2-40B4-BE49-F238E27FC236}">
                <a16:creationId xmlns:a16="http://schemas.microsoft.com/office/drawing/2014/main" id="{A79ACBF5-D549-461E-B052-5828549E763A}"/>
              </a:ext>
            </a:extLst>
          </p:cNvPr>
          <p:cNvSpPr>
            <a:spLocks noGrp="1"/>
          </p:cNvSpPr>
          <p:nvPr>
            <p:ph idx="1"/>
          </p:nvPr>
        </p:nvSpPr>
        <p:spPr/>
        <p:txBody>
          <a:bodyPr/>
          <a:lstStyle/>
          <a:p>
            <a:r>
              <a:rPr lang="en-US" sz="2000" dirty="0"/>
              <a:t>The TI proposal always uses two adjacent OFDM symbols that use the same OFDM subcarrier</a:t>
            </a:r>
          </a:p>
          <a:p>
            <a:r>
              <a:rPr lang="en-US" sz="2000" dirty="0"/>
              <a:t>The first of the two OFDM symbol is a reference symbol</a:t>
            </a:r>
          </a:p>
          <a:p>
            <a:r>
              <a:rPr lang="en-US" sz="2000" dirty="0"/>
              <a:t>The second symbol carriers the BPSK payload information </a:t>
            </a:r>
          </a:p>
          <a:p>
            <a:endParaRPr lang="en-US" sz="2000" dirty="0"/>
          </a:p>
          <a:p>
            <a:pPr>
              <a:buFont typeface="Wingdings" panose="05000000000000000000" pitchFamily="2" charset="2"/>
              <a:buChar char="è"/>
            </a:pPr>
            <a:r>
              <a:rPr lang="en-US" sz="2000" dirty="0">
                <a:sym typeface="Wingdings" panose="05000000000000000000" pitchFamily="2" charset="2"/>
              </a:rPr>
              <a:t>3dB loss as only 50% of the transmit signal is used for payload</a:t>
            </a:r>
          </a:p>
          <a:p>
            <a:pPr>
              <a:buFont typeface="Wingdings" panose="05000000000000000000" pitchFamily="2" charset="2"/>
              <a:buChar char="è"/>
            </a:pPr>
            <a:r>
              <a:rPr lang="en-US" sz="2000" dirty="0">
                <a:sym typeface="Wingdings" panose="05000000000000000000" pitchFamily="2" charset="2"/>
              </a:rPr>
              <a:t>~3dB loss as the data is encoded differentially</a:t>
            </a:r>
          </a:p>
          <a:p>
            <a:pPr>
              <a:buFont typeface="Wingdings" panose="05000000000000000000" pitchFamily="2" charset="2"/>
              <a:buChar char="è"/>
            </a:pPr>
            <a:endParaRPr lang="en-US" sz="2000" dirty="0">
              <a:sym typeface="Wingdings" panose="05000000000000000000" pitchFamily="2" charset="2"/>
            </a:endParaRPr>
          </a:p>
          <a:p>
            <a:pPr>
              <a:buFont typeface="Wingdings" panose="05000000000000000000" pitchFamily="2" charset="2"/>
              <a:buChar char="è"/>
            </a:pPr>
            <a:r>
              <a:rPr lang="en-US" sz="2000" dirty="0">
                <a:sym typeface="Wingdings" panose="05000000000000000000" pitchFamily="2" charset="2"/>
              </a:rPr>
              <a:t>Total loss of ~6dB compared to pilot-based decoding (as used in current SUN OFDM)</a:t>
            </a:r>
            <a:endParaRPr lang="en-US" sz="2000" dirty="0"/>
          </a:p>
        </p:txBody>
      </p:sp>
      <p:sp>
        <p:nvSpPr>
          <p:cNvPr id="4" name="Datumsplatzhalter 3">
            <a:extLst>
              <a:ext uri="{FF2B5EF4-FFF2-40B4-BE49-F238E27FC236}">
                <a16:creationId xmlns:a16="http://schemas.microsoft.com/office/drawing/2014/main" id="{F7810EFA-9CF7-45AD-9B71-77A55B8B020E}"/>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06F650E4-E83A-47FA-B3E7-8415DF5EC66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8F3A2EBE-26E8-4E14-B4C2-5AD940D8D54C}"/>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45</a:t>
            </a:fld>
            <a:endParaRPr lang="en-US" altLang="de-DE" dirty="0"/>
          </a:p>
        </p:txBody>
      </p:sp>
    </p:spTree>
    <p:extLst>
      <p:ext uri="{BB962C8B-B14F-4D97-AF65-F5344CB8AC3E}">
        <p14:creationId xmlns:p14="http://schemas.microsoft.com/office/powerpoint/2010/main" val="246408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80222-434F-4556-BE5B-CBF22AF79D8D}"/>
              </a:ext>
            </a:extLst>
          </p:cNvPr>
          <p:cNvSpPr>
            <a:spLocks noGrp="1"/>
          </p:cNvSpPr>
          <p:nvPr>
            <p:ph type="title"/>
          </p:nvPr>
        </p:nvSpPr>
        <p:spPr/>
        <p:txBody>
          <a:bodyPr/>
          <a:lstStyle/>
          <a:p>
            <a:r>
              <a:rPr lang="en-US" u="sng" dirty="0"/>
              <a:t>Proposed Modulation </a:t>
            </a:r>
          </a:p>
        </p:txBody>
      </p:sp>
      <p:sp>
        <p:nvSpPr>
          <p:cNvPr id="3" name="Inhaltsplatzhalter 2">
            <a:extLst>
              <a:ext uri="{FF2B5EF4-FFF2-40B4-BE49-F238E27FC236}">
                <a16:creationId xmlns:a16="http://schemas.microsoft.com/office/drawing/2014/main" id="{F6B7FEFA-1C5D-45D3-96B5-CF95BF70E0EA}"/>
              </a:ext>
            </a:extLst>
          </p:cNvPr>
          <p:cNvSpPr>
            <a:spLocks noGrp="1"/>
          </p:cNvSpPr>
          <p:nvPr>
            <p:ph idx="1"/>
          </p:nvPr>
        </p:nvSpPr>
        <p:spPr>
          <a:xfrm>
            <a:off x="685800" y="4221088"/>
            <a:ext cx="7772400" cy="1874912"/>
          </a:xfrm>
        </p:spPr>
        <p:txBody>
          <a:bodyPr/>
          <a:lstStyle/>
          <a:p>
            <a:r>
              <a:rPr lang="en-US" sz="2000" dirty="0"/>
              <a:t>Group the data into bursts, the burst structure is shown above</a:t>
            </a:r>
          </a:p>
          <a:p>
            <a:r>
              <a:rPr lang="en-US" sz="2000" dirty="0"/>
              <a:t>Only a single carrier is used at a time</a:t>
            </a:r>
          </a:p>
          <a:p>
            <a:r>
              <a:rPr lang="en-US" sz="2000" dirty="0"/>
              <a:t>Each burst has 8 payload and 4 pilot symbols</a:t>
            </a:r>
          </a:p>
          <a:p>
            <a:r>
              <a:rPr lang="en-US" sz="2000" dirty="0"/>
              <a:t>Different bursts are distributed over the available bandwidth</a:t>
            </a:r>
          </a:p>
          <a:p>
            <a:r>
              <a:rPr lang="en-US" sz="2000" dirty="0"/>
              <a:t>The pilot structure follows the classical SUN OFDM structure</a:t>
            </a:r>
          </a:p>
          <a:p>
            <a:r>
              <a:rPr lang="en-US" sz="2000" dirty="0"/>
              <a:t>The modulation structure fulfills the 500kHz FCC requirement</a:t>
            </a:r>
          </a:p>
          <a:p>
            <a:endParaRPr lang="en-US" sz="2000" dirty="0"/>
          </a:p>
        </p:txBody>
      </p:sp>
      <p:sp>
        <p:nvSpPr>
          <p:cNvPr id="4" name="Datumsplatzhalter 3">
            <a:extLst>
              <a:ext uri="{FF2B5EF4-FFF2-40B4-BE49-F238E27FC236}">
                <a16:creationId xmlns:a16="http://schemas.microsoft.com/office/drawing/2014/main" id="{513D243C-49C6-45EA-A1DE-0B563D10FF98}"/>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AC465508-E8B0-45F3-9E8C-621F1F0DDB98}"/>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4A8D8E5D-96AA-4DC5-8E5F-CB0E59A5A5EF}"/>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46</a:t>
            </a:fld>
            <a:endParaRPr lang="en-US" altLang="de-DE" dirty="0"/>
          </a:p>
        </p:txBody>
      </p:sp>
      <p:pic>
        <p:nvPicPr>
          <p:cNvPr id="10" name="Grafik 9">
            <a:extLst>
              <a:ext uri="{FF2B5EF4-FFF2-40B4-BE49-F238E27FC236}">
                <a16:creationId xmlns:a16="http://schemas.microsoft.com/office/drawing/2014/main" id="{4EAB24D2-6890-4179-8C08-397D96706E2B}"/>
              </a:ext>
            </a:extLst>
          </p:cNvPr>
          <p:cNvPicPr>
            <a:picLocks noChangeAspect="1"/>
          </p:cNvPicPr>
          <p:nvPr/>
        </p:nvPicPr>
        <p:blipFill>
          <a:blip r:embed="rId2"/>
          <a:stretch>
            <a:fillRect/>
          </a:stretch>
        </p:blipFill>
        <p:spPr>
          <a:xfrm>
            <a:off x="616309" y="2132013"/>
            <a:ext cx="7911381" cy="1424330"/>
          </a:xfrm>
          <a:prstGeom prst="rect">
            <a:avLst/>
          </a:prstGeom>
        </p:spPr>
      </p:pic>
      <p:sp>
        <p:nvSpPr>
          <p:cNvPr id="11" name="Textfeld 10">
            <a:extLst>
              <a:ext uri="{FF2B5EF4-FFF2-40B4-BE49-F238E27FC236}">
                <a16:creationId xmlns:a16="http://schemas.microsoft.com/office/drawing/2014/main" id="{F4962E1F-A206-4B46-AF33-302DDE7F2DBF}"/>
              </a:ext>
            </a:extLst>
          </p:cNvPr>
          <p:cNvSpPr txBox="1"/>
          <p:nvPr/>
        </p:nvSpPr>
        <p:spPr>
          <a:xfrm>
            <a:off x="5220072" y="3730386"/>
            <a:ext cx="1558440" cy="400110"/>
          </a:xfrm>
          <a:prstGeom prst="rect">
            <a:avLst/>
          </a:prstGeom>
          <a:noFill/>
        </p:spPr>
        <p:txBody>
          <a:bodyPr wrap="none" rtlCol="0">
            <a:spAutoFit/>
          </a:bodyPr>
          <a:lstStyle/>
          <a:p>
            <a:r>
              <a:rPr lang="en-US" sz="2000" dirty="0"/>
              <a:t>Payload Data</a:t>
            </a:r>
          </a:p>
        </p:txBody>
      </p:sp>
      <p:sp>
        <p:nvSpPr>
          <p:cNvPr id="12" name="Textfeld 11">
            <a:extLst>
              <a:ext uri="{FF2B5EF4-FFF2-40B4-BE49-F238E27FC236}">
                <a16:creationId xmlns:a16="http://schemas.microsoft.com/office/drawing/2014/main" id="{2B81A19D-6727-4637-9409-80404717E47E}"/>
              </a:ext>
            </a:extLst>
          </p:cNvPr>
          <p:cNvSpPr txBox="1"/>
          <p:nvPr/>
        </p:nvSpPr>
        <p:spPr>
          <a:xfrm>
            <a:off x="1691680" y="1705481"/>
            <a:ext cx="667170" cy="400110"/>
          </a:xfrm>
          <a:prstGeom prst="rect">
            <a:avLst/>
          </a:prstGeom>
          <a:noFill/>
        </p:spPr>
        <p:txBody>
          <a:bodyPr wrap="none" rtlCol="0">
            <a:spAutoFit/>
          </a:bodyPr>
          <a:lstStyle/>
          <a:p>
            <a:r>
              <a:rPr lang="en-US" sz="2000" dirty="0"/>
              <a:t>Pilot</a:t>
            </a:r>
          </a:p>
        </p:txBody>
      </p:sp>
      <p:cxnSp>
        <p:nvCxnSpPr>
          <p:cNvPr id="14" name="Gerader Verbinder 13">
            <a:extLst>
              <a:ext uri="{FF2B5EF4-FFF2-40B4-BE49-F238E27FC236}">
                <a16:creationId xmlns:a16="http://schemas.microsoft.com/office/drawing/2014/main" id="{EF2A38E7-FC43-476C-BDF3-6AED5B0FCD41}"/>
              </a:ext>
            </a:extLst>
          </p:cNvPr>
          <p:cNvCxnSpPr/>
          <p:nvPr/>
        </p:nvCxnSpPr>
        <p:spPr bwMode="auto">
          <a:xfrm flipH="1">
            <a:off x="2025265" y="1988840"/>
            <a:ext cx="98463" cy="572521"/>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ED659811-56F1-4528-A87C-3E02A190F4C5}"/>
              </a:ext>
            </a:extLst>
          </p:cNvPr>
          <p:cNvCxnSpPr/>
          <p:nvPr/>
        </p:nvCxnSpPr>
        <p:spPr bwMode="auto">
          <a:xfrm flipH="1">
            <a:off x="5724129" y="2925874"/>
            <a:ext cx="72007" cy="856164"/>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a:extLst>
              <a:ext uri="{FF2B5EF4-FFF2-40B4-BE49-F238E27FC236}">
                <a16:creationId xmlns:a16="http://schemas.microsoft.com/office/drawing/2014/main" id="{64CECD84-75EF-4AAA-BD28-2EC5D83AE4B0}"/>
              </a:ext>
            </a:extLst>
          </p:cNvPr>
          <p:cNvCxnSpPr/>
          <p:nvPr/>
        </p:nvCxnSpPr>
        <p:spPr bwMode="auto">
          <a:xfrm>
            <a:off x="2183149" y="3741009"/>
            <a:ext cx="1974828"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a16="http://schemas.microsoft.com/office/drawing/2014/main" id="{FD10569D-7693-4920-8954-AD0699B770F2}"/>
              </a:ext>
            </a:extLst>
          </p:cNvPr>
          <p:cNvSpPr txBox="1"/>
          <p:nvPr/>
        </p:nvSpPr>
        <p:spPr>
          <a:xfrm>
            <a:off x="557577" y="3556343"/>
            <a:ext cx="1717137" cy="369332"/>
          </a:xfrm>
          <a:prstGeom prst="rect">
            <a:avLst/>
          </a:prstGeom>
          <a:noFill/>
        </p:spPr>
        <p:txBody>
          <a:bodyPr wrap="none" rtlCol="0">
            <a:spAutoFit/>
          </a:bodyPr>
          <a:lstStyle/>
          <a:p>
            <a:r>
              <a:rPr lang="en-US" sz="1800" dirty="0"/>
              <a:t>OFDM Symbols</a:t>
            </a:r>
          </a:p>
        </p:txBody>
      </p:sp>
      <p:sp>
        <p:nvSpPr>
          <p:cNvPr id="19" name="Textfeld 18">
            <a:extLst>
              <a:ext uri="{FF2B5EF4-FFF2-40B4-BE49-F238E27FC236}">
                <a16:creationId xmlns:a16="http://schemas.microsoft.com/office/drawing/2014/main" id="{893D4D59-5A63-47B5-A36F-9B01CFE59E90}"/>
              </a:ext>
            </a:extLst>
          </p:cNvPr>
          <p:cNvSpPr txBox="1"/>
          <p:nvPr/>
        </p:nvSpPr>
        <p:spPr>
          <a:xfrm rot="16200000">
            <a:off x="-657941" y="2701267"/>
            <a:ext cx="1960793" cy="369332"/>
          </a:xfrm>
          <a:prstGeom prst="rect">
            <a:avLst/>
          </a:prstGeom>
          <a:noFill/>
        </p:spPr>
        <p:txBody>
          <a:bodyPr wrap="none" rtlCol="0">
            <a:spAutoFit/>
          </a:bodyPr>
          <a:lstStyle/>
          <a:p>
            <a:r>
              <a:rPr lang="en-US" sz="1800" dirty="0"/>
              <a:t>OFDM Subcarriers</a:t>
            </a:r>
          </a:p>
        </p:txBody>
      </p:sp>
      <p:cxnSp>
        <p:nvCxnSpPr>
          <p:cNvPr id="20" name="Gerade Verbindung mit Pfeil 19">
            <a:extLst>
              <a:ext uri="{FF2B5EF4-FFF2-40B4-BE49-F238E27FC236}">
                <a16:creationId xmlns:a16="http://schemas.microsoft.com/office/drawing/2014/main" id="{FB4D61A9-8870-4989-A64B-C93DD653B3A6}"/>
              </a:ext>
            </a:extLst>
          </p:cNvPr>
          <p:cNvCxnSpPr/>
          <p:nvPr/>
        </p:nvCxnSpPr>
        <p:spPr bwMode="auto">
          <a:xfrm flipV="1">
            <a:off x="557577" y="2305781"/>
            <a:ext cx="0" cy="124018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5002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11FEF-D75D-4835-A5E9-799379F16A4D}"/>
              </a:ext>
            </a:extLst>
          </p:cNvPr>
          <p:cNvSpPr>
            <a:spLocks noGrp="1"/>
          </p:cNvSpPr>
          <p:nvPr>
            <p:ph type="title"/>
          </p:nvPr>
        </p:nvSpPr>
        <p:spPr/>
        <p:txBody>
          <a:bodyPr/>
          <a:lstStyle/>
          <a:p>
            <a:r>
              <a:rPr lang="en-US" dirty="0"/>
              <a:t>Out-of-Band Emissions</a:t>
            </a:r>
          </a:p>
        </p:txBody>
      </p:sp>
      <p:sp>
        <p:nvSpPr>
          <p:cNvPr id="3" name="Inhaltsplatzhalter 2">
            <a:extLst>
              <a:ext uri="{FF2B5EF4-FFF2-40B4-BE49-F238E27FC236}">
                <a16:creationId xmlns:a16="http://schemas.microsoft.com/office/drawing/2014/main" id="{2AD1486C-B882-4A8D-94F8-D39DCB61FCC1}"/>
              </a:ext>
            </a:extLst>
          </p:cNvPr>
          <p:cNvSpPr>
            <a:spLocks noGrp="1"/>
          </p:cNvSpPr>
          <p:nvPr>
            <p:ph idx="1"/>
          </p:nvPr>
        </p:nvSpPr>
        <p:spPr>
          <a:xfrm>
            <a:off x="685800" y="5316538"/>
            <a:ext cx="7924800" cy="779461"/>
          </a:xfrm>
        </p:spPr>
        <p:txBody>
          <a:bodyPr/>
          <a:lstStyle/>
          <a:p>
            <a:r>
              <a:rPr lang="en-US" sz="2000" dirty="0"/>
              <a:t>Spectrum of a single OFDM sub-carrier</a:t>
            </a:r>
          </a:p>
          <a:p>
            <a:r>
              <a:rPr lang="en-US" sz="2000" dirty="0"/>
              <a:t>OFDM is not really narrow-band, sidelobes go only down by 40dB</a:t>
            </a:r>
          </a:p>
          <a:p>
            <a:pPr>
              <a:buFont typeface="Wingdings" panose="05000000000000000000" pitchFamily="2" charset="2"/>
              <a:buChar char="à"/>
            </a:pPr>
            <a:r>
              <a:rPr lang="en-US" sz="2000" dirty="0">
                <a:sym typeface="Wingdings" panose="05000000000000000000" pitchFamily="2" charset="2"/>
              </a:rPr>
              <a:t>Causing interference in case of many LR OFDM devices</a:t>
            </a:r>
          </a:p>
          <a:p>
            <a:pPr>
              <a:buFont typeface="Wingdings" panose="05000000000000000000" pitchFamily="2" charset="2"/>
              <a:buChar char="à"/>
            </a:pPr>
            <a:endParaRPr lang="en-US" sz="2000" dirty="0"/>
          </a:p>
        </p:txBody>
      </p:sp>
      <p:sp>
        <p:nvSpPr>
          <p:cNvPr id="4" name="Datumsplatzhalter 3">
            <a:extLst>
              <a:ext uri="{FF2B5EF4-FFF2-40B4-BE49-F238E27FC236}">
                <a16:creationId xmlns:a16="http://schemas.microsoft.com/office/drawing/2014/main" id="{0F354474-DD03-44AE-866C-74B4EA2C3753}"/>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0DAE8AE-8ACB-49BD-88D0-80F92BBD17EF}"/>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0C02B63E-2B0B-43B7-B6CC-301518D55917}"/>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47</a:t>
            </a:fld>
            <a:endParaRPr lang="en-US" altLang="de-DE" dirty="0"/>
          </a:p>
        </p:txBody>
      </p:sp>
      <p:pic>
        <p:nvPicPr>
          <p:cNvPr id="8" name="Grafik 7">
            <a:extLst>
              <a:ext uri="{FF2B5EF4-FFF2-40B4-BE49-F238E27FC236}">
                <a16:creationId xmlns:a16="http://schemas.microsoft.com/office/drawing/2014/main" id="{76A76B1C-9F38-4765-B3D7-671CE003F954}"/>
              </a:ext>
            </a:extLst>
          </p:cNvPr>
          <p:cNvPicPr>
            <a:picLocks noChangeAspect="1"/>
          </p:cNvPicPr>
          <p:nvPr/>
        </p:nvPicPr>
        <p:blipFill>
          <a:blip r:embed="rId2"/>
          <a:stretch>
            <a:fillRect/>
          </a:stretch>
        </p:blipFill>
        <p:spPr>
          <a:xfrm>
            <a:off x="1974667" y="1602920"/>
            <a:ext cx="5270866" cy="3684158"/>
          </a:xfrm>
          <a:prstGeom prst="rect">
            <a:avLst/>
          </a:prstGeom>
        </p:spPr>
      </p:pic>
    </p:spTree>
    <p:extLst>
      <p:ext uri="{BB962C8B-B14F-4D97-AF65-F5344CB8AC3E}">
        <p14:creationId xmlns:p14="http://schemas.microsoft.com/office/powerpoint/2010/main" val="2550137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1BA56-CF6B-456B-8CE2-59BCF74B110B}"/>
              </a:ext>
            </a:extLst>
          </p:cNvPr>
          <p:cNvSpPr>
            <a:spLocks noGrp="1"/>
          </p:cNvSpPr>
          <p:nvPr>
            <p:ph type="title"/>
          </p:nvPr>
        </p:nvSpPr>
        <p:spPr/>
        <p:txBody>
          <a:bodyPr/>
          <a:lstStyle/>
          <a:p>
            <a:r>
              <a:rPr lang="en-US" u="sng" dirty="0"/>
              <a:t>Proposal for LR-OFDM Modulation</a:t>
            </a:r>
            <a:endParaRPr lang="en-US" dirty="0"/>
          </a:p>
        </p:txBody>
      </p:sp>
      <p:sp>
        <p:nvSpPr>
          <p:cNvPr id="3" name="Inhaltsplatzhalter 2">
            <a:extLst>
              <a:ext uri="{FF2B5EF4-FFF2-40B4-BE49-F238E27FC236}">
                <a16:creationId xmlns:a16="http://schemas.microsoft.com/office/drawing/2014/main" id="{B407D5AE-6D01-430D-ADC2-0065943C3FAA}"/>
              </a:ext>
            </a:extLst>
          </p:cNvPr>
          <p:cNvSpPr>
            <a:spLocks noGrp="1"/>
          </p:cNvSpPr>
          <p:nvPr>
            <p:ph idx="1"/>
          </p:nvPr>
        </p:nvSpPr>
        <p:spPr/>
        <p:txBody>
          <a:bodyPr/>
          <a:lstStyle/>
          <a:p>
            <a:r>
              <a:rPr lang="en-US" sz="2000" dirty="0"/>
              <a:t>Specification of shaping filter to reduce out-of-band emissions</a:t>
            </a:r>
          </a:p>
          <a:p>
            <a:r>
              <a:rPr lang="en-US" sz="2000" dirty="0"/>
              <a:t>Specification of strict spectral mask</a:t>
            </a:r>
          </a:p>
          <a:p>
            <a:r>
              <a:rPr lang="en-US" sz="2000" dirty="0"/>
              <a:t>Details tbd.</a:t>
            </a:r>
          </a:p>
        </p:txBody>
      </p:sp>
      <p:sp>
        <p:nvSpPr>
          <p:cNvPr id="4" name="Datumsplatzhalter 3">
            <a:extLst>
              <a:ext uri="{FF2B5EF4-FFF2-40B4-BE49-F238E27FC236}">
                <a16:creationId xmlns:a16="http://schemas.microsoft.com/office/drawing/2014/main" id="{B421835E-139D-437E-9545-8136FA7B8C6A}"/>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62FA67BF-B2A4-4C52-B9A2-9121727AB82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20D9D24F-513A-4D43-9BFD-715FC9BE31F4}"/>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48</a:t>
            </a:fld>
            <a:endParaRPr lang="en-US" altLang="de-DE" dirty="0"/>
          </a:p>
        </p:txBody>
      </p:sp>
    </p:spTree>
    <p:extLst>
      <p:ext uri="{BB962C8B-B14F-4D97-AF65-F5344CB8AC3E}">
        <p14:creationId xmlns:p14="http://schemas.microsoft.com/office/powerpoint/2010/main" val="4278462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38A9C-902B-4A0E-848C-C0776718921A}"/>
              </a:ext>
            </a:extLst>
          </p:cNvPr>
          <p:cNvSpPr>
            <a:spLocks noGrp="1"/>
          </p:cNvSpPr>
          <p:nvPr>
            <p:ph type="title"/>
          </p:nvPr>
        </p:nvSpPr>
        <p:spPr/>
        <p:txBody>
          <a:bodyPr/>
          <a:lstStyle/>
          <a:p>
            <a:r>
              <a:rPr lang="en-US" u="sng" dirty="0"/>
              <a:t>Proposal for FEC</a:t>
            </a:r>
          </a:p>
        </p:txBody>
      </p:sp>
      <p:sp>
        <p:nvSpPr>
          <p:cNvPr id="3" name="Inhaltsplatzhalter 2">
            <a:extLst>
              <a:ext uri="{FF2B5EF4-FFF2-40B4-BE49-F238E27FC236}">
                <a16:creationId xmlns:a16="http://schemas.microsoft.com/office/drawing/2014/main" id="{B9FE3E7A-D84F-4E12-99CC-1944F0FCA23C}"/>
              </a:ext>
            </a:extLst>
          </p:cNvPr>
          <p:cNvSpPr>
            <a:spLocks noGrp="1"/>
          </p:cNvSpPr>
          <p:nvPr>
            <p:ph idx="1"/>
          </p:nvPr>
        </p:nvSpPr>
        <p:spPr/>
        <p:txBody>
          <a:bodyPr/>
          <a:lstStyle/>
          <a:p>
            <a:r>
              <a:rPr lang="en-US" sz="2000" dirty="0"/>
              <a:t>Same modes as proposed for new SUN OFDM on earlier slides</a:t>
            </a:r>
          </a:p>
        </p:txBody>
      </p:sp>
      <p:sp>
        <p:nvSpPr>
          <p:cNvPr id="4" name="Datumsplatzhalter 3">
            <a:extLst>
              <a:ext uri="{FF2B5EF4-FFF2-40B4-BE49-F238E27FC236}">
                <a16:creationId xmlns:a16="http://schemas.microsoft.com/office/drawing/2014/main" id="{0DCAD2B6-183B-4591-8FFB-FB09ABCD418C}"/>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B419C7B-1C1A-44AF-80F8-81E7539F3047}"/>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0D71302D-A4C9-443A-82D3-880181B6119E}"/>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49</a:t>
            </a:fld>
            <a:endParaRPr lang="en-US" altLang="de-DE" dirty="0"/>
          </a:p>
        </p:txBody>
      </p:sp>
    </p:spTree>
    <p:extLst>
      <p:ext uri="{BB962C8B-B14F-4D97-AF65-F5344CB8AC3E}">
        <p14:creationId xmlns:p14="http://schemas.microsoft.com/office/powerpoint/2010/main" val="49034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39968A-9AEE-42A3-B94F-AEB0D818A868}"/>
              </a:ext>
            </a:extLst>
          </p:cNvPr>
          <p:cNvSpPr>
            <a:spLocks noGrp="1"/>
          </p:cNvSpPr>
          <p:nvPr>
            <p:ph type="ctrTitle"/>
          </p:nvPr>
        </p:nvSpPr>
        <p:spPr/>
        <p:txBody>
          <a:bodyPr/>
          <a:lstStyle/>
          <a:p>
            <a:r>
              <a:rPr lang="en-US" dirty="0"/>
              <a:t>SUN O-QPSK</a:t>
            </a:r>
          </a:p>
        </p:txBody>
      </p:sp>
      <p:sp>
        <p:nvSpPr>
          <p:cNvPr id="8" name="Untertitel 7">
            <a:extLst>
              <a:ext uri="{FF2B5EF4-FFF2-40B4-BE49-F238E27FC236}">
                <a16:creationId xmlns:a16="http://schemas.microsoft.com/office/drawing/2014/main" id="{A819174C-8853-4582-873B-53B123B8A215}"/>
              </a:ext>
            </a:extLst>
          </p:cNvPr>
          <p:cNvSpPr>
            <a:spLocks noGrp="1"/>
          </p:cNvSpPr>
          <p:nvPr>
            <p:ph type="subTitle" idx="1"/>
          </p:nvPr>
        </p:nvSpPr>
        <p:spPr/>
        <p:txBody>
          <a:bodyPr/>
          <a:lstStyle/>
          <a:p>
            <a:endParaRPr lang="en-US"/>
          </a:p>
        </p:txBody>
      </p:sp>
      <p:sp>
        <p:nvSpPr>
          <p:cNvPr id="4" name="Datumsplatzhalter 3">
            <a:extLst>
              <a:ext uri="{FF2B5EF4-FFF2-40B4-BE49-F238E27FC236}">
                <a16:creationId xmlns:a16="http://schemas.microsoft.com/office/drawing/2014/main" id="{26EB52A3-3EDC-40BD-AF07-7731EEE2D955}"/>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5A1EE88-B41A-433C-B134-D4791C0B8A6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D9297A8-3086-422A-9167-0726CA6B0E3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5</a:t>
            </a:fld>
            <a:endParaRPr lang="en-US" altLang="de-DE" dirty="0"/>
          </a:p>
        </p:txBody>
      </p:sp>
    </p:spTree>
    <p:extLst>
      <p:ext uri="{BB962C8B-B14F-4D97-AF65-F5344CB8AC3E}">
        <p14:creationId xmlns:p14="http://schemas.microsoft.com/office/powerpoint/2010/main" val="4190762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23D41-89DD-429E-994A-B0BA19FB4CAA}"/>
              </a:ext>
            </a:extLst>
          </p:cNvPr>
          <p:cNvSpPr>
            <a:spLocks noGrp="1"/>
          </p:cNvSpPr>
          <p:nvPr>
            <p:ph type="title"/>
          </p:nvPr>
        </p:nvSpPr>
        <p:spPr/>
        <p:txBody>
          <a:bodyPr/>
          <a:lstStyle/>
          <a:p>
            <a:r>
              <a:rPr lang="en-US" dirty="0"/>
              <a:t>Summary</a:t>
            </a:r>
          </a:p>
        </p:txBody>
      </p:sp>
      <p:sp>
        <p:nvSpPr>
          <p:cNvPr id="3" name="Inhaltsplatzhalter 2">
            <a:extLst>
              <a:ext uri="{FF2B5EF4-FFF2-40B4-BE49-F238E27FC236}">
                <a16:creationId xmlns:a16="http://schemas.microsoft.com/office/drawing/2014/main" id="{0540AE6A-689B-4999-99DA-81DA3FF94995}"/>
              </a:ext>
            </a:extLst>
          </p:cNvPr>
          <p:cNvSpPr>
            <a:spLocks noGrp="1"/>
          </p:cNvSpPr>
          <p:nvPr>
            <p:ph idx="1"/>
          </p:nvPr>
        </p:nvSpPr>
        <p:spPr/>
        <p:txBody>
          <a:bodyPr/>
          <a:lstStyle/>
          <a:p>
            <a:r>
              <a:rPr lang="en-US" sz="2000" dirty="0"/>
              <a:t>I really presented many details</a:t>
            </a:r>
          </a:p>
          <a:p>
            <a:endParaRPr lang="en-US" sz="2000" dirty="0"/>
          </a:p>
          <a:p>
            <a:r>
              <a:rPr lang="en-US" sz="2000" dirty="0"/>
              <a:t>In order to not bore you too much ... details and simulation results will be presented in the following sessions</a:t>
            </a:r>
          </a:p>
          <a:p>
            <a:endParaRPr lang="en-US" sz="2000" dirty="0"/>
          </a:p>
          <a:p>
            <a:r>
              <a:rPr lang="en-US" sz="2000" dirty="0"/>
              <a:t>The goal is to maximize performance by keeping the complexity low</a:t>
            </a:r>
          </a:p>
          <a:p>
            <a:endParaRPr lang="en-US" dirty="0"/>
          </a:p>
        </p:txBody>
      </p:sp>
      <p:sp>
        <p:nvSpPr>
          <p:cNvPr id="4" name="Datumsplatzhalter 3">
            <a:extLst>
              <a:ext uri="{FF2B5EF4-FFF2-40B4-BE49-F238E27FC236}">
                <a16:creationId xmlns:a16="http://schemas.microsoft.com/office/drawing/2014/main" id="{63695C85-9D94-44FC-9F59-5E12B7175964}"/>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1CAAB4B7-D0F1-4862-94E2-98C46D023F1E}"/>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87187CE0-2694-47DB-9021-327AC4F4501B}"/>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50</a:t>
            </a:fld>
            <a:endParaRPr lang="en-US" altLang="de-DE" dirty="0"/>
          </a:p>
        </p:txBody>
      </p:sp>
    </p:spTree>
    <p:extLst>
      <p:ext uri="{BB962C8B-B14F-4D97-AF65-F5344CB8AC3E}">
        <p14:creationId xmlns:p14="http://schemas.microsoft.com/office/powerpoint/2010/main" val="6548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6305C-5EED-4E58-BF0D-C2F0397A1AAB}"/>
              </a:ext>
            </a:extLst>
          </p:cNvPr>
          <p:cNvSpPr>
            <a:spLocks noGrp="1"/>
          </p:cNvSpPr>
          <p:nvPr>
            <p:ph type="title"/>
          </p:nvPr>
        </p:nvSpPr>
        <p:spPr/>
        <p:txBody>
          <a:bodyPr/>
          <a:lstStyle/>
          <a:p>
            <a:r>
              <a:rPr lang="en-US" dirty="0"/>
              <a:t>Literature</a:t>
            </a:r>
          </a:p>
        </p:txBody>
      </p:sp>
      <p:sp>
        <p:nvSpPr>
          <p:cNvPr id="3" name="Inhaltsplatzhalter 2">
            <a:extLst>
              <a:ext uri="{FF2B5EF4-FFF2-40B4-BE49-F238E27FC236}">
                <a16:creationId xmlns:a16="http://schemas.microsoft.com/office/drawing/2014/main" id="{28B319A2-F188-4F36-9FA4-BACD3B53F7FA}"/>
              </a:ext>
            </a:extLst>
          </p:cNvPr>
          <p:cNvSpPr>
            <a:spLocks noGrp="1"/>
          </p:cNvSpPr>
          <p:nvPr>
            <p:ph idx="1"/>
          </p:nvPr>
        </p:nvSpPr>
        <p:spPr/>
        <p:txBody>
          <a:bodyPr/>
          <a:lstStyle/>
          <a:p>
            <a:pPr marL="361950" indent="-361950">
              <a:buNone/>
            </a:pPr>
            <a:r>
              <a:rPr lang="en-US" sz="2000" dirty="0"/>
              <a:t>[1] </a:t>
            </a:r>
            <a:r>
              <a:rPr lang="en-US" sz="2000" dirty="0" err="1"/>
              <a:t>Proakis</a:t>
            </a:r>
            <a:r>
              <a:rPr lang="en-US" sz="2000" dirty="0"/>
              <a:t>, J. G.; Salehi, M. (2008); “Digital communications.” McGraw-Hill (2008)</a:t>
            </a:r>
          </a:p>
          <a:p>
            <a:pPr marL="361950" indent="-361950">
              <a:buNone/>
            </a:pPr>
            <a:r>
              <a:rPr lang="en-US" sz="2000" dirty="0"/>
              <a:t>[2] </a:t>
            </a:r>
            <a:r>
              <a:rPr lang="en-US" sz="2000" dirty="0" err="1"/>
              <a:t>Dolinar</a:t>
            </a:r>
            <a:r>
              <a:rPr lang="en-US" sz="2000" dirty="0"/>
              <a:t>, S.; </a:t>
            </a:r>
            <a:r>
              <a:rPr lang="en-US" sz="2000" dirty="0" err="1"/>
              <a:t>Divsalar</a:t>
            </a:r>
            <a:r>
              <a:rPr lang="en-US" sz="2000" dirty="0"/>
              <a:t>, D.; Fabrizio, F.; "Code performance as a function of block size." TMO progress report 42.133 (1998) </a:t>
            </a:r>
            <a:r>
              <a:rPr lang="en-US" sz="2000" dirty="0">
                <a:hlinkClick r:id="rId2"/>
              </a:rPr>
              <a:t>https://citeseerx.ist.psu.edu/document?repid=rep1&amp;type=pdf&amp;doi=133435497ecbd8c685b186d8b073387fb8721877</a:t>
            </a:r>
            <a:endParaRPr lang="en-US" sz="2000" dirty="0"/>
          </a:p>
          <a:p>
            <a:pPr marL="361950" indent="-361950">
              <a:buNone/>
            </a:pPr>
            <a:r>
              <a:rPr lang="en-US" sz="2000" dirty="0"/>
              <a:t>[3] Almholt, T.; DCN 15-24-0651-00, </a:t>
            </a:r>
            <a:r>
              <a:rPr lang="en-US" sz="2000" dirty="0">
                <a:hlinkClick r:id="rId3"/>
              </a:rPr>
              <a:t>https://mentor.ieee.org/802.15/dcn/24/15-24-0651-00-04ad-tg-sun-phy-next-gen-ofdm-lr-contribution.pptx</a:t>
            </a:r>
            <a:endParaRPr lang="en-US" sz="2000" dirty="0"/>
          </a:p>
          <a:p>
            <a:pPr marL="361950" indent="-361950">
              <a:buNone/>
            </a:pPr>
            <a:endParaRPr lang="en-US" sz="2000" dirty="0"/>
          </a:p>
        </p:txBody>
      </p:sp>
      <p:sp>
        <p:nvSpPr>
          <p:cNvPr id="4" name="Datumsplatzhalter 3">
            <a:extLst>
              <a:ext uri="{FF2B5EF4-FFF2-40B4-BE49-F238E27FC236}">
                <a16:creationId xmlns:a16="http://schemas.microsoft.com/office/drawing/2014/main" id="{EDF6AE85-4FD2-41C3-8D53-857E51C07966}"/>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8280363C-BB8A-471C-A532-C1F786DE362C}"/>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FE4DA66B-15CC-42AC-977D-7E52EEAB16E6}"/>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51</a:t>
            </a:fld>
            <a:endParaRPr lang="en-US" altLang="de-DE" dirty="0"/>
          </a:p>
        </p:txBody>
      </p:sp>
    </p:spTree>
    <p:extLst>
      <p:ext uri="{BB962C8B-B14F-4D97-AF65-F5344CB8AC3E}">
        <p14:creationId xmlns:p14="http://schemas.microsoft.com/office/powerpoint/2010/main" val="3004878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454DA44-45FE-4138-B6F3-5F02ED044FED}"/>
              </a:ext>
            </a:extLst>
          </p:cNvPr>
          <p:cNvSpPr>
            <a:spLocks noGrp="1"/>
          </p:cNvSpPr>
          <p:nvPr>
            <p:ph type="ctrTitle"/>
          </p:nvPr>
        </p:nvSpPr>
        <p:spPr/>
        <p:txBody>
          <a:bodyPr/>
          <a:lstStyle/>
          <a:p>
            <a:r>
              <a:rPr lang="en-US" dirty="0"/>
              <a:t>Thanks!</a:t>
            </a:r>
          </a:p>
        </p:txBody>
      </p:sp>
      <p:sp>
        <p:nvSpPr>
          <p:cNvPr id="8" name="Untertitel 7">
            <a:extLst>
              <a:ext uri="{FF2B5EF4-FFF2-40B4-BE49-F238E27FC236}">
                <a16:creationId xmlns:a16="http://schemas.microsoft.com/office/drawing/2014/main" id="{DDC16CA2-FE2E-4D6E-A09E-1635DB50A6A5}"/>
              </a:ext>
            </a:extLst>
          </p:cNvPr>
          <p:cNvSpPr>
            <a:spLocks noGrp="1"/>
          </p:cNvSpPr>
          <p:nvPr>
            <p:ph type="subTitle" idx="1"/>
          </p:nvPr>
        </p:nvSpPr>
        <p:spPr/>
        <p:txBody>
          <a:bodyPr/>
          <a:lstStyle/>
          <a:p>
            <a:endParaRPr lang="en-US"/>
          </a:p>
        </p:txBody>
      </p:sp>
      <p:sp>
        <p:nvSpPr>
          <p:cNvPr id="4" name="Datumsplatzhalter 3">
            <a:extLst>
              <a:ext uri="{FF2B5EF4-FFF2-40B4-BE49-F238E27FC236}">
                <a16:creationId xmlns:a16="http://schemas.microsoft.com/office/drawing/2014/main" id="{2484D111-1CDD-446B-9930-6A80DAF50EE4}"/>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4AE98A67-0658-4080-99B3-62EDAAA0EB9D}"/>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13F71C3D-F578-4187-B067-DA2F9B44A05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52</a:t>
            </a:fld>
            <a:endParaRPr lang="en-US" altLang="de-DE" dirty="0"/>
          </a:p>
        </p:txBody>
      </p:sp>
    </p:spTree>
    <p:extLst>
      <p:ext uri="{BB962C8B-B14F-4D97-AF65-F5344CB8AC3E}">
        <p14:creationId xmlns:p14="http://schemas.microsoft.com/office/powerpoint/2010/main" val="156424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901FB-97ED-4F33-A1D1-CD3AFD56E9BB}"/>
              </a:ext>
            </a:extLst>
          </p:cNvPr>
          <p:cNvSpPr>
            <a:spLocks noGrp="1"/>
          </p:cNvSpPr>
          <p:nvPr>
            <p:ph type="title"/>
          </p:nvPr>
        </p:nvSpPr>
        <p:spPr/>
        <p:txBody>
          <a:bodyPr/>
          <a:lstStyle/>
          <a:p>
            <a:r>
              <a:rPr lang="en-US" dirty="0"/>
              <a:t>It this Useful?</a:t>
            </a:r>
          </a:p>
        </p:txBody>
      </p:sp>
      <p:pic>
        <p:nvPicPr>
          <p:cNvPr id="8" name="Inhaltsplatzhalter 7">
            <a:extLst>
              <a:ext uri="{FF2B5EF4-FFF2-40B4-BE49-F238E27FC236}">
                <a16:creationId xmlns:a16="http://schemas.microsoft.com/office/drawing/2014/main" id="{679614E6-4EBE-47C0-B455-40E9B2F37C2F}"/>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514600" y="1981200"/>
            <a:ext cx="4114800" cy="4114800"/>
          </a:xfrm>
        </p:spPr>
      </p:pic>
      <p:sp>
        <p:nvSpPr>
          <p:cNvPr id="4" name="Datumsplatzhalter 3">
            <a:extLst>
              <a:ext uri="{FF2B5EF4-FFF2-40B4-BE49-F238E27FC236}">
                <a16:creationId xmlns:a16="http://schemas.microsoft.com/office/drawing/2014/main" id="{34C54948-09FB-4C43-91D2-4F757880C670}"/>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A2E4E32A-0256-4664-BA89-8E4C57735877}"/>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F62F70E-674D-4313-B1A6-EF60DC77C988}"/>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6</a:t>
            </a:fld>
            <a:endParaRPr lang="en-US" altLang="de-DE" dirty="0"/>
          </a:p>
        </p:txBody>
      </p:sp>
    </p:spTree>
    <p:extLst>
      <p:ext uri="{BB962C8B-B14F-4D97-AF65-F5344CB8AC3E}">
        <p14:creationId xmlns:p14="http://schemas.microsoft.com/office/powerpoint/2010/main" val="240403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869A757-5146-4A60-8A0E-A51E3971E193}"/>
              </a:ext>
            </a:extLst>
          </p:cNvPr>
          <p:cNvSpPr>
            <a:spLocks noGrp="1"/>
          </p:cNvSpPr>
          <p:nvPr>
            <p:ph type="title"/>
          </p:nvPr>
        </p:nvSpPr>
        <p:spPr/>
        <p:txBody>
          <a:bodyPr/>
          <a:lstStyle/>
          <a:p>
            <a:r>
              <a:rPr lang="de-DE" dirty="0"/>
              <a:t>Analysis </a:t>
            </a:r>
            <a:r>
              <a:rPr lang="de-DE" dirty="0" err="1"/>
              <a:t>of</a:t>
            </a:r>
            <a:r>
              <a:rPr lang="de-DE" dirty="0"/>
              <a:t> SUN O-QPSK</a:t>
            </a:r>
          </a:p>
        </p:txBody>
      </p:sp>
      <p:sp>
        <p:nvSpPr>
          <p:cNvPr id="6" name="Inhaltsplatzhalter 5">
            <a:extLst>
              <a:ext uri="{FF2B5EF4-FFF2-40B4-BE49-F238E27FC236}">
                <a16:creationId xmlns:a16="http://schemas.microsoft.com/office/drawing/2014/main" id="{23E2DC28-E633-4EFB-B3F1-B6E184CFA85B}"/>
              </a:ext>
            </a:extLst>
          </p:cNvPr>
          <p:cNvSpPr>
            <a:spLocks noGrp="1"/>
          </p:cNvSpPr>
          <p:nvPr>
            <p:ph idx="1"/>
          </p:nvPr>
        </p:nvSpPr>
        <p:spPr/>
        <p:txBody>
          <a:bodyPr/>
          <a:lstStyle/>
          <a:p>
            <a:r>
              <a:rPr lang="en-US" sz="2000" dirty="0"/>
              <a:t>The SUN O-QPSK mode uses a spreading modulation</a:t>
            </a:r>
          </a:p>
          <a:p>
            <a:pPr>
              <a:buFont typeface="Wingdings" panose="05000000000000000000" pitchFamily="2" charset="2"/>
              <a:buChar char="è"/>
            </a:pPr>
            <a:r>
              <a:rPr lang="en-US" sz="2000" dirty="0">
                <a:sym typeface="Wingdings" panose="05000000000000000000" pitchFamily="2" charset="2"/>
              </a:rPr>
              <a:t>A low data-rate is blown up to a significantly higher bandwidth using Direct Sequence Spread Spectrum (DSSS) methods</a:t>
            </a:r>
          </a:p>
          <a:p>
            <a:pPr>
              <a:buFont typeface="Wingdings" panose="05000000000000000000" pitchFamily="2" charset="2"/>
              <a:buChar char="è"/>
            </a:pPr>
            <a:endParaRPr lang="en-US" sz="2000" dirty="0"/>
          </a:p>
          <a:p>
            <a:pPr marL="0" indent="0">
              <a:buNone/>
            </a:pPr>
            <a:r>
              <a:rPr lang="en-US" sz="2000" dirty="0"/>
              <a:t>BUT: </a:t>
            </a:r>
          </a:p>
          <a:p>
            <a:r>
              <a:rPr lang="en-US" sz="2000" dirty="0"/>
              <a:t>The license-exempt spectrum is a very scarce resource and we should really spend it wisely</a:t>
            </a:r>
          </a:p>
          <a:p>
            <a:pPr>
              <a:buFont typeface="Wingdings" panose="05000000000000000000" pitchFamily="2" charset="2"/>
              <a:buChar char="è"/>
            </a:pPr>
            <a:r>
              <a:rPr lang="en-US" sz="2000" dirty="0">
                <a:sym typeface="Wingdings" panose="05000000000000000000" pitchFamily="2" charset="2"/>
              </a:rPr>
              <a:t>DSSS is a linear method, hence not providing any actual coding gain that always requires non-linear decoding (e.g. Viterbi) </a:t>
            </a:r>
          </a:p>
          <a:p>
            <a:pPr>
              <a:buFont typeface="Wingdings" panose="05000000000000000000" pitchFamily="2" charset="2"/>
              <a:buChar char="è"/>
            </a:pPr>
            <a:r>
              <a:rPr lang="en-US" sz="2000" dirty="0">
                <a:sym typeface="Wingdings" panose="05000000000000000000" pitchFamily="2" charset="2"/>
              </a:rPr>
              <a:t>All devices use the same DSSS sequence, limiting the capacity</a:t>
            </a:r>
          </a:p>
          <a:p>
            <a:pPr>
              <a:buFont typeface="Wingdings" panose="05000000000000000000" pitchFamily="2" charset="2"/>
              <a:buChar char="è"/>
            </a:pPr>
            <a:r>
              <a:rPr lang="en-US" sz="2000" dirty="0">
                <a:sym typeface="Wingdings" panose="05000000000000000000" pitchFamily="2" charset="2"/>
              </a:rPr>
              <a:t>FSK/OFDM modes offer a significantly better alternative</a:t>
            </a:r>
          </a:p>
          <a:p>
            <a:pPr>
              <a:buFont typeface="Wingdings" panose="05000000000000000000" pitchFamily="2" charset="2"/>
              <a:buChar char="è"/>
            </a:pPr>
            <a:endParaRPr lang="en-US" sz="2000" dirty="0"/>
          </a:p>
          <a:p>
            <a:endParaRPr lang="en-US" sz="2000" dirty="0"/>
          </a:p>
        </p:txBody>
      </p:sp>
      <p:sp>
        <p:nvSpPr>
          <p:cNvPr id="2" name="Datumsplatzhalter 1">
            <a:extLst>
              <a:ext uri="{FF2B5EF4-FFF2-40B4-BE49-F238E27FC236}">
                <a16:creationId xmlns:a16="http://schemas.microsoft.com/office/drawing/2014/main" id="{BCE5483E-77CC-4870-A8BF-3F7127ED7251}"/>
              </a:ext>
            </a:extLst>
          </p:cNvPr>
          <p:cNvSpPr>
            <a:spLocks noGrp="1"/>
          </p:cNvSpPr>
          <p:nvPr>
            <p:ph type="dt" sz="half" idx="10"/>
          </p:nvPr>
        </p:nvSpPr>
        <p:spPr/>
        <p:txBody>
          <a:bodyPr/>
          <a:lstStyle/>
          <a:p>
            <a:r>
              <a:rPr lang="de-DE" altLang="de-DE" dirty="0"/>
              <a:t>Jan. 2025</a:t>
            </a:r>
            <a:endParaRPr lang="en-US" altLang="de-DE" dirty="0"/>
          </a:p>
        </p:txBody>
      </p:sp>
      <p:sp>
        <p:nvSpPr>
          <p:cNvPr id="3" name="Fußzeilenplatzhalter 2">
            <a:extLst>
              <a:ext uri="{FF2B5EF4-FFF2-40B4-BE49-F238E27FC236}">
                <a16:creationId xmlns:a16="http://schemas.microsoft.com/office/drawing/2014/main" id="{C55C15D6-4A2C-427C-B761-60D772EDE12D}"/>
              </a:ext>
            </a:extLst>
          </p:cNvPr>
          <p:cNvSpPr>
            <a:spLocks noGrp="1"/>
          </p:cNvSpPr>
          <p:nvPr>
            <p:ph type="ftr" sz="quarter" idx="11"/>
          </p:nvPr>
        </p:nvSpPr>
        <p:spPr/>
        <p:txBody>
          <a:bodyPr/>
          <a:lstStyle/>
          <a:p>
            <a:r>
              <a:rPr lang="en-US" altLang="de-DE" dirty="0"/>
              <a:t>Joerg ROBERT, FAU/Fraunhofer IIS</a:t>
            </a:r>
          </a:p>
        </p:txBody>
      </p:sp>
      <p:sp>
        <p:nvSpPr>
          <p:cNvPr id="4" name="Foliennummernplatzhalter 3">
            <a:extLst>
              <a:ext uri="{FF2B5EF4-FFF2-40B4-BE49-F238E27FC236}">
                <a16:creationId xmlns:a16="http://schemas.microsoft.com/office/drawing/2014/main" id="{074F2D73-4141-4F76-B27B-E017B8B5773A}"/>
              </a:ext>
            </a:extLst>
          </p:cNvPr>
          <p:cNvSpPr>
            <a:spLocks noGrp="1"/>
          </p:cNvSpPr>
          <p:nvPr>
            <p:ph type="sldNum" sz="quarter" idx="12"/>
          </p:nvPr>
        </p:nvSpPr>
        <p:spPr/>
        <p:txBody>
          <a:bodyPr/>
          <a:lstStyle/>
          <a:p>
            <a:r>
              <a:rPr lang="en-US" altLang="de-DE" dirty="0"/>
              <a:t>Slide </a:t>
            </a:r>
            <a:fld id="{2BE500F6-1AA5-4912-AC26-1D22585C983D}" type="slidenum">
              <a:rPr lang="en-US" altLang="de-DE" smtClean="0"/>
              <a:pPr/>
              <a:t>7</a:t>
            </a:fld>
            <a:endParaRPr lang="en-US" altLang="de-DE" dirty="0"/>
          </a:p>
        </p:txBody>
      </p:sp>
    </p:spTree>
    <p:extLst>
      <p:ext uri="{BB962C8B-B14F-4D97-AF65-F5344CB8AC3E}">
        <p14:creationId xmlns:p14="http://schemas.microsoft.com/office/powerpoint/2010/main" val="138432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F6B7D-D71D-4852-93BD-9E846790C6B5}"/>
              </a:ext>
            </a:extLst>
          </p:cNvPr>
          <p:cNvSpPr>
            <a:spLocks noGrp="1"/>
          </p:cNvSpPr>
          <p:nvPr>
            <p:ph type="title"/>
          </p:nvPr>
        </p:nvSpPr>
        <p:spPr/>
        <p:txBody>
          <a:bodyPr/>
          <a:lstStyle/>
          <a:p>
            <a:r>
              <a:rPr lang="en-US" u="sng" dirty="0"/>
              <a:t>Proposal for SUN O-QPSK</a:t>
            </a:r>
          </a:p>
        </p:txBody>
      </p:sp>
      <p:sp>
        <p:nvSpPr>
          <p:cNvPr id="3" name="Inhaltsplatzhalter 2">
            <a:extLst>
              <a:ext uri="{FF2B5EF4-FFF2-40B4-BE49-F238E27FC236}">
                <a16:creationId xmlns:a16="http://schemas.microsoft.com/office/drawing/2014/main" id="{A7BC0541-451E-492A-A962-AE3F66F98E5A}"/>
              </a:ext>
            </a:extLst>
          </p:cNvPr>
          <p:cNvSpPr>
            <a:spLocks noGrp="1"/>
          </p:cNvSpPr>
          <p:nvPr>
            <p:ph idx="1"/>
          </p:nvPr>
        </p:nvSpPr>
        <p:spPr/>
        <p:txBody>
          <a:bodyPr/>
          <a:lstStyle/>
          <a:p>
            <a:r>
              <a:rPr lang="en-US" sz="2000" dirty="0"/>
              <a:t>Remove all sub-GHz frequencies from SUN O-QPSK</a:t>
            </a:r>
          </a:p>
          <a:p>
            <a:r>
              <a:rPr lang="en-US" sz="2000" dirty="0"/>
              <a:t>Keep O-QPSK for 2.4 GHz as it offers some benefits with respect to crystal frequency tolerances</a:t>
            </a:r>
          </a:p>
          <a:p>
            <a:endParaRPr lang="en-US" sz="2000" dirty="0"/>
          </a:p>
          <a:p>
            <a:r>
              <a:rPr lang="en-US" sz="2000" dirty="0"/>
              <a:t>Goal: Avoid the introduction of new services as O-QPSK will block spectrum today that we will require for new applications tomorrow</a:t>
            </a:r>
          </a:p>
          <a:p>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4EA2FFB2-CF33-421F-8100-236BBDB9B805}"/>
              </a:ext>
            </a:extLst>
          </p:cNvPr>
          <p:cNvSpPr>
            <a:spLocks noGrp="1"/>
          </p:cNvSpPr>
          <p:nvPr>
            <p:ph type="dt" sz="half" idx="10"/>
          </p:nvPr>
        </p:nvSpPr>
        <p:spPr/>
        <p:txBody>
          <a:bodyPr/>
          <a:lstStyle/>
          <a:p>
            <a:r>
              <a:rPr lang="de-DE" altLang="de-DE" dirty="0"/>
              <a:t>Jan. 2025</a:t>
            </a:r>
            <a:endParaRPr lang="en-US" altLang="de-DE" dirty="0"/>
          </a:p>
        </p:txBody>
      </p:sp>
      <p:sp>
        <p:nvSpPr>
          <p:cNvPr id="5" name="Fußzeilenplatzhalter 4">
            <a:extLst>
              <a:ext uri="{FF2B5EF4-FFF2-40B4-BE49-F238E27FC236}">
                <a16:creationId xmlns:a16="http://schemas.microsoft.com/office/drawing/2014/main" id="{78E8E136-1767-4091-9451-096770257B73}"/>
              </a:ext>
            </a:extLst>
          </p:cNvPr>
          <p:cNvSpPr>
            <a:spLocks noGrp="1"/>
          </p:cNvSpPr>
          <p:nvPr>
            <p:ph type="ftr" sz="quarter" idx="11"/>
          </p:nvPr>
        </p:nvSpPr>
        <p:spPr/>
        <p:txBody>
          <a:bodyPr/>
          <a:lstStyle/>
          <a:p>
            <a:r>
              <a:rPr lang="en-US" altLang="de-DE" dirty="0"/>
              <a:t>Joerg ROBERT, FAU/Fraunhofer IIS</a:t>
            </a:r>
          </a:p>
        </p:txBody>
      </p:sp>
      <p:sp>
        <p:nvSpPr>
          <p:cNvPr id="6" name="Foliennummernplatzhalter 5">
            <a:extLst>
              <a:ext uri="{FF2B5EF4-FFF2-40B4-BE49-F238E27FC236}">
                <a16:creationId xmlns:a16="http://schemas.microsoft.com/office/drawing/2014/main" id="{076BF237-EEDE-4006-8838-44D5D0E16106}"/>
              </a:ext>
            </a:extLst>
          </p:cNvPr>
          <p:cNvSpPr>
            <a:spLocks noGrp="1"/>
          </p:cNvSpPr>
          <p:nvPr>
            <p:ph type="sldNum" sz="quarter" idx="12"/>
          </p:nvPr>
        </p:nvSpPr>
        <p:spPr/>
        <p:txBody>
          <a:bodyPr/>
          <a:lstStyle/>
          <a:p>
            <a:r>
              <a:rPr lang="en-US" altLang="de-DE" dirty="0"/>
              <a:t>Slide </a:t>
            </a:r>
            <a:fld id="{72577B56-0E94-428B-83F9-43FA3D48814B}" type="slidenum">
              <a:rPr lang="en-US" altLang="de-DE" smtClean="0"/>
              <a:pPr/>
              <a:t>8</a:t>
            </a:fld>
            <a:endParaRPr lang="en-US" altLang="de-DE" dirty="0"/>
          </a:p>
        </p:txBody>
      </p:sp>
    </p:spTree>
    <p:extLst>
      <p:ext uri="{BB962C8B-B14F-4D97-AF65-F5344CB8AC3E}">
        <p14:creationId xmlns:p14="http://schemas.microsoft.com/office/powerpoint/2010/main" val="42534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39968A-9AEE-42A3-B94F-AEB0D818A868}"/>
              </a:ext>
            </a:extLst>
          </p:cNvPr>
          <p:cNvSpPr>
            <a:spLocks noGrp="1"/>
          </p:cNvSpPr>
          <p:nvPr>
            <p:ph type="ctrTitle"/>
          </p:nvPr>
        </p:nvSpPr>
        <p:spPr/>
        <p:txBody>
          <a:bodyPr/>
          <a:lstStyle/>
          <a:p>
            <a:r>
              <a:rPr lang="en-US" dirty="0"/>
              <a:t>SUN FSK</a:t>
            </a:r>
          </a:p>
        </p:txBody>
      </p:sp>
      <p:sp>
        <p:nvSpPr>
          <p:cNvPr id="8" name="Untertitel 7">
            <a:extLst>
              <a:ext uri="{FF2B5EF4-FFF2-40B4-BE49-F238E27FC236}">
                <a16:creationId xmlns:a16="http://schemas.microsoft.com/office/drawing/2014/main" id="{A819174C-8853-4582-873B-53B123B8A215}"/>
              </a:ext>
            </a:extLst>
          </p:cNvPr>
          <p:cNvSpPr>
            <a:spLocks noGrp="1"/>
          </p:cNvSpPr>
          <p:nvPr>
            <p:ph type="subTitle" idx="1"/>
          </p:nvPr>
        </p:nvSpPr>
        <p:spPr/>
        <p:txBody>
          <a:bodyPr/>
          <a:lstStyle/>
          <a:p>
            <a:endParaRPr lang="en-US"/>
          </a:p>
        </p:txBody>
      </p:sp>
      <p:sp>
        <p:nvSpPr>
          <p:cNvPr id="4" name="Datumsplatzhalter 3">
            <a:extLst>
              <a:ext uri="{FF2B5EF4-FFF2-40B4-BE49-F238E27FC236}">
                <a16:creationId xmlns:a16="http://schemas.microsoft.com/office/drawing/2014/main" id="{26EB52A3-3EDC-40BD-AF07-7731EEE2D955}"/>
              </a:ext>
            </a:extLst>
          </p:cNvPr>
          <p:cNvSpPr>
            <a:spLocks noGrp="1"/>
          </p:cNvSpPr>
          <p:nvPr>
            <p:ph type="dt" sz="half" idx="10"/>
          </p:nvPr>
        </p:nvSpPr>
        <p:spPr/>
        <p:txBody>
          <a:bodyPr/>
          <a:lstStyle/>
          <a:p>
            <a:r>
              <a:rPr lang="de-DE" altLang="de-DE"/>
              <a:t>Jan. 2025</a:t>
            </a:r>
            <a:endParaRPr lang="en-US" altLang="de-DE" dirty="0"/>
          </a:p>
        </p:txBody>
      </p:sp>
      <p:sp>
        <p:nvSpPr>
          <p:cNvPr id="5" name="Fußzeilenplatzhalter 4">
            <a:extLst>
              <a:ext uri="{FF2B5EF4-FFF2-40B4-BE49-F238E27FC236}">
                <a16:creationId xmlns:a16="http://schemas.microsoft.com/office/drawing/2014/main" id="{25A1EE88-B41A-433C-B134-D4791C0B8A65}"/>
              </a:ext>
            </a:extLst>
          </p:cNvPr>
          <p:cNvSpPr>
            <a:spLocks noGrp="1"/>
          </p:cNvSpPr>
          <p:nvPr>
            <p:ph type="ftr" sz="quarter" idx="11"/>
          </p:nvPr>
        </p:nvSpPr>
        <p:spPr/>
        <p:txBody>
          <a:bodyPr/>
          <a:lstStyle/>
          <a:p>
            <a:r>
              <a:rPr lang="en-US" altLang="de-DE"/>
              <a:t>Joerg ROBERT, FAU/Fraunhofer IIS</a:t>
            </a:r>
            <a:endParaRPr lang="en-US" altLang="de-DE" dirty="0"/>
          </a:p>
        </p:txBody>
      </p:sp>
      <p:sp>
        <p:nvSpPr>
          <p:cNvPr id="6" name="Foliennummernplatzhalter 5">
            <a:extLst>
              <a:ext uri="{FF2B5EF4-FFF2-40B4-BE49-F238E27FC236}">
                <a16:creationId xmlns:a16="http://schemas.microsoft.com/office/drawing/2014/main" id="{DD9297A8-3086-422A-9167-0726CA6B0E33}"/>
              </a:ext>
            </a:extLst>
          </p:cNvPr>
          <p:cNvSpPr>
            <a:spLocks noGrp="1"/>
          </p:cNvSpPr>
          <p:nvPr>
            <p:ph type="sldNum" sz="quarter" idx="12"/>
          </p:nvPr>
        </p:nvSpPr>
        <p:spPr/>
        <p:txBody>
          <a:bodyPr/>
          <a:lstStyle/>
          <a:p>
            <a:r>
              <a:rPr lang="en-US" altLang="de-DE"/>
              <a:t>Slide </a:t>
            </a:r>
            <a:fld id="{72577B56-0E94-428B-83F9-43FA3D48814B}" type="slidenum">
              <a:rPr lang="en-US" altLang="de-DE" smtClean="0"/>
              <a:pPr/>
              <a:t>9</a:t>
            </a:fld>
            <a:endParaRPr lang="en-US" altLang="de-DE" dirty="0"/>
          </a:p>
        </p:txBody>
      </p:sp>
    </p:spTree>
    <p:extLst>
      <p:ext uri="{BB962C8B-B14F-4D97-AF65-F5344CB8AC3E}">
        <p14:creationId xmlns:p14="http://schemas.microsoft.com/office/powerpoint/2010/main" val="3918788312"/>
      </p:ext>
    </p:extLst>
  </p:cSld>
  <p:clrMapOvr>
    <a:masterClrMapping/>
  </p:clrMapOvr>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IEEE-P802_15(3)</Template>
  <TotalTime>0</TotalTime>
  <Words>3489</Words>
  <Application>Microsoft Office PowerPoint</Application>
  <PresentationFormat>Bildschirmpräsentation (4:3)</PresentationFormat>
  <Paragraphs>516</Paragraphs>
  <Slides>52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52</vt:i4>
      </vt:variant>
    </vt:vector>
  </HeadingPairs>
  <TitlesOfParts>
    <vt:vector size="56" baseType="lpstr">
      <vt:lpstr>Arial</vt:lpstr>
      <vt:lpstr>Times New Roman</vt:lpstr>
      <vt:lpstr>Wingdings</vt:lpstr>
      <vt:lpstr>Office</vt:lpstr>
      <vt:lpstr>PowerPoint-Präsentation</vt:lpstr>
      <vt:lpstr>Goals of the Proposal</vt:lpstr>
      <vt:lpstr>Keep in Mind the dB Scaling</vt:lpstr>
      <vt:lpstr>Contents</vt:lpstr>
      <vt:lpstr>SUN O-QPSK</vt:lpstr>
      <vt:lpstr>It this Useful?</vt:lpstr>
      <vt:lpstr>Analysis of SUN O-QPSK</vt:lpstr>
      <vt:lpstr>Proposal for SUN O-QPSK</vt:lpstr>
      <vt:lpstr>SUN FSK</vt:lpstr>
      <vt:lpstr>Analysis of SUN FSK</vt:lpstr>
      <vt:lpstr>Proposal: Data Whitening</vt:lpstr>
      <vt:lpstr>Modulation</vt:lpstr>
      <vt:lpstr>General MSK Issue</vt:lpstr>
      <vt:lpstr>What to do with MSK in SUN?</vt:lpstr>
      <vt:lpstr>High Performance &amp; Simple FSK?</vt:lpstr>
      <vt:lpstr>FSK Spectral Shaping</vt:lpstr>
      <vt:lpstr>Proposal for FSK Modulation</vt:lpstr>
      <vt:lpstr>Analysis: FSK Forward Error Correction</vt:lpstr>
      <vt:lpstr>FEC System Considerations</vt:lpstr>
      <vt:lpstr>Suitable FEC Codes</vt:lpstr>
      <vt:lpstr>Some Thoughts on the CRC</vt:lpstr>
      <vt:lpstr>Header CRC</vt:lpstr>
      <vt:lpstr>Issues with Current Interleaver</vt:lpstr>
      <vt:lpstr>Proposal for FEC</vt:lpstr>
      <vt:lpstr>Issues with Current Preamble</vt:lpstr>
      <vt:lpstr>Proposal for Preamble</vt:lpstr>
      <vt:lpstr>SUN OFDM</vt:lpstr>
      <vt:lpstr>Analysis of SUN OFDM</vt:lpstr>
      <vt:lpstr>OFDM Modulation</vt:lpstr>
      <vt:lpstr>Proposal for OFDM Modulation</vt:lpstr>
      <vt:lpstr>QAM Mappings</vt:lpstr>
      <vt:lpstr>Does this Work?</vt:lpstr>
      <vt:lpstr>Some Question Related to BPSK Modes</vt:lpstr>
      <vt:lpstr>Proposal for QAM Mappings</vt:lpstr>
      <vt:lpstr>Suitable FEC Codes</vt:lpstr>
      <vt:lpstr>Issues with Current Interleaver</vt:lpstr>
      <vt:lpstr>Proposal for FEC</vt:lpstr>
      <vt:lpstr>Issues with Current Preamble</vt:lpstr>
      <vt:lpstr>Proposal for Preamble</vt:lpstr>
      <vt:lpstr>LR OFDM</vt:lpstr>
      <vt:lpstr>LR OFDM Concept</vt:lpstr>
      <vt:lpstr>Issues with the TI Synchronization</vt:lpstr>
      <vt:lpstr>Proposed Synchronization (I / II)</vt:lpstr>
      <vt:lpstr>Proposed Synchronization (II / II)</vt:lpstr>
      <vt:lpstr>Issues with TI Modulation</vt:lpstr>
      <vt:lpstr>Proposed Modulation </vt:lpstr>
      <vt:lpstr>Out-of-Band Emissions</vt:lpstr>
      <vt:lpstr>Proposal for LR-OFDM Modulation</vt:lpstr>
      <vt:lpstr>Proposal for FEC</vt:lpstr>
      <vt:lpstr>Summary</vt:lpstr>
      <vt:lpstr>Literature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386</cp:revision>
  <cp:lastPrinted>1998-02-10T13:28:06Z</cp:lastPrinted>
  <dcterms:created xsi:type="dcterms:W3CDTF">2023-12-01T17:38:14Z</dcterms:created>
  <dcterms:modified xsi:type="dcterms:W3CDTF">2025-01-13T23:11:41Z</dcterms:modified>
</cp:coreProperties>
</file>