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3"/>
  </p:sldMasterIdLst>
  <p:notesMasterIdLst>
    <p:notesMasterId r:id="rId5"/>
  </p:notesMasterIdLst>
  <p:handoutMasterIdLst>
    <p:handoutMasterId r:id="rId6"/>
  </p:handoutMasterIdLst>
  <p:sldIdLst>
    <p:sldId id="257" r:id="rId4"/>
  </p:sldIdLst>
  <p:sldSz cx="30275213" cy="21383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F28"/>
    <a:srgbClr val="5460AA"/>
    <a:srgbClr val="043491"/>
    <a:srgbClr val="4767B0"/>
    <a:srgbClr val="0B3583"/>
    <a:srgbClr val="223764"/>
    <a:srgbClr val="77C4ED"/>
    <a:srgbClr val="EAF6FC"/>
    <a:srgbClr val="2A4290"/>
    <a:srgbClr val="134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41"/>
    <p:restoredTop sz="96242" autoAdjust="0"/>
  </p:normalViewPr>
  <p:slideViewPr>
    <p:cSldViewPr snapToGrid="0">
      <p:cViewPr varScale="1">
        <p:scale>
          <a:sx n="51" d="100"/>
          <a:sy n="51" d="100"/>
        </p:scale>
        <p:origin x="7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8" d="100"/>
          <a:sy n="118" d="100"/>
        </p:scale>
        <p:origin x="41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8137C8BD-C572-CD85-4FC2-05C89BAD22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490D726-C983-5CB2-08ED-CCEFF52C9C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71F40-6133-468E-BAFD-B4EB41B70C31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59F2A9F-8EB8-7574-0C44-6DB73C1019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6C91000-0C4D-A627-84F0-966993AD61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C9334-1389-4C0D-A019-ABF17BE0DC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766045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F68F3-9DBE-2447-8CDD-997B89246929}" type="datetimeFigureOut">
              <a:rPr kumimoji="1" lang="ja-JP" altLang="en-US" smtClean="0"/>
              <a:t>2025/1/8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4600" y="1143000"/>
            <a:ext cx="4368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88833-FD25-4F49-8222-B16304ADC8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2204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79578" rtl="0" eaLnBrk="1" latinLnBrk="0" hangingPunct="1">
      <a:defRPr kumimoji="1" sz="3254" kern="1200">
        <a:solidFill>
          <a:schemeClr val="tx1"/>
        </a:solidFill>
        <a:latin typeface="+mn-lt"/>
        <a:ea typeface="+mn-ea"/>
        <a:cs typeface="+mn-cs"/>
      </a:defRPr>
    </a:lvl1pPr>
    <a:lvl2pPr marL="1239789" algn="l" defTabSz="2479578" rtl="0" eaLnBrk="1" latinLnBrk="0" hangingPunct="1">
      <a:defRPr kumimoji="1" sz="3254" kern="1200">
        <a:solidFill>
          <a:schemeClr val="tx1"/>
        </a:solidFill>
        <a:latin typeface="+mn-lt"/>
        <a:ea typeface="+mn-ea"/>
        <a:cs typeface="+mn-cs"/>
      </a:defRPr>
    </a:lvl2pPr>
    <a:lvl3pPr marL="2479578" algn="l" defTabSz="2479578" rtl="0" eaLnBrk="1" latinLnBrk="0" hangingPunct="1">
      <a:defRPr kumimoji="1" sz="3254" kern="1200">
        <a:solidFill>
          <a:schemeClr val="tx1"/>
        </a:solidFill>
        <a:latin typeface="+mn-lt"/>
        <a:ea typeface="+mn-ea"/>
        <a:cs typeface="+mn-cs"/>
      </a:defRPr>
    </a:lvl3pPr>
    <a:lvl4pPr marL="3719368" algn="l" defTabSz="2479578" rtl="0" eaLnBrk="1" latinLnBrk="0" hangingPunct="1">
      <a:defRPr kumimoji="1" sz="3254" kern="1200">
        <a:solidFill>
          <a:schemeClr val="tx1"/>
        </a:solidFill>
        <a:latin typeface="+mn-lt"/>
        <a:ea typeface="+mn-ea"/>
        <a:cs typeface="+mn-cs"/>
      </a:defRPr>
    </a:lvl4pPr>
    <a:lvl5pPr marL="4959157" algn="l" defTabSz="2479578" rtl="0" eaLnBrk="1" latinLnBrk="0" hangingPunct="1">
      <a:defRPr kumimoji="1" sz="3254" kern="1200">
        <a:solidFill>
          <a:schemeClr val="tx1"/>
        </a:solidFill>
        <a:latin typeface="+mn-lt"/>
        <a:ea typeface="+mn-ea"/>
        <a:cs typeface="+mn-cs"/>
      </a:defRPr>
    </a:lvl5pPr>
    <a:lvl6pPr marL="6198946" algn="l" defTabSz="2479578" rtl="0" eaLnBrk="1" latinLnBrk="0" hangingPunct="1">
      <a:defRPr kumimoji="1" sz="3254" kern="1200">
        <a:solidFill>
          <a:schemeClr val="tx1"/>
        </a:solidFill>
        <a:latin typeface="+mn-lt"/>
        <a:ea typeface="+mn-ea"/>
        <a:cs typeface="+mn-cs"/>
      </a:defRPr>
    </a:lvl6pPr>
    <a:lvl7pPr marL="7438735" algn="l" defTabSz="2479578" rtl="0" eaLnBrk="1" latinLnBrk="0" hangingPunct="1">
      <a:defRPr kumimoji="1" sz="3254" kern="1200">
        <a:solidFill>
          <a:schemeClr val="tx1"/>
        </a:solidFill>
        <a:latin typeface="+mn-lt"/>
        <a:ea typeface="+mn-ea"/>
        <a:cs typeface="+mn-cs"/>
      </a:defRPr>
    </a:lvl7pPr>
    <a:lvl8pPr marL="8678525" algn="l" defTabSz="2479578" rtl="0" eaLnBrk="1" latinLnBrk="0" hangingPunct="1">
      <a:defRPr kumimoji="1" sz="3254" kern="1200">
        <a:solidFill>
          <a:schemeClr val="tx1"/>
        </a:solidFill>
        <a:latin typeface="+mn-lt"/>
        <a:ea typeface="+mn-ea"/>
        <a:cs typeface="+mn-cs"/>
      </a:defRPr>
    </a:lvl8pPr>
    <a:lvl9pPr marL="9918314" algn="l" defTabSz="2479578" rtl="0" eaLnBrk="1" latinLnBrk="0" hangingPunct="1">
      <a:defRPr kumimoji="1" sz="325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今後の展開あ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698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35" userDrawn="1">
          <p15:clr>
            <a:srgbClr val="FBAE40"/>
          </p15:clr>
        </p15:guide>
        <p15:guide id="2" pos="953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B834A745-8A21-BD79-8483-C7819D754491}"/>
              </a:ext>
            </a:extLst>
          </p:cNvPr>
          <p:cNvSpPr/>
          <p:nvPr userDrawn="1"/>
        </p:nvSpPr>
        <p:spPr>
          <a:xfrm rot="16200000">
            <a:off x="4445792" y="-4445795"/>
            <a:ext cx="21383626" cy="30275214"/>
          </a:xfrm>
          <a:prstGeom prst="rect">
            <a:avLst/>
          </a:prstGeom>
          <a:solidFill>
            <a:srgbClr val="EAF6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0942001A-9ED5-20D8-C4E9-AA6D4B8CB548}"/>
              </a:ext>
            </a:extLst>
          </p:cNvPr>
          <p:cNvSpPr/>
          <p:nvPr userDrawn="1"/>
        </p:nvSpPr>
        <p:spPr>
          <a:xfrm>
            <a:off x="0" y="20665905"/>
            <a:ext cx="30275213" cy="720000"/>
          </a:xfrm>
          <a:prstGeom prst="rect">
            <a:avLst/>
          </a:prstGeom>
          <a:gradFill>
            <a:gsLst>
              <a:gs pos="0">
                <a:srgbClr val="1B284E"/>
              </a:gs>
              <a:gs pos="12000">
                <a:srgbClr val="153A95"/>
              </a:gs>
              <a:gs pos="27000">
                <a:srgbClr val="003D96"/>
              </a:gs>
              <a:gs pos="100000">
                <a:srgbClr val="48B1E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6DFA4AB-9AF8-0CCE-B2DF-09BB17FCD80B}"/>
              </a:ext>
            </a:extLst>
          </p:cNvPr>
          <p:cNvSpPr/>
          <p:nvPr userDrawn="1"/>
        </p:nvSpPr>
        <p:spPr>
          <a:xfrm>
            <a:off x="0" y="0"/>
            <a:ext cx="30275212" cy="3456000"/>
          </a:xfrm>
          <a:prstGeom prst="rect">
            <a:avLst/>
          </a:prstGeom>
          <a:gradFill>
            <a:gsLst>
              <a:gs pos="0">
                <a:srgbClr val="1B284E"/>
              </a:gs>
              <a:gs pos="12000">
                <a:srgbClr val="153A95"/>
              </a:gs>
              <a:gs pos="27000">
                <a:srgbClr val="003D96"/>
              </a:gs>
              <a:gs pos="100000">
                <a:srgbClr val="48B1E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88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2851191" rtl="0" eaLnBrk="1" latinLnBrk="0" hangingPunct="1">
        <a:lnSpc>
          <a:spcPct val="90000"/>
        </a:lnSpc>
        <a:spcBef>
          <a:spcPct val="0"/>
        </a:spcBef>
        <a:buNone/>
        <a:defRPr kumimoji="1" sz="13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2798" indent="-712798" algn="l" defTabSz="2851191" rtl="0" eaLnBrk="1" latinLnBrk="0" hangingPunct="1">
        <a:lnSpc>
          <a:spcPct val="90000"/>
        </a:lnSpc>
        <a:spcBef>
          <a:spcPts val="3118"/>
        </a:spcBef>
        <a:buFont typeface="Arial" panose="020B0604020202020204" pitchFamily="34" charset="0"/>
        <a:buChar char="•"/>
        <a:defRPr kumimoji="1" sz="8731" kern="1200">
          <a:solidFill>
            <a:schemeClr val="tx1"/>
          </a:solidFill>
          <a:latin typeface="+mn-lt"/>
          <a:ea typeface="+mn-ea"/>
          <a:cs typeface="+mn-cs"/>
        </a:defRPr>
      </a:lvl1pPr>
      <a:lvl2pPr marL="2138393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kumimoji="1" sz="7483" kern="1200">
          <a:solidFill>
            <a:schemeClr val="tx1"/>
          </a:solidFill>
          <a:latin typeface="+mn-lt"/>
          <a:ea typeface="+mn-ea"/>
          <a:cs typeface="+mn-cs"/>
        </a:defRPr>
      </a:lvl2pPr>
      <a:lvl3pPr marL="3563988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kumimoji="1" sz="6236" kern="1200">
          <a:solidFill>
            <a:schemeClr val="tx1"/>
          </a:solidFill>
          <a:latin typeface="+mn-lt"/>
          <a:ea typeface="+mn-ea"/>
          <a:cs typeface="+mn-cs"/>
        </a:defRPr>
      </a:lvl3pPr>
      <a:lvl4pPr marL="4989584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kumimoji="1" sz="5613" kern="1200">
          <a:solidFill>
            <a:schemeClr val="tx1"/>
          </a:solidFill>
          <a:latin typeface="+mn-lt"/>
          <a:ea typeface="+mn-ea"/>
          <a:cs typeface="+mn-cs"/>
        </a:defRPr>
      </a:lvl4pPr>
      <a:lvl5pPr marL="6415179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kumimoji="1" sz="5613" kern="1200">
          <a:solidFill>
            <a:schemeClr val="tx1"/>
          </a:solidFill>
          <a:latin typeface="+mn-lt"/>
          <a:ea typeface="+mn-ea"/>
          <a:cs typeface="+mn-cs"/>
        </a:defRPr>
      </a:lvl5pPr>
      <a:lvl6pPr marL="7840774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kumimoji="1" sz="5613" kern="1200">
          <a:solidFill>
            <a:schemeClr val="tx1"/>
          </a:solidFill>
          <a:latin typeface="+mn-lt"/>
          <a:ea typeface="+mn-ea"/>
          <a:cs typeface="+mn-cs"/>
        </a:defRPr>
      </a:lvl6pPr>
      <a:lvl7pPr marL="9266370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kumimoji="1" sz="5613" kern="1200">
          <a:solidFill>
            <a:schemeClr val="tx1"/>
          </a:solidFill>
          <a:latin typeface="+mn-lt"/>
          <a:ea typeface="+mn-ea"/>
          <a:cs typeface="+mn-cs"/>
        </a:defRPr>
      </a:lvl7pPr>
      <a:lvl8pPr marL="10691965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kumimoji="1" sz="5613" kern="1200">
          <a:solidFill>
            <a:schemeClr val="tx1"/>
          </a:solidFill>
          <a:latin typeface="+mn-lt"/>
          <a:ea typeface="+mn-ea"/>
          <a:cs typeface="+mn-cs"/>
        </a:defRPr>
      </a:lvl8pPr>
      <a:lvl9pPr marL="12117560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kumimoji="1" sz="56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51191" rtl="0" eaLnBrk="1" latinLnBrk="0" hangingPunct="1">
        <a:defRPr kumimoji="1" sz="5613" kern="1200">
          <a:solidFill>
            <a:schemeClr val="tx1"/>
          </a:solidFill>
          <a:latin typeface="+mn-lt"/>
          <a:ea typeface="+mn-ea"/>
          <a:cs typeface="+mn-cs"/>
        </a:defRPr>
      </a:lvl1pPr>
      <a:lvl2pPr marL="1425595" algn="l" defTabSz="2851191" rtl="0" eaLnBrk="1" latinLnBrk="0" hangingPunct="1">
        <a:defRPr kumimoji="1" sz="5613" kern="1200">
          <a:solidFill>
            <a:schemeClr val="tx1"/>
          </a:solidFill>
          <a:latin typeface="+mn-lt"/>
          <a:ea typeface="+mn-ea"/>
          <a:cs typeface="+mn-cs"/>
        </a:defRPr>
      </a:lvl2pPr>
      <a:lvl3pPr marL="2851191" algn="l" defTabSz="2851191" rtl="0" eaLnBrk="1" latinLnBrk="0" hangingPunct="1">
        <a:defRPr kumimoji="1" sz="5613" kern="1200">
          <a:solidFill>
            <a:schemeClr val="tx1"/>
          </a:solidFill>
          <a:latin typeface="+mn-lt"/>
          <a:ea typeface="+mn-ea"/>
          <a:cs typeface="+mn-cs"/>
        </a:defRPr>
      </a:lvl3pPr>
      <a:lvl4pPr marL="4276786" algn="l" defTabSz="2851191" rtl="0" eaLnBrk="1" latinLnBrk="0" hangingPunct="1">
        <a:defRPr kumimoji="1" sz="5613" kern="1200">
          <a:solidFill>
            <a:schemeClr val="tx1"/>
          </a:solidFill>
          <a:latin typeface="+mn-lt"/>
          <a:ea typeface="+mn-ea"/>
          <a:cs typeface="+mn-cs"/>
        </a:defRPr>
      </a:lvl4pPr>
      <a:lvl5pPr marL="5702381" algn="l" defTabSz="2851191" rtl="0" eaLnBrk="1" latinLnBrk="0" hangingPunct="1">
        <a:defRPr kumimoji="1" sz="5613" kern="1200">
          <a:solidFill>
            <a:schemeClr val="tx1"/>
          </a:solidFill>
          <a:latin typeface="+mn-lt"/>
          <a:ea typeface="+mn-ea"/>
          <a:cs typeface="+mn-cs"/>
        </a:defRPr>
      </a:lvl5pPr>
      <a:lvl6pPr marL="7127977" algn="l" defTabSz="2851191" rtl="0" eaLnBrk="1" latinLnBrk="0" hangingPunct="1">
        <a:defRPr kumimoji="1" sz="5613" kern="1200">
          <a:solidFill>
            <a:schemeClr val="tx1"/>
          </a:solidFill>
          <a:latin typeface="+mn-lt"/>
          <a:ea typeface="+mn-ea"/>
          <a:cs typeface="+mn-cs"/>
        </a:defRPr>
      </a:lvl6pPr>
      <a:lvl7pPr marL="8553572" algn="l" defTabSz="2851191" rtl="0" eaLnBrk="1" latinLnBrk="0" hangingPunct="1">
        <a:defRPr kumimoji="1" sz="5613" kern="1200">
          <a:solidFill>
            <a:schemeClr val="tx1"/>
          </a:solidFill>
          <a:latin typeface="+mn-lt"/>
          <a:ea typeface="+mn-ea"/>
          <a:cs typeface="+mn-cs"/>
        </a:defRPr>
      </a:lvl7pPr>
      <a:lvl8pPr marL="9979167" algn="l" defTabSz="2851191" rtl="0" eaLnBrk="1" latinLnBrk="0" hangingPunct="1">
        <a:defRPr kumimoji="1" sz="5613" kern="1200">
          <a:solidFill>
            <a:schemeClr val="tx1"/>
          </a:solidFill>
          <a:latin typeface="+mn-lt"/>
          <a:ea typeface="+mn-ea"/>
          <a:cs typeface="+mn-cs"/>
        </a:defRPr>
      </a:lvl8pPr>
      <a:lvl9pPr marL="11404763" algn="l" defTabSz="2851191" rtl="0" eaLnBrk="1" latinLnBrk="0" hangingPunct="1">
        <a:defRPr kumimoji="1" sz="56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735" userDrawn="1">
          <p15:clr>
            <a:srgbClr val="F26B43"/>
          </p15:clr>
        </p15:guide>
        <p15:guide id="2" pos="95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84860-363C-565D-C0DC-528A3C546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63153D80-A8CF-B20D-B75E-6EA26392823F}"/>
              </a:ext>
            </a:extLst>
          </p:cNvPr>
          <p:cNvSpPr/>
          <p:nvPr/>
        </p:nvSpPr>
        <p:spPr>
          <a:xfrm>
            <a:off x="401053" y="3678150"/>
            <a:ext cx="18468352" cy="168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E2FC11C-3306-9E3A-E207-43F06E45864E}"/>
              </a:ext>
            </a:extLst>
          </p:cNvPr>
          <p:cNvSpPr txBox="1"/>
          <p:nvPr/>
        </p:nvSpPr>
        <p:spPr>
          <a:xfrm>
            <a:off x="1859100" y="639268"/>
            <a:ext cx="26574076" cy="123110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Uncompressed 4K video transmission at 300GHz</a:t>
            </a:r>
          </a:p>
        </p:txBody>
      </p:sp>
      <p:sp>
        <p:nvSpPr>
          <p:cNvPr id="3" name="Text Box 462">
            <a:extLst>
              <a:ext uri="{FF2B5EF4-FFF2-40B4-BE49-F238E27FC236}">
                <a16:creationId xmlns:a16="http://schemas.microsoft.com/office/drawing/2014/main" id="{DF2B2D12-CD0D-99E5-8614-2BDA7DE52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805" y="3677835"/>
            <a:ext cx="2557175" cy="6155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4000" i="1" u="sng" dirty="0">
                <a:solidFill>
                  <a:srgbClr val="008000"/>
                </a:solidFill>
              </a:rPr>
              <a:t>Transmitter</a:t>
            </a:r>
            <a:endParaRPr lang="en-US" altLang="ja-JP" sz="4000" i="1" u="sng" baseline="30000" dirty="0">
              <a:solidFill>
                <a:srgbClr val="008000"/>
              </a:solidFill>
            </a:endParaRPr>
          </a:p>
        </p:txBody>
      </p:sp>
      <p:sp>
        <p:nvSpPr>
          <p:cNvPr id="4" name="Text Box 462">
            <a:extLst>
              <a:ext uri="{FF2B5EF4-FFF2-40B4-BE49-F238E27FC236}">
                <a16:creationId xmlns:a16="http://schemas.microsoft.com/office/drawing/2014/main" id="{DEA83352-C90E-33EB-70B7-93FE38AD7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096" y="7159026"/>
            <a:ext cx="2024593" cy="6155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4000" i="1" u="sng" dirty="0">
                <a:solidFill>
                  <a:srgbClr val="008000"/>
                </a:solidFill>
              </a:rPr>
              <a:t>Receiver</a:t>
            </a:r>
            <a:endParaRPr lang="en-US" altLang="ja-JP" sz="4000" i="1" u="sng" baseline="30000" dirty="0">
              <a:solidFill>
                <a:srgbClr val="008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138303E-0AC7-ED23-A805-00E1EDD98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222" y="4101008"/>
            <a:ext cx="15098341" cy="3060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EFD90E1-F70E-9EDC-8534-2BA0C97D4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830" y="7716365"/>
            <a:ext cx="10423124" cy="3060000"/>
          </a:xfrm>
          <a:prstGeom prst="rect">
            <a:avLst/>
          </a:prstGeom>
        </p:spPr>
      </p:pic>
      <p:sp>
        <p:nvSpPr>
          <p:cNvPr id="7" name="Text Box 462">
            <a:extLst>
              <a:ext uri="{FF2B5EF4-FFF2-40B4-BE49-F238E27FC236}">
                <a16:creationId xmlns:a16="http://schemas.microsoft.com/office/drawing/2014/main" id="{04333871-6098-8242-5D9C-E61574824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247" y="15039118"/>
            <a:ext cx="3507371" cy="6155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4000" i="1" u="sng" dirty="0">
                <a:solidFill>
                  <a:srgbClr val="008000"/>
                </a:solidFill>
              </a:rPr>
              <a:t>300 GHz signal</a:t>
            </a:r>
            <a:endParaRPr lang="en-US" altLang="ja-JP" sz="4000" i="1" u="sng" baseline="30000" dirty="0">
              <a:solidFill>
                <a:srgbClr val="008000"/>
              </a:solidFill>
            </a:endParaRPr>
          </a:p>
        </p:txBody>
      </p:sp>
      <p:sp>
        <p:nvSpPr>
          <p:cNvPr id="8" name="Text Box 462">
            <a:extLst>
              <a:ext uri="{FF2B5EF4-FFF2-40B4-BE49-F238E27FC236}">
                <a16:creationId xmlns:a16="http://schemas.microsoft.com/office/drawing/2014/main" id="{1CBCB518-7208-FCD1-8E2B-66F444B0F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002" y="15039118"/>
            <a:ext cx="3792706" cy="6155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4000" i="1" u="sng" dirty="0">
                <a:solidFill>
                  <a:srgbClr val="008000"/>
                </a:solidFill>
              </a:rPr>
              <a:t>Baseband signal</a:t>
            </a:r>
            <a:endParaRPr lang="en-US" altLang="ja-JP" sz="4000" i="1" u="sng" baseline="30000" dirty="0">
              <a:solidFill>
                <a:srgbClr val="008000"/>
              </a:solidFill>
            </a:endParaRPr>
          </a:p>
        </p:txBody>
      </p:sp>
      <p:sp>
        <p:nvSpPr>
          <p:cNvPr id="9" name="Text Box 462">
            <a:extLst>
              <a:ext uri="{FF2B5EF4-FFF2-40B4-BE49-F238E27FC236}">
                <a16:creationId xmlns:a16="http://schemas.microsoft.com/office/drawing/2014/main" id="{2B5B0269-5B61-5406-4005-AC80789DF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7851" y="15039118"/>
            <a:ext cx="2624116" cy="6155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4000" i="1" u="sng" dirty="0">
                <a:solidFill>
                  <a:srgbClr val="008000"/>
                </a:solidFill>
              </a:rPr>
              <a:t>Eye pattern</a:t>
            </a:r>
            <a:endParaRPr lang="en-US" altLang="ja-JP" sz="4000" i="1" u="sng" baseline="30000" dirty="0">
              <a:solidFill>
                <a:srgbClr val="008000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A7069024-DCE4-E7DE-0CB9-DA2293C77187}"/>
              </a:ext>
            </a:extLst>
          </p:cNvPr>
          <p:cNvSpPr/>
          <p:nvPr/>
        </p:nvSpPr>
        <p:spPr>
          <a:xfrm>
            <a:off x="19349174" y="3678150"/>
            <a:ext cx="10523896" cy="99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F6428D77-556A-83CC-768B-A6C1CB124F3E}"/>
              </a:ext>
            </a:extLst>
          </p:cNvPr>
          <p:cNvSpPr/>
          <p:nvPr/>
        </p:nvSpPr>
        <p:spPr>
          <a:xfrm>
            <a:off x="19349175" y="3678150"/>
            <a:ext cx="10523895" cy="1008000"/>
          </a:xfrm>
          <a:prstGeom prst="rect">
            <a:avLst/>
          </a:prstGeom>
          <a:solidFill>
            <a:srgbClr val="1340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6CAB39D1-37F8-4BD9-7E50-81E226AA1E8A}"/>
              </a:ext>
            </a:extLst>
          </p:cNvPr>
          <p:cNvSpPr/>
          <p:nvPr/>
        </p:nvSpPr>
        <p:spPr>
          <a:xfrm>
            <a:off x="19349174" y="13596117"/>
            <a:ext cx="10523896" cy="119169"/>
          </a:xfrm>
          <a:prstGeom prst="rect">
            <a:avLst/>
          </a:prstGeom>
          <a:solidFill>
            <a:srgbClr val="1340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741E3ADD-EF22-EF82-9A2D-0D2257DA8934}"/>
              </a:ext>
            </a:extLst>
          </p:cNvPr>
          <p:cNvSpPr/>
          <p:nvPr/>
        </p:nvSpPr>
        <p:spPr>
          <a:xfrm>
            <a:off x="19346696" y="14118140"/>
            <a:ext cx="10523896" cy="6336000"/>
          </a:xfrm>
          <a:prstGeom prst="rect">
            <a:avLst/>
          </a:prstGeom>
          <a:gradFill>
            <a:gsLst>
              <a:gs pos="0">
                <a:srgbClr val="1B284E"/>
              </a:gs>
              <a:gs pos="12000">
                <a:srgbClr val="153A95"/>
              </a:gs>
              <a:gs pos="27000">
                <a:srgbClr val="003D96"/>
              </a:gs>
              <a:gs pos="100000">
                <a:srgbClr val="48B1E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E2C3FD2-64C2-649D-4673-85F3EC895F9D}"/>
              </a:ext>
            </a:extLst>
          </p:cNvPr>
          <p:cNvSpPr txBox="1"/>
          <p:nvPr/>
        </p:nvSpPr>
        <p:spPr>
          <a:xfrm>
            <a:off x="19569836" y="4922519"/>
            <a:ext cx="10080000" cy="86485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kumimoji="1" lang="en-US" altLang="ja-JP" sz="3200" b="1" dirty="0">
                <a:solidFill>
                  <a:srgbClr val="22376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4K video signals with the HDMI format from a PC were converted to SDI-formatted signals.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kumimoji="1" lang="en-US" altLang="ja-JP" sz="3200" b="1" dirty="0">
                <a:solidFill>
                  <a:srgbClr val="22376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 300 GHz carrier signal was modulated with the amplitude shift keying (ASK) signal of the SDI using a subharmonic mixer (SHM). 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kumimoji="1" lang="en-US" altLang="ja-JP" sz="3200" b="1" dirty="0">
                <a:solidFill>
                  <a:srgbClr val="22376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300 GHz-band wireless signals were transmitted over 20 cm.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kumimoji="1" lang="en-US" altLang="ja-JP" sz="3200" b="1" dirty="0">
                <a:solidFill>
                  <a:srgbClr val="22376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The transmission distance of roughly 6 m was confirmed for the maximum.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kumimoji="1" lang="en-US" altLang="ja-JP" sz="3200" b="1" dirty="0">
                <a:solidFill>
                  <a:srgbClr val="22376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The received 4K video signal was sent to a 4K monitor.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kumimoji="1" lang="en-US" altLang="ja-JP" sz="3200" b="1" dirty="0">
                <a:solidFill>
                  <a:srgbClr val="22376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Since the 4K video signal was uncompressed, it was received with no latency.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005A4F3-313B-B59D-D8C1-19DF31D7EA53}"/>
              </a:ext>
            </a:extLst>
          </p:cNvPr>
          <p:cNvSpPr txBox="1"/>
          <p:nvPr/>
        </p:nvSpPr>
        <p:spPr>
          <a:xfrm>
            <a:off x="19569836" y="3922982"/>
            <a:ext cx="6839693" cy="630942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r>
              <a:rPr kumimoji="1" lang="en-US" altLang="ja-JP" sz="4100" b="1" i="0" spc="100" baseline="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Overview of the system</a:t>
            </a:r>
            <a:endParaRPr kumimoji="1" lang="ja-JP" altLang="en-US" sz="4100" b="1" i="0" spc="100" baseline="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38CA49F-C585-713F-43D3-F6A91DE112D3}"/>
              </a:ext>
            </a:extLst>
          </p:cNvPr>
          <p:cNvSpPr txBox="1"/>
          <p:nvPr/>
        </p:nvSpPr>
        <p:spPr>
          <a:xfrm>
            <a:off x="19569836" y="15555706"/>
            <a:ext cx="10080000" cy="46166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457200" indent="-457200">
              <a:lnSpc>
                <a:spcPts val="42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kumimoji="1" lang="en-US" altLang="ja-JP" sz="32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The center frequency and bandwidth of the transmitted signal were 300 GHz and 12 GHz, respectively.</a:t>
            </a:r>
          </a:p>
          <a:p>
            <a:pPr marL="457200" indent="-457200">
              <a:lnSpc>
                <a:spcPts val="42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kumimoji="1" lang="en-US" altLang="ja-JP" sz="32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The bitrate of the SDI signal was 5.9 Gbps, and the bandwidth of the baseband signal was 5.9 GHz.</a:t>
            </a:r>
          </a:p>
          <a:p>
            <a:pPr marL="457200" indent="-457200">
              <a:lnSpc>
                <a:spcPts val="42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kumimoji="1" lang="en-US" altLang="ja-JP" sz="32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The eye pattern of the received signal was clearly opened.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751E42DD-5E5D-97D1-AB3F-A6FEAB7C71E9}"/>
              </a:ext>
            </a:extLst>
          </p:cNvPr>
          <p:cNvSpPr txBox="1"/>
          <p:nvPr/>
        </p:nvSpPr>
        <p:spPr>
          <a:xfrm>
            <a:off x="19569836" y="14406588"/>
            <a:ext cx="4019755" cy="630942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r>
              <a:rPr kumimoji="1" lang="en-US" altLang="ja-JP" sz="4100" b="1" i="0" spc="100" baseline="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Specifications</a:t>
            </a:r>
            <a:endParaRPr kumimoji="1" lang="ja-JP" altLang="en-US" sz="4100" b="1" i="0" spc="100" baseline="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E088B15C-2D3E-6C27-E3B8-760842129A86}"/>
              </a:ext>
            </a:extLst>
          </p:cNvPr>
          <p:cNvCxnSpPr>
            <a:cxnSpLocks/>
          </p:cNvCxnSpPr>
          <p:nvPr/>
        </p:nvCxnSpPr>
        <p:spPr>
          <a:xfrm>
            <a:off x="19455410" y="15232119"/>
            <a:ext cx="10296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図 15">
            <a:extLst>
              <a:ext uri="{FF2B5EF4-FFF2-40B4-BE49-F238E27FC236}">
                <a16:creationId xmlns:a16="http://schemas.microsoft.com/office/drawing/2014/main" id="{59FD4B42-9E08-A0E7-DA05-B29242430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9909" y="15656535"/>
            <a:ext cx="5940000" cy="4742397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EDB8A194-5697-E2FC-5F8C-69DEFFF62614}"/>
              </a:ext>
            </a:extLst>
          </p:cNvPr>
          <p:cNvGrpSpPr/>
          <p:nvPr/>
        </p:nvGrpSpPr>
        <p:grpSpPr>
          <a:xfrm>
            <a:off x="587932" y="15742107"/>
            <a:ext cx="5940000" cy="4611246"/>
            <a:chOff x="587932" y="14882138"/>
            <a:chExt cx="5940000" cy="4611246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AE6FE65-1807-96A9-D184-7F511B98F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932" y="14882138"/>
              <a:ext cx="5940000" cy="4611246"/>
            </a:xfrm>
            <a:prstGeom prst="rect">
              <a:avLst/>
            </a:prstGeom>
          </p:spPr>
        </p:pic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88173FD9-8D2B-5804-2644-86962556A38A}"/>
                </a:ext>
              </a:extLst>
            </p:cNvPr>
            <p:cNvCxnSpPr/>
            <p:nvPr/>
          </p:nvCxnSpPr>
          <p:spPr>
            <a:xfrm>
              <a:off x="5322801" y="18601899"/>
              <a:ext cx="5400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462">
              <a:extLst>
                <a:ext uri="{FF2B5EF4-FFF2-40B4-BE49-F238E27FC236}">
                  <a16:creationId xmlns:a16="http://schemas.microsoft.com/office/drawing/2014/main" id="{E98C0DDC-FFEB-9471-59FF-AC48F9DD51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8386" y="18670139"/>
              <a:ext cx="86882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ja-JP" sz="2000" dirty="0">
                  <a:solidFill>
                    <a:schemeClr val="bg1"/>
                  </a:solidFill>
                </a:rPr>
                <a:t>10 GHz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844D5DAB-A436-A3F4-3C00-45C0A4DBE126}"/>
              </a:ext>
            </a:extLst>
          </p:cNvPr>
          <p:cNvGrpSpPr/>
          <p:nvPr/>
        </p:nvGrpSpPr>
        <p:grpSpPr>
          <a:xfrm>
            <a:off x="6688355" y="15689485"/>
            <a:ext cx="5940000" cy="4696948"/>
            <a:chOff x="6688355" y="14829516"/>
            <a:chExt cx="5940000" cy="4696948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0DB90DF-6E5C-8DE6-93D2-29A7D735D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8355" y="14829516"/>
              <a:ext cx="5940000" cy="4696948"/>
            </a:xfrm>
            <a:prstGeom prst="rect">
              <a:avLst/>
            </a:prstGeom>
          </p:spPr>
        </p:pic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A3CB848A-349D-8056-CA3B-8A45408A6A11}"/>
                </a:ext>
              </a:extLst>
            </p:cNvPr>
            <p:cNvCxnSpPr/>
            <p:nvPr/>
          </p:nvCxnSpPr>
          <p:spPr>
            <a:xfrm>
              <a:off x="11433394" y="18615547"/>
              <a:ext cx="5400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Box 462">
              <a:extLst>
                <a:ext uri="{FF2B5EF4-FFF2-40B4-BE49-F238E27FC236}">
                  <a16:creationId xmlns:a16="http://schemas.microsoft.com/office/drawing/2014/main" id="{5D868A10-B03A-1E63-D2D5-8CCAE66BD8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0313" y="18683787"/>
              <a:ext cx="7261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ja-JP" sz="2000" dirty="0">
                  <a:solidFill>
                    <a:schemeClr val="bg1"/>
                  </a:solidFill>
                </a:rPr>
                <a:t>5 GHz</a:t>
              </a:r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E060F55F-F427-C958-3109-6DB3DDC49B42}"/>
              </a:ext>
            </a:extLst>
          </p:cNvPr>
          <p:cNvGrpSpPr/>
          <p:nvPr/>
        </p:nvGrpSpPr>
        <p:grpSpPr>
          <a:xfrm>
            <a:off x="1653503" y="11030768"/>
            <a:ext cx="15017779" cy="3773694"/>
            <a:chOff x="1653503" y="10497368"/>
            <a:chExt cx="15017779" cy="3773694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BD6B354B-5D47-253A-435B-477F5BB0B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3503" y="10497368"/>
              <a:ext cx="15017779" cy="3773694"/>
            </a:xfrm>
            <a:prstGeom prst="rect">
              <a:avLst/>
            </a:prstGeom>
          </p:spPr>
        </p:pic>
        <p:sp>
          <p:nvSpPr>
            <p:cNvPr id="30" name="Text Box 462">
              <a:extLst>
                <a:ext uri="{FF2B5EF4-FFF2-40B4-BE49-F238E27FC236}">
                  <a16:creationId xmlns:a16="http://schemas.microsoft.com/office/drawing/2014/main" id="{B66BC333-20E4-9785-4209-5E4C64987E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5380" y="11253998"/>
              <a:ext cx="15451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ja-JP" sz="2400" dirty="0">
                  <a:solidFill>
                    <a:schemeClr val="bg1"/>
                  </a:solidFill>
                </a:rPr>
                <a:t>Transmitter</a:t>
              </a:r>
            </a:p>
          </p:txBody>
        </p:sp>
        <p:sp>
          <p:nvSpPr>
            <p:cNvPr id="32" name="Text Box 462">
              <a:extLst>
                <a:ext uri="{FF2B5EF4-FFF2-40B4-BE49-F238E27FC236}">
                  <a16:creationId xmlns:a16="http://schemas.microsoft.com/office/drawing/2014/main" id="{8CD323D4-580B-7A9E-5D11-0BA516B49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34910" y="11253998"/>
              <a:ext cx="12166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ja-JP" sz="2400" dirty="0">
                  <a:solidFill>
                    <a:schemeClr val="bg1"/>
                  </a:solidFill>
                </a:rPr>
                <a:t>Receiver</a:t>
              </a:r>
            </a:p>
          </p:txBody>
        </p: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C4F1EDA8-3126-9251-438D-701AB553B3B1}"/>
                </a:ext>
              </a:extLst>
            </p:cNvPr>
            <p:cNvCxnSpPr>
              <a:cxnSpLocks/>
            </p:cNvCxnSpPr>
            <p:nvPr/>
          </p:nvCxnSpPr>
          <p:spPr>
            <a:xfrm>
              <a:off x="4083215" y="11740767"/>
              <a:ext cx="100800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 Box 462">
              <a:extLst>
                <a:ext uri="{FF2B5EF4-FFF2-40B4-BE49-F238E27FC236}">
                  <a16:creationId xmlns:a16="http://schemas.microsoft.com/office/drawing/2014/main" id="{EF3B349F-6131-94EC-B5D6-0F557DAB76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09214" y="11377371"/>
              <a:ext cx="4280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ja-JP" sz="2400" dirty="0">
                  <a:solidFill>
                    <a:schemeClr val="bg1"/>
                  </a:solidFill>
                </a:rPr>
                <a:t>6m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97595D-BA4F-7120-2602-CC197BDAC92B}"/>
              </a:ext>
            </a:extLst>
          </p:cNvPr>
          <p:cNvSpPr txBox="1"/>
          <p:nvPr/>
        </p:nvSpPr>
        <p:spPr>
          <a:xfrm>
            <a:off x="435531" y="1896190"/>
            <a:ext cx="29448000" cy="147732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just"/>
            <a:r>
              <a:rPr kumimoji="1" lang="en-US" altLang="ja-JP" sz="32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DISCLAIMER</a:t>
            </a:r>
          </a:p>
          <a:p>
            <a:pPr algn="just"/>
            <a:r>
              <a:rPr kumimoji="1" lang="en-US" altLang="ja-JP" sz="32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The use of any particular/specific brands of components, equipment, or instruments as a part of the demonstration and presentation does not constitute an endorsement of those brands by IEEE, IEEE SA, or the IEEE LMSC.</a:t>
            </a:r>
          </a:p>
        </p:txBody>
      </p:sp>
    </p:spTree>
    <p:extLst>
      <p:ext uri="{BB962C8B-B14F-4D97-AF65-F5344CB8AC3E}">
        <p14:creationId xmlns:p14="http://schemas.microsoft.com/office/powerpoint/2010/main" val="1891232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1AE2E14174A0B84C8F381216E61F70C5" ma:contentTypeVersion="11" ma:contentTypeDescription="新しいドキュメントを作成します。" ma:contentTypeScope="" ma:versionID="a89e12456096b26b75d6763706c4949c">
  <xsd:schema xmlns:xsd="http://www.w3.org/2001/XMLSchema" xmlns:xs="http://www.w3.org/2001/XMLSchema" xmlns:p="http://schemas.microsoft.com/office/2006/metadata/properties" xmlns:ns2="eba8e0db-2b29-41db-bd32-989f5798fd97" xmlns:ns3="26c94fcc-d1a1-45da-b915-cba98a8f1f9f" targetNamespace="http://schemas.microsoft.com/office/2006/metadata/properties" ma:root="true" ma:fieldsID="7bb52c14569a69041d009563b823adb4" ns2:_="" ns3:_="">
    <xsd:import namespace="eba8e0db-2b29-41db-bd32-989f5798fd97"/>
    <xsd:import namespace="26c94fcc-d1a1-45da-b915-cba98a8f1f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a8e0db-2b29-41db-bd32-989f5798fd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afa5d88d-3070-4a76-8aeb-9490c925d2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c94fcc-d1a1-45da-b915-cba98a8f1f9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1bd8263-3d12-4c1c-a6ef-6e79d1c604c8}" ma:internalName="TaxCatchAll" ma:showField="CatchAllData" ma:web="26c94fcc-d1a1-45da-b915-cba98a8f1f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702CD9-C1B8-4BF0-9BEA-69D5140438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a8e0db-2b29-41db-bd32-989f5798fd97"/>
    <ds:schemaRef ds:uri="26c94fcc-d1a1-45da-b915-cba98a8f1f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C6796B-F1A8-4047-9F65-BE7DB2FCA3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3528</TotalTime>
  <Words>212</Words>
  <Application>Microsoft Office PowerPoint</Application>
  <PresentationFormat>ユーザー設定</PresentationFormat>
  <Paragraphs>24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Meiryo</vt:lpstr>
      <vt:lpstr>游ゴシック</vt:lpstr>
      <vt:lpstr>Aptos</vt:lpstr>
      <vt:lpstr>Arial</vt:lpstr>
      <vt:lpstr>Wingdings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柳沢 光太郎</dc:creator>
  <cp:lastModifiedBy>諸橋 功</cp:lastModifiedBy>
  <cp:revision>136</cp:revision>
  <dcterms:created xsi:type="dcterms:W3CDTF">2024-08-30T04:32:02Z</dcterms:created>
  <dcterms:modified xsi:type="dcterms:W3CDTF">2025-01-08T04:33:35Z</dcterms:modified>
</cp:coreProperties>
</file>