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290" r:id="rId3"/>
    <p:sldId id="294" r:id="rId4"/>
    <p:sldId id="2067" r:id="rId5"/>
    <p:sldId id="299" r:id="rId6"/>
    <p:sldId id="297" r:id="rId7"/>
    <p:sldId id="298"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46" autoAdjust="0"/>
  </p:normalViewPr>
  <p:slideViewPr>
    <p:cSldViewPr>
      <p:cViewPr varScale="1">
        <p:scale>
          <a:sx n="78" d="100"/>
          <a:sy n="78" d="100"/>
        </p:scale>
        <p:origin x="1598"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-15-25-0039-00-wng0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 2025</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5/15-25-0001-01-wng0-introduction-to-the-thz-presentations-and-demonstrations-at-802-15-wng-tech-focus.pptx" TargetMode="External"/><Relationship Id="rId2" Type="http://schemas.openxmlformats.org/officeDocument/2006/relationships/hyperlink" Target="https://mentor.ieee.org/802.15/dcn/25/15-25-0026-01-wng0-results-of-the-thor-project.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Wireless Next Generation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January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a:t>
            </a:r>
            <a:r>
              <a:rPr lang="en-US" altLang="en-US" sz="1600" b="1" dirty="0">
                <a:solidFill>
                  <a:schemeClr val="tx1"/>
                </a:solidFill>
                <a:highlight>
                  <a:srgbClr val="00FFFF"/>
                </a:highlight>
                <a:latin typeface="Times New Roman" panose="02020603050405020304" pitchFamily="18" charset="0"/>
              </a:rPr>
              <a:t>January 2025 Wireless Interim Session</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31FF0C55-F8AC-3DFD-4E39-F99F879D0965}"/>
              </a:ext>
            </a:extLst>
          </p:cNvPr>
          <p:cNvPicPr>
            <a:picLocks noChangeAspect="1"/>
          </p:cNvPicPr>
          <p:nvPr/>
        </p:nvPicPr>
        <p:blipFill>
          <a:blip r:embed="rId3"/>
          <a:stretch>
            <a:fillRect/>
          </a:stretch>
        </p:blipFill>
        <p:spPr>
          <a:xfrm>
            <a:off x="1713784" y="2060848"/>
            <a:ext cx="4732430" cy="3680779"/>
          </a:xfrm>
          <a:prstGeom prst="rect">
            <a:avLst/>
          </a:prstGeom>
        </p:spPr>
      </p:pic>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395536" y="685800"/>
            <a:ext cx="7368927" cy="5695528"/>
          </a:xfrm>
        </p:spPr>
        <p:txBody>
          <a:bodyPr>
            <a:normAutofit fontScale="90000"/>
          </a:bodyPr>
          <a:lstStyle/>
          <a:p>
            <a:r>
              <a:rPr lang="en-US" dirty="0"/>
              <a:t>January 2025 </a:t>
            </a:r>
            <a:br>
              <a:rPr lang="en-US" dirty="0"/>
            </a:br>
            <a:r>
              <a:rPr lang="en-US" dirty="0"/>
              <a:t>802 Wireless Interim</a:t>
            </a:r>
            <a:br>
              <a:rPr lang="en-US" dirty="0"/>
            </a:br>
            <a:br>
              <a:rPr lang="en-US" dirty="0"/>
            </a:br>
            <a:br>
              <a:rPr lang="en-US" dirty="0"/>
            </a:br>
            <a:br>
              <a:rPr lang="en-US" dirty="0"/>
            </a:br>
            <a:br>
              <a:rPr lang="en-US" dirty="0"/>
            </a:br>
            <a:br>
              <a:rPr lang="en-US" dirty="0"/>
            </a:br>
            <a:br>
              <a:rPr lang="en-US" dirty="0"/>
            </a:br>
            <a:br>
              <a:rPr lang="en-US" dirty="0"/>
            </a:br>
            <a:r>
              <a:rPr lang="en-US" dirty="0"/>
              <a:t>Kobe, Japan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95DFC2B-1D4F-477E-AA39-DE175FD2D460}"/>
              </a:ext>
            </a:extLst>
          </p:cNvPr>
          <p:cNvSpPr>
            <a:spLocks noGrp="1" noChangeArrowheads="1"/>
          </p:cNvSpPr>
          <p:nvPr>
            <p:ph type="title"/>
          </p:nvPr>
        </p:nvSpPr>
        <p:spPr/>
        <p:txBody>
          <a:bodyPr/>
          <a:lstStyle/>
          <a:p>
            <a:r>
              <a:rPr lang="en-US" altLang="en-US" dirty="0"/>
              <a:t>Mixed Mode Meeting</a:t>
            </a:r>
          </a:p>
        </p:txBody>
      </p:sp>
      <p:sp>
        <p:nvSpPr>
          <p:cNvPr id="3" name="Content Placeholder 2">
            <a:extLst>
              <a:ext uri="{FF2B5EF4-FFF2-40B4-BE49-F238E27FC236}">
                <a16:creationId xmlns:a16="http://schemas.microsoft.com/office/drawing/2014/main" id="{F9D7DC5A-B787-4A7B-91BC-03D5687918DF}"/>
              </a:ext>
            </a:extLst>
          </p:cNvPr>
          <p:cNvSpPr>
            <a:spLocks noGrp="1"/>
          </p:cNvSpPr>
          <p:nvPr>
            <p:ph idx="1"/>
          </p:nvPr>
        </p:nvSpPr>
        <p:spPr>
          <a:xfrm>
            <a:off x="609600" y="1371600"/>
            <a:ext cx="6842125" cy="4868863"/>
          </a:xfrm>
        </p:spPr>
        <p:txBody>
          <a:bodyPr>
            <a:normAutofit/>
          </a:bodyPr>
          <a:lstStyle/>
          <a:p>
            <a:pPr marL="457200" indent="-457200">
              <a:buFont typeface="Arial" panose="020B0604020202020204" pitchFamily="34" charset="0"/>
              <a:buChar char="•"/>
              <a:defRPr/>
            </a:pPr>
            <a:r>
              <a:rPr lang="en-US" b="1" dirty="0"/>
              <a:t>Registration is required</a:t>
            </a:r>
          </a:p>
          <a:p>
            <a:pPr marL="457200" indent="-457200">
              <a:buFont typeface="Arial" panose="020B0604020202020204" pitchFamily="34" charset="0"/>
              <a:buChar char="•"/>
              <a:defRPr/>
            </a:pPr>
            <a:r>
              <a:rPr lang="en-US" dirty="0"/>
              <a:t>Please remember to enter your attendance in IMAT</a:t>
            </a:r>
          </a:p>
          <a:p>
            <a:pPr marL="0" indent="0">
              <a:defRPr/>
            </a:pPr>
            <a:endParaRPr lang="en-US" dirty="0"/>
          </a:p>
          <a:p>
            <a:pPr marL="0" indent="0" algn="ctr">
              <a:defRPr/>
            </a:pPr>
            <a:r>
              <a:rPr lang="en-US" dirty="0"/>
              <a:t>Reminder: </a:t>
            </a:r>
          </a:p>
          <a:p>
            <a:pPr marL="457200" indent="-457200">
              <a:buFont typeface="Arial" panose="020B0604020202020204" pitchFamily="34" charset="0"/>
              <a:buChar char="•"/>
              <a:defRPr/>
            </a:pPr>
            <a:r>
              <a:rPr lang="en-US" dirty="0"/>
              <a:t>This is a non-PAR activity</a:t>
            </a:r>
          </a:p>
          <a:p>
            <a:pPr marL="457200" indent="-457200">
              <a:buFont typeface="Arial" panose="020B0604020202020204" pitchFamily="34" charset="0"/>
              <a:buChar char="•"/>
              <a:defRPr/>
            </a:pPr>
            <a:r>
              <a:rPr lang="en-US" dirty="0"/>
              <a:t>All the rules of conduct apply  </a:t>
            </a:r>
            <a:r>
              <a:rPr lang="en-US" sz="2000" dirty="0">
                <a:hlinkClick r:id="rId2"/>
              </a:rPr>
              <a:t>https://grouper.ieee.org/groups/802/sapolicies.shtml</a:t>
            </a:r>
            <a:endParaRPr lang="en-US" sz="2000"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3</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39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7F3C8-A842-FF38-783E-8310584366BC}"/>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96DB5844-1B13-45A3-69DA-2C292D59239B}"/>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72E23DFA-8C01-633A-4571-75FA2D486615}"/>
              </a:ext>
            </a:extLst>
          </p:cNvPr>
          <p:cNvSpPr txBox="1">
            <a:spLocks noChangeArrowheads="1"/>
          </p:cNvSpPr>
          <p:nvPr/>
        </p:nvSpPr>
        <p:spPr bwMode="auto">
          <a:xfrm>
            <a:off x="684028" y="593724"/>
            <a:ext cx="8077200" cy="759095"/>
          </a:xfrm>
          <a:prstGeom prst="rect">
            <a:avLst/>
          </a:prstGeom>
          <a:solidFill>
            <a:schemeClr val="bg1">
              <a:lumMod val="95000"/>
            </a:schemeClr>
          </a:solidFill>
          <a:ln>
            <a:noFill/>
          </a:ln>
          <a:effectLst/>
          <a:extLs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2800" b="1" dirty="0">
                <a:latin typeface="Times New Roman" charset="0"/>
              </a:rPr>
              <a:t>802.15 WNG Agenda</a:t>
            </a:r>
            <a:endParaRPr lang="en-US" sz="3200" b="1" kern="0" dirty="0"/>
          </a:p>
        </p:txBody>
      </p:sp>
      <p:sp>
        <p:nvSpPr>
          <p:cNvPr id="7" name="Rectangle 3">
            <a:extLst>
              <a:ext uri="{FF2B5EF4-FFF2-40B4-BE49-F238E27FC236}">
                <a16:creationId xmlns:a16="http://schemas.microsoft.com/office/drawing/2014/main" id="{B47A53C6-E47D-DB47-09A0-00550ABEDA21}"/>
              </a:ext>
            </a:extLst>
          </p:cNvPr>
          <p:cNvSpPr txBox="1">
            <a:spLocks noChangeArrowheads="1"/>
          </p:cNvSpPr>
          <p:nvPr/>
        </p:nvSpPr>
        <p:spPr bwMode="auto">
          <a:xfrm>
            <a:off x="152400" y="1546766"/>
            <a:ext cx="8839200" cy="5122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457200" indent="-9525" algn="l" fontAlgn="b">
              <a:lnSpc>
                <a:spcPct val="80000"/>
              </a:lnSpc>
              <a:spcBef>
                <a:spcPts val="0"/>
              </a:spcBef>
              <a:spcAft>
                <a:spcPts val="800"/>
              </a:spcAft>
              <a:tabLst>
                <a:tab pos="7891463" algn="l"/>
              </a:tabLst>
              <a:defRPr/>
            </a:pPr>
            <a:r>
              <a:rPr lang="en-US" sz="1600" kern="1200" dirty="0">
                <a:latin typeface="Arial Rounded MT Bold" pitchFamily="34" charset="0"/>
                <a:cs typeface="Arial" charset="0"/>
              </a:rPr>
              <a:t>WNG Open    Ben Rolfe  (</a:t>
            </a:r>
            <a:r>
              <a:rPr lang="en-US" sz="1600" kern="1200" dirty="0" err="1">
                <a:latin typeface="Arial Rounded MT Bold" pitchFamily="34" charset="0"/>
                <a:cs typeface="Arial" charset="0"/>
              </a:rPr>
              <a:t>BlindCreek</a:t>
            </a:r>
            <a:r>
              <a:rPr lang="en-US" sz="1600" kern="1200" dirty="0">
                <a:latin typeface="Arial Rounded MT Bold" pitchFamily="34" charset="0"/>
                <a:cs typeface="Arial" charset="0"/>
              </a:rPr>
              <a:t> Associates)  	1min</a:t>
            </a:r>
          </a:p>
          <a:p>
            <a:pPr marL="457200" indent="-9525" algn="l" fontAlgn="b">
              <a:lnSpc>
                <a:spcPct val="80000"/>
              </a:lnSpc>
              <a:spcBef>
                <a:spcPts val="0"/>
              </a:spcBef>
              <a:spcAft>
                <a:spcPts val="800"/>
              </a:spcAft>
              <a:tabLst>
                <a:tab pos="7891463" algn="l"/>
              </a:tabLst>
              <a:defRPr/>
            </a:pPr>
            <a:r>
              <a:rPr lang="en-US" sz="1600" dirty="0">
                <a:latin typeface="Arial Rounded MT Bold" pitchFamily="34" charset="0"/>
                <a:cs typeface="Arial" charset="0"/>
              </a:rPr>
              <a:t>802 Chair Welcome    James Gilb  (GA-ASI)  	1min</a:t>
            </a:r>
          </a:p>
          <a:p>
            <a:pPr marL="457200" indent="-9525" algn="l" fontAlgn="b">
              <a:lnSpc>
                <a:spcPct val="80000"/>
              </a:lnSpc>
              <a:spcBef>
                <a:spcPts val="0"/>
              </a:spcBef>
              <a:spcAft>
                <a:spcPts val="800"/>
              </a:spcAft>
              <a:tabLst>
                <a:tab pos="7891463" algn="l"/>
              </a:tabLst>
              <a:defRPr/>
            </a:pPr>
            <a:r>
              <a:rPr lang="en-US" sz="1600" dirty="0">
                <a:latin typeface="Arial Rounded MT Bold" pitchFamily="34" charset="0"/>
                <a:cs typeface="Arial" charset="0"/>
              </a:rPr>
              <a:t>WG15 Overview and Agenda    Phil Beecher  (Wi-SUN Alliance)  	4min</a:t>
            </a:r>
          </a:p>
          <a:p>
            <a:pPr marL="1033463"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THz Intro    Thomas </a:t>
            </a:r>
            <a:r>
              <a:rPr lang="en-US" sz="1600" dirty="0" err="1">
                <a:latin typeface="Arial Rounded MT Bold" pitchFamily="34" charset="0"/>
                <a:cs typeface="Arial" charset="0"/>
              </a:rPr>
              <a:t>Kuerner</a:t>
            </a:r>
            <a:r>
              <a:rPr lang="en-US" sz="1600" dirty="0">
                <a:latin typeface="Arial Rounded MT Bold" pitchFamily="34" charset="0"/>
                <a:cs typeface="Arial" charset="0"/>
              </a:rPr>
              <a:t>  (TUB) / </a:t>
            </a:r>
            <a:r>
              <a:rPr lang="en-US" sz="1600" dirty="0" err="1">
                <a:latin typeface="Arial Rounded MT Bold" pitchFamily="34" charset="0"/>
                <a:cs typeface="Arial" charset="0"/>
              </a:rPr>
              <a:t>Iwao</a:t>
            </a:r>
            <a:r>
              <a:rPr lang="en-US" sz="1600" dirty="0">
                <a:latin typeface="Arial Rounded MT Bold" pitchFamily="34" charset="0"/>
                <a:cs typeface="Arial" charset="0"/>
              </a:rPr>
              <a:t> </a:t>
            </a:r>
            <a:r>
              <a:rPr lang="en-US" sz="1600" dirty="0" err="1">
                <a:latin typeface="Arial Rounded MT Bold" pitchFamily="34" charset="0"/>
                <a:cs typeface="Arial" charset="0"/>
              </a:rPr>
              <a:t>Hosako</a:t>
            </a:r>
            <a:r>
              <a:rPr lang="en-US" sz="1600" dirty="0">
                <a:latin typeface="Arial Rounded MT Bold" pitchFamily="34" charset="0"/>
                <a:cs typeface="Arial" charset="0"/>
              </a:rPr>
              <a:t>  (NICT)  	10min</a:t>
            </a:r>
          </a:p>
          <a:p>
            <a:pPr marL="1371600" lvl="1"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Current status of 3e device, Q&amp;A</a:t>
            </a:r>
            <a:br>
              <a:rPr lang="en-US" sz="1600" dirty="0">
                <a:latin typeface="Arial Rounded MT Bold" pitchFamily="34" charset="0"/>
                <a:cs typeface="Arial" charset="0"/>
              </a:rPr>
            </a:br>
            <a:r>
              <a:rPr lang="en-US" sz="1600" dirty="0">
                <a:latin typeface="Arial Rounded MT Bold" pitchFamily="34" charset="0"/>
                <a:cs typeface="Arial" charset="0"/>
              </a:rPr>
              <a:t>Mr. </a:t>
            </a:r>
            <a:r>
              <a:rPr lang="en-US" sz="1600" dirty="0" err="1">
                <a:latin typeface="Arial Rounded MT Bold" pitchFamily="34" charset="0"/>
                <a:cs typeface="Arial" charset="0"/>
              </a:rPr>
              <a:t>Keitarou</a:t>
            </a:r>
            <a:r>
              <a:rPr lang="en-US" sz="1600" dirty="0">
                <a:latin typeface="Arial Rounded MT Bold" pitchFamily="34" charset="0"/>
                <a:cs typeface="Arial" charset="0"/>
              </a:rPr>
              <a:t> </a:t>
            </a:r>
            <a:r>
              <a:rPr lang="en-US" sz="1600" dirty="0" err="1">
                <a:latin typeface="Arial Rounded MT Bold" pitchFamily="34" charset="0"/>
                <a:cs typeface="Arial" charset="0"/>
              </a:rPr>
              <a:t>Kondou</a:t>
            </a:r>
            <a:r>
              <a:rPr lang="en-US" sz="1600" dirty="0">
                <a:latin typeface="Arial Rounded MT Bold" pitchFamily="34" charset="0"/>
                <a:cs typeface="Arial" charset="0"/>
              </a:rPr>
              <a:t>  (NICT)  	20min</a:t>
            </a:r>
          </a:p>
          <a:p>
            <a:pPr marL="1371600" lvl="1"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Progress of 3d: Results of the </a:t>
            </a:r>
            <a:r>
              <a:rPr lang="en-US" sz="1600" dirty="0" err="1">
                <a:latin typeface="Arial Rounded MT Bold" pitchFamily="34" charset="0"/>
                <a:cs typeface="Arial" charset="0"/>
              </a:rPr>
              <a:t>ThoR</a:t>
            </a:r>
            <a:r>
              <a:rPr lang="en-US" sz="1600" dirty="0">
                <a:latin typeface="Arial Rounded MT Bold" pitchFamily="34" charset="0"/>
                <a:cs typeface="Arial" charset="0"/>
              </a:rPr>
              <a:t> Project, Q&amp;A</a:t>
            </a:r>
            <a:br>
              <a:rPr lang="en-US" sz="1600" dirty="0">
                <a:latin typeface="Arial Rounded MT Bold" pitchFamily="34" charset="0"/>
                <a:cs typeface="Arial" charset="0"/>
              </a:rPr>
            </a:br>
            <a:r>
              <a:rPr lang="en-US" sz="1600" dirty="0">
                <a:latin typeface="Arial Rounded MT Bold" pitchFamily="34" charset="0"/>
                <a:cs typeface="Arial" charset="0"/>
              </a:rPr>
              <a:t>Prof./Dr. Tetsuya </a:t>
            </a:r>
            <a:r>
              <a:rPr lang="en-US" sz="1600" dirty="0" err="1">
                <a:latin typeface="Arial Rounded MT Bold" pitchFamily="34" charset="0"/>
                <a:cs typeface="Arial" charset="0"/>
              </a:rPr>
              <a:t>Kawanishi</a:t>
            </a:r>
            <a:r>
              <a:rPr lang="en-US" sz="1600" dirty="0">
                <a:latin typeface="Arial Rounded MT Bold" pitchFamily="34" charset="0"/>
                <a:cs typeface="Arial" charset="0"/>
              </a:rPr>
              <a:t>  (</a:t>
            </a:r>
            <a:r>
              <a:rPr lang="en-US" sz="1600" dirty="0" err="1">
                <a:latin typeface="Arial Rounded MT Bold" pitchFamily="34" charset="0"/>
                <a:cs typeface="Arial" charset="0"/>
              </a:rPr>
              <a:t>Waseda</a:t>
            </a:r>
            <a:r>
              <a:rPr lang="en-US" sz="1600" dirty="0">
                <a:latin typeface="Arial Rounded MT Bold" pitchFamily="34" charset="0"/>
                <a:cs typeface="Arial" charset="0"/>
              </a:rPr>
              <a:t> Univ.)  	20min</a:t>
            </a:r>
          </a:p>
          <a:p>
            <a:pPr marL="1371600" lvl="1"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Progress of 3d: New Use Case, Q&amp;A</a:t>
            </a:r>
            <a:br>
              <a:rPr lang="en-US" sz="1600" dirty="0">
                <a:latin typeface="Arial Rounded MT Bold" pitchFamily="34" charset="0"/>
                <a:cs typeface="Arial" charset="0"/>
              </a:rPr>
            </a:br>
            <a:r>
              <a:rPr lang="en-US" sz="1600" dirty="0">
                <a:latin typeface="Arial Rounded MT Bold" pitchFamily="34" charset="0"/>
                <a:cs typeface="Arial" charset="0"/>
              </a:rPr>
              <a:t>Dr. </a:t>
            </a:r>
            <a:r>
              <a:rPr lang="en-US" sz="1600" dirty="0" err="1">
                <a:latin typeface="Arial Rounded MT Bold" pitchFamily="34" charset="0"/>
                <a:cs typeface="Arial" charset="0"/>
              </a:rPr>
              <a:t>Yozo</a:t>
            </a:r>
            <a:r>
              <a:rPr lang="en-US" sz="1600" dirty="0">
                <a:latin typeface="Arial Rounded MT Bold" pitchFamily="34" charset="0"/>
                <a:cs typeface="Arial" charset="0"/>
              </a:rPr>
              <a:t> Shoji  (NICT)  	20min</a:t>
            </a:r>
          </a:p>
          <a:p>
            <a:pPr marL="1033463" lvl="1"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THz Summary    Thomas </a:t>
            </a:r>
            <a:r>
              <a:rPr lang="en-US" sz="1600" dirty="0" err="1">
                <a:latin typeface="Arial Rounded MT Bold" pitchFamily="34" charset="0"/>
                <a:cs typeface="Arial" charset="0"/>
              </a:rPr>
              <a:t>Kuerner</a:t>
            </a:r>
            <a:r>
              <a:rPr lang="en-US" sz="1600" dirty="0">
                <a:latin typeface="Arial Rounded MT Bold" pitchFamily="34" charset="0"/>
                <a:cs typeface="Arial" charset="0"/>
              </a:rPr>
              <a:t>  (TUB) / </a:t>
            </a:r>
            <a:r>
              <a:rPr lang="en-US" sz="1600" dirty="0" err="1">
                <a:latin typeface="Arial Rounded MT Bold" pitchFamily="34" charset="0"/>
                <a:cs typeface="Arial" charset="0"/>
              </a:rPr>
              <a:t>Iwao</a:t>
            </a:r>
            <a:r>
              <a:rPr lang="en-US" sz="1600" dirty="0">
                <a:latin typeface="Arial Rounded MT Bold" pitchFamily="34" charset="0"/>
                <a:cs typeface="Arial" charset="0"/>
              </a:rPr>
              <a:t> </a:t>
            </a:r>
            <a:r>
              <a:rPr lang="en-US" sz="1600" dirty="0" err="1">
                <a:latin typeface="Arial Rounded MT Bold" pitchFamily="34" charset="0"/>
                <a:cs typeface="Arial" charset="0"/>
              </a:rPr>
              <a:t>Hosako</a:t>
            </a:r>
            <a:r>
              <a:rPr lang="en-US" sz="1600" dirty="0">
                <a:latin typeface="Arial Rounded MT Bold" pitchFamily="34" charset="0"/>
                <a:cs typeface="Arial" charset="0"/>
              </a:rPr>
              <a:t>  (NICT)  	5min</a:t>
            </a:r>
          </a:p>
          <a:p>
            <a:pPr marL="1033463"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15.4 Intro    Phil Beecher  (Wi-SUN Alliance)	1min</a:t>
            </a:r>
          </a:p>
          <a:p>
            <a:pPr marL="1371600" lvl="1"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Latest R&amp;D Progress in Wireless Smart Utility Networks, Q&amp;A</a:t>
            </a:r>
            <a:br>
              <a:rPr lang="en-US" sz="1600" dirty="0">
                <a:latin typeface="Arial Rounded MT Bold" pitchFamily="34" charset="0"/>
                <a:cs typeface="Arial" charset="0"/>
              </a:rPr>
            </a:br>
            <a:r>
              <a:rPr lang="en-US" sz="1600" dirty="0">
                <a:latin typeface="Arial Rounded MT Bold" pitchFamily="34" charset="0"/>
                <a:cs typeface="Arial" charset="0"/>
              </a:rPr>
              <a:t>Dr. Hiroshi Harada  (Kyoto Univ.), Q&amp;A	20min</a:t>
            </a:r>
          </a:p>
          <a:p>
            <a:pPr marL="1033463" lvl="1" indent="-290513" algn="l" fontAlgn="b">
              <a:lnSpc>
                <a:spcPct val="80000"/>
              </a:lnSpc>
              <a:spcBef>
                <a:spcPts val="0"/>
              </a:spcBef>
              <a:spcAft>
                <a:spcPts val="800"/>
              </a:spcAft>
              <a:buFont typeface="Arial" panose="020B0604020202020204" pitchFamily="34" charset="0"/>
              <a:buChar char="•"/>
              <a:tabLst>
                <a:tab pos="7891463" algn="l"/>
              </a:tabLst>
              <a:defRPr/>
            </a:pPr>
            <a:r>
              <a:rPr lang="en-US" sz="1600" dirty="0">
                <a:latin typeface="Arial Rounded MT Bold" pitchFamily="34" charset="0"/>
                <a:cs typeface="Arial" charset="0"/>
              </a:rPr>
              <a:t>15.4 Summary    Phil Beecher  (Wi-SUN Alliance)  	5min</a:t>
            </a:r>
          </a:p>
          <a:p>
            <a:pPr marL="457200" indent="-9525" algn="l" fontAlgn="b">
              <a:lnSpc>
                <a:spcPct val="80000"/>
              </a:lnSpc>
              <a:spcBef>
                <a:spcPts val="0"/>
              </a:spcBef>
              <a:spcAft>
                <a:spcPts val="0"/>
              </a:spcAft>
              <a:tabLst>
                <a:tab pos="7891463" algn="l"/>
              </a:tabLst>
              <a:defRPr/>
            </a:pPr>
            <a:r>
              <a:rPr lang="en-US" sz="1600" dirty="0">
                <a:latin typeface="Arial Rounded MT Bold" pitchFamily="34" charset="0"/>
                <a:cs typeface="Arial" charset="0"/>
              </a:rPr>
              <a:t>WNG Close    Ben Rolfe  (</a:t>
            </a:r>
            <a:r>
              <a:rPr lang="en-US" sz="1600" dirty="0" err="1">
                <a:latin typeface="Arial Rounded MT Bold" pitchFamily="34" charset="0"/>
                <a:cs typeface="Arial" charset="0"/>
              </a:rPr>
              <a:t>BlindCreek</a:t>
            </a:r>
            <a:r>
              <a:rPr lang="en-US" sz="1600" dirty="0">
                <a:latin typeface="Arial Rounded MT Bold" pitchFamily="34" charset="0"/>
                <a:cs typeface="Arial" charset="0"/>
              </a:rPr>
              <a:t> Associates) 	1min</a:t>
            </a:r>
          </a:p>
          <a:p>
            <a:pPr marL="852488" algn="l" fontAlgn="b">
              <a:lnSpc>
                <a:spcPct val="80000"/>
              </a:lnSpc>
              <a:spcBef>
                <a:spcPts val="0"/>
              </a:spcBef>
              <a:spcAft>
                <a:spcPts val="800"/>
              </a:spcAft>
              <a:tabLst>
                <a:tab pos="7772400" algn="l"/>
              </a:tabLst>
              <a:defRPr/>
            </a:pPr>
            <a:endParaRPr lang="en-US" sz="1600" kern="1200" dirty="0">
              <a:latin typeface="Arial Rounded MT Bold" pitchFamily="34" charset="0"/>
              <a:cs typeface="Arial" charset="0"/>
            </a:endParaRPr>
          </a:p>
          <a:p>
            <a:pPr marL="457200" indent="-9525" algn="l" fontAlgn="b">
              <a:lnSpc>
                <a:spcPct val="80000"/>
              </a:lnSpc>
              <a:spcBef>
                <a:spcPts val="0"/>
              </a:spcBef>
              <a:spcAft>
                <a:spcPts val="800"/>
              </a:spcAft>
              <a:tabLst>
                <a:tab pos="7891463" algn="l"/>
              </a:tabLst>
              <a:defRPr/>
            </a:pPr>
            <a:r>
              <a:rPr lang="en-US" sz="1600" dirty="0">
                <a:latin typeface="Arial Rounded MT Bold" pitchFamily="34" charset="0"/>
                <a:cs typeface="Arial" charset="0"/>
              </a:rPr>
              <a:t>Demos immediately following WNG, until 4pm in common/break area on 4</a:t>
            </a:r>
            <a:r>
              <a:rPr lang="en-US" sz="1600" baseline="30000" dirty="0">
                <a:latin typeface="Arial Rounded MT Bold" pitchFamily="34" charset="0"/>
                <a:cs typeface="Arial" charset="0"/>
              </a:rPr>
              <a:t>th</a:t>
            </a:r>
            <a:r>
              <a:rPr lang="en-US" sz="1600" dirty="0">
                <a:latin typeface="Arial Rounded MT Bold" pitchFamily="34" charset="0"/>
                <a:cs typeface="Arial" charset="0"/>
              </a:rPr>
              <a:t> floor</a:t>
            </a:r>
          </a:p>
        </p:txBody>
      </p:sp>
      <p:sp>
        <p:nvSpPr>
          <p:cNvPr id="8" name="Slide Number Placeholder 6">
            <a:extLst>
              <a:ext uri="{FF2B5EF4-FFF2-40B4-BE49-F238E27FC236}">
                <a16:creationId xmlns:a16="http://schemas.microsoft.com/office/drawing/2014/main" id="{768A13D3-3244-A5E8-07FB-F0FB3B2B1978}"/>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8269BD7D-1DCB-4C55-B36B-7043228FA0F3}" type="slidenum">
              <a:rPr lang="en-US" smtClean="0"/>
              <a:pPr>
                <a:defRPr/>
              </a:pPr>
              <a:t>4</a:t>
            </a:fld>
            <a:endParaRPr lang="en-US" sz="1200" dirty="0"/>
          </a:p>
        </p:txBody>
      </p:sp>
    </p:spTree>
    <p:extLst>
      <p:ext uri="{BB962C8B-B14F-4D97-AF65-F5344CB8AC3E}">
        <p14:creationId xmlns:p14="http://schemas.microsoft.com/office/powerpoint/2010/main" val="423672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99FB-0441-949C-F4E6-A3E1DB76045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EC88044-C512-F8C8-CA0D-DC3C4227E268}"/>
              </a:ext>
            </a:extLst>
          </p:cNvPr>
          <p:cNvSpPr>
            <a:spLocks noGrp="1"/>
          </p:cNvSpPr>
          <p:nvPr>
            <p:ph idx="1"/>
          </p:nvPr>
        </p:nvSpPr>
        <p:spPr/>
        <p:txBody>
          <a:bodyPr/>
          <a:lstStyle/>
          <a:p>
            <a:endParaRPr lang="en-US" b="0" i="0" dirty="0">
              <a:solidFill>
                <a:srgbClr val="242424"/>
              </a:solidFill>
              <a:effectLst/>
              <a:latin typeface="Calibri" panose="020F0502020204030204" pitchFamily="34" charset="0"/>
            </a:endParaRPr>
          </a:p>
          <a:p>
            <a:endParaRPr lang="en-US" dirty="0">
              <a:solidFill>
                <a:srgbClr val="242424"/>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C2B25B48-CDD7-6323-ED30-A747C0A64AB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
        <p:nvSpPr>
          <p:cNvPr id="7" name="Content Placeholder 2">
            <a:extLst>
              <a:ext uri="{FF2B5EF4-FFF2-40B4-BE49-F238E27FC236}">
                <a16:creationId xmlns:a16="http://schemas.microsoft.com/office/drawing/2014/main" id="{8EE15520-82F4-5189-D600-9D26A2E7D40A}"/>
              </a:ext>
            </a:extLst>
          </p:cNvPr>
          <p:cNvSpPr txBox="1">
            <a:spLocks/>
          </p:cNvSpPr>
          <p:nvPr/>
        </p:nvSpPr>
        <p:spPr bwMode="auto">
          <a:xfrm>
            <a:off x="769937" y="1457355"/>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514350" indent="-514350">
              <a:buFont typeface="+mj-lt"/>
              <a:buAutoNum type="arabicPeriod"/>
            </a:pPr>
            <a:r>
              <a:rPr lang="en-US" kern="0" dirty="0"/>
              <a:t> </a:t>
            </a:r>
            <a:r>
              <a:rPr lang="en-US" b="0" i="0" dirty="0">
                <a:solidFill>
                  <a:srgbClr val="000000"/>
                </a:solidFill>
                <a:effectLst/>
                <a:latin typeface="Verdana" panose="020B0604030504040204" pitchFamily="34" charset="0"/>
              </a:rPr>
              <a:t>Wi-SUN:A IoT network that has been successfully commercialized on a large scale by IEEE 802.15.4, </a:t>
            </a:r>
            <a:r>
              <a:rPr lang="en-US" kern="0" dirty="0"/>
              <a:t>Document 15-25-0034-00</a:t>
            </a:r>
          </a:p>
          <a:p>
            <a:pPr marL="514350" indent="-514350">
              <a:buFont typeface="+mj-lt"/>
              <a:buAutoNum type="arabicPeriod"/>
            </a:pPr>
            <a:r>
              <a:rPr lang="en-US" b="0" i="0" dirty="0">
                <a:solidFill>
                  <a:srgbClr val="000000"/>
                </a:solidFill>
                <a:effectLst/>
                <a:latin typeface="Verdana" panose="020B0604030504040204" pitchFamily="34" charset="0"/>
              </a:rPr>
              <a:t>Results of the </a:t>
            </a:r>
            <a:r>
              <a:rPr lang="en-US" b="0" i="0" dirty="0" err="1">
                <a:solidFill>
                  <a:srgbClr val="000000"/>
                </a:solidFill>
                <a:effectLst/>
                <a:latin typeface="Verdana" panose="020B0604030504040204" pitchFamily="34" charset="0"/>
              </a:rPr>
              <a:t>ThoR</a:t>
            </a:r>
            <a:r>
              <a:rPr lang="en-US" b="0" i="0" dirty="0">
                <a:solidFill>
                  <a:srgbClr val="000000"/>
                </a:solidFill>
                <a:effectLst/>
                <a:latin typeface="Verdana" panose="020B0604030504040204" pitchFamily="34" charset="0"/>
              </a:rPr>
              <a:t> Project</a:t>
            </a:r>
            <a:r>
              <a:rPr lang="en-US" b="0" i="0" kern="0" dirty="0">
                <a:solidFill>
                  <a:srgbClr val="000000"/>
                </a:solidFill>
                <a:effectLst/>
                <a:latin typeface="Verdana" panose="020B0604030504040204" pitchFamily="34" charset="0"/>
              </a:rPr>
              <a:t>, Document </a:t>
            </a:r>
            <a:r>
              <a:rPr lang="en-US" b="0" i="0" kern="0" dirty="0">
                <a:solidFill>
                  <a:srgbClr val="000000"/>
                </a:solidFill>
                <a:effectLst/>
                <a:latin typeface="Verdana" panose="020B0604030504040204" pitchFamily="34" charset="0"/>
                <a:hlinkClick r:id="rId2"/>
              </a:rPr>
              <a:t>15-25-0026-01</a:t>
            </a:r>
            <a:endParaRPr lang="en-US" b="0" i="0" kern="0" dirty="0">
              <a:solidFill>
                <a:srgbClr val="000000"/>
              </a:solidFill>
              <a:effectLst/>
              <a:latin typeface="Verdana" panose="020B0604030504040204" pitchFamily="34" charset="0"/>
            </a:endParaRPr>
          </a:p>
          <a:p>
            <a:pPr marL="514350" indent="-514350">
              <a:buFont typeface="+mj-lt"/>
              <a:buAutoNum type="arabicPeriod"/>
            </a:pPr>
            <a:r>
              <a:rPr lang="en-US" b="0" i="0" kern="0" dirty="0">
                <a:solidFill>
                  <a:srgbClr val="000000"/>
                </a:solidFill>
                <a:effectLst/>
                <a:latin typeface="Verdana" panose="020B0604030504040204" pitchFamily="34" charset="0"/>
              </a:rPr>
              <a:t>Introduction to the THz Presentations and Demonstrations at 802.15 WNG Tech Focus, Document </a:t>
            </a:r>
            <a:r>
              <a:rPr lang="en-US" b="0" i="0" kern="0" dirty="0">
                <a:solidFill>
                  <a:srgbClr val="000000"/>
                </a:solidFill>
                <a:effectLst/>
                <a:latin typeface="Verdana" panose="020B0604030504040204" pitchFamily="34" charset="0"/>
                <a:hlinkClick r:id="rId3"/>
              </a:rPr>
              <a:t>15-25-0001-01</a:t>
            </a: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kern="0" dirty="0"/>
          </a:p>
          <a:p>
            <a:pPr marL="514350" indent="-514350">
              <a:buFont typeface="+mj-lt"/>
              <a:buAutoNum type="arabicPeriod"/>
            </a:pPr>
            <a:endParaRPr lang="en-US" kern="0" dirty="0"/>
          </a:p>
          <a:p>
            <a:endParaRPr lang="en-US" kern="0" dirty="0"/>
          </a:p>
        </p:txBody>
      </p:sp>
    </p:spTree>
    <p:extLst>
      <p:ext uri="{BB962C8B-B14F-4D97-AF65-F5344CB8AC3E}">
        <p14:creationId xmlns:p14="http://schemas.microsoft.com/office/powerpoint/2010/main" val="2717747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Any Other Business</a:t>
            </a:r>
          </a:p>
        </p:txBody>
      </p:sp>
      <p:pic>
        <p:nvPicPr>
          <p:cNvPr id="7" name="Graphic 6" descr="Easel outline">
            <a:extLst>
              <a:ext uri="{FF2B5EF4-FFF2-40B4-BE49-F238E27FC236}">
                <a16:creationId xmlns:a16="http://schemas.microsoft.com/office/drawing/2014/main" id="{5CB7E441-5B56-B5AD-BF57-BA608CA90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57400" y="1371600"/>
            <a:ext cx="4868863" cy="4868863"/>
          </a:xfrm>
          <a:prstGeom prst="rect">
            <a:avLst/>
          </a:prstGeom>
        </p:spPr>
      </p:pic>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6</a:t>
            </a:fld>
            <a:endParaRPr lang="en-US" altLang="en-US"/>
          </a:p>
        </p:txBody>
      </p:sp>
    </p:spTree>
    <p:extLst>
      <p:ext uri="{BB962C8B-B14F-4D97-AF65-F5344CB8AC3E}">
        <p14:creationId xmlns:p14="http://schemas.microsoft.com/office/powerpoint/2010/main" val="2698664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Adjourned</a:t>
            </a:r>
          </a:p>
        </p:txBody>
      </p:sp>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7</a:t>
            </a:fld>
            <a:endParaRPr lang="en-US" altLang="en-US"/>
          </a:p>
        </p:txBody>
      </p:sp>
      <p:pic>
        <p:nvPicPr>
          <p:cNvPr id="2050" name="Picture 2">
            <a:extLst>
              <a:ext uri="{FF2B5EF4-FFF2-40B4-BE49-F238E27FC236}">
                <a16:creationId xmlns:a16="http://schemas.microsoft.com/office/drawing/2014/main" id="{199F4356-F0D3-6344-739A-16558392C3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368" y="1983788"/>
            <a:ext cx="5367814" cy="402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9850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14909</TotalTime>
  <Words>513</Words>
  <Application>Microsoft Office PowerPoint</Application>
  <PresentationFormat>On-screen Show (4:3)</PresentationFormat>
  <Paragraphs>54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Arial Rounded MT Bold</vt:lpstr>
      <vt:lpstr>Calibri</vt:lpstr>
      <vt:lpstr>Times New Roman</vt:lpstr>
      <vt:lpstr>Verdana</vt:lpstr>
      <vt:lpstr>Office Theme</vt:lpstr>
      <vt:lpstr>PowerPoint Presentation</vt:lpstr>
      <vt:lpstr>January 2025  802 Wireless Interim        Kobe, Japan</vt:lpstr>
      <vt:lpstr>Mixed Mode Meeting</vt:lpstr>
      <vt:lpstr>PowerPoint Presentation</vt:lpstr>
      <vt:lpstr>References</vt:lpstr>
      <vt:lpstr>Any Other Business</vt:lpstr>
      <vt:lpstr>Adjourned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121</cp:revision>
  <cp:lastPrinted>2000-03-07T00:55:37Z</cp:lastPrinted>
  <dcterms:created xsi:type="dcterms:W3CDTF">2016-01-17T22:48:36Z</dcterms:created>
  <dcterms:modified xsi:type="dcterms:W3CDTF">2025-01-13T02:25:04Z</dcterms:modified>
  <cp:category/>
</cp:coreProperties>
</file>